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147468737" r:id="rId5"/>
    <p:sldId id="341" r:id="rId6"/>
    <p:sldId id="2147468723" r:id="rId7"/>
    <p:sldId id="380" r:id="rId8"/>
    <p:sldId id="2147468744" r:id="rId9"/>
    <p:sldId id="2147468734" r:id="rId10"/>
    <p:sldId id="2147468724" r:id="rId11"/>
    <p:sldId id="2147468727" r:id="rId12"/>
    <p:sldId id="2147468746" r:id="rId13"/>
    <p:sldId id="2147468745" r:id="rId14"/>
    <p:sldId id="2147468740" r:id="rId15"/>
    <p:sldId id="2147468721" r:id="rId16"/>
    <p:sldId id="2147468741" r:id="rId17"/>
    <p:sldId id="2147468738" r:id="rId18"/>
    <p:sldId id="2147468742" r:id="rId19"/>
    <p:sldId id="21474687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BCEF56-30BD-F45B-CB44-EC33CEF7960D}" name="Cavanagh, Danielle" initials="DC" userId="S::danielle.cavanagh@acara.edu.au::b3c7bbe7-a7c5-4bfe-b846-1b6e3fce7472" providerId="AD"/>
  <p188:author id="{31A0F37E-147D-A854-1C66-20F48381469C}" name="Dodd, Vanessa" initials="VD" userId="S::Vanessa.Dodd@acara.edu.au::32d776bb-fcd7-406c-8ecb-6f28a9b11d41" providerId="AD"/>
  <p188:author id="{83ACB9A1-AD97-2AB3-00FD-AB786CF66004}" name="Poonia, Anita" initials="" userId="S::Anita.Poonia@acara.edu.au::25623c85-713a-4f1b-9579-036f5ad1416f" providerId="AD"/>
  <p188:author id="{F834A6DA-1F7B-8C5C-D253-C77030308530}" name="Anderson, Michelle" initials="MA" userId="S::Michelle.Anderson@acara.edu.au::75d9316f-9729-492f-a2fd-994bdba0f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FFFFFF"/>
    <a:srgbClr val="FFBB33"/>
    <a:srgbClr val="CCF1FF"/>
    <a:srgbClr val="0CAAE0"/>
    <a:srgbClr val="0B3041"/>
    <a:srgbClr val="F6F0EE"/>
    <a:srgbClr val="99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7C0D5-BD42-463E-BEC9-A5C66CF29CD6}" v="1" dt="2026-05-25T01:56:18.023"/>
    <p1510:client id="{23AD2F7C-16E4-4F3B-9C0A-27DFE9AE87C7}" v="1" dt="2026-05-25T05:41:38.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Ryan" userId="5e68b801-3c65-4cbc-92df-b2cffbc6d7da" providerId="ADAL" clId="{4B5A6650-CD12-4726-875F-50317F375381}"/>
    <pc:docChg chg="modSld">
      <pc:chgData name="Peters, Ryan" userId="5e68b801-3c65-4cbc-92df-b2cffbc6d7da" providerId="ADAL" clId="{4B5A6650-CD12-4726-875F-50317F375381}" dt="2026-05-25T01:56:18.023" v="0" actId="20577"/>
      <pc:docMkLst>
        <pc:docMk/>
      </pc:docMkLst>
      <pc:sldChg chg="modSp">
        <pc:chgData name="Peters, Ryan" userId="5e68b801-3c65-4cbc-92df-b2cffbc6d7da" providerId="ADAL" clId="{4B5A6650-CD12-4726-875F-50317F375381}" dt="2026-05-25T01:56:18.023" v="0" actId="20577"/>
        <pc:sldMkLst>
          <pc:docMk/>
          <pc:sldMk cId="2111436278" sldId="2147468727"/>
        </pc:sldMkLst>
        <pc:spChg chg="mod">
          <ac:chgData name="Peters, Ryan" userId="5e68b801-3c65-4cbc-92df-b2cffbc6d7da" providerId="ADAL" clId="{4B5A6650-CD12-4726-875F-50317F375381}" dt="2026-05-25T01:56:18.023" v="0" actId="20577"/>
          <ac:spMkLst>
            <pc:docMk/>
            <pc:sldMk cId="2111436278" sldId="2147468727"/>
            <ac:spMk id="6" creationId="{9D8D67AD-8895-7B24-AFD2-958AABCD28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B80B-588D-484D-8377-9EECEC647C47}" type="datetimeFigureOut">
              <a:rPr lang="en-AU" smtClean="0"/>
              <a:t>25/05/2026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EAC9-7BC0-4278-938B-1CA5AF2E5F1B}" type="slidenum">
              <a:rPr lang="en-AU" smtClean="0"/>
              <a:t>‹#›</a:t>
            </a:fld>
            <a:endParaRPr lang="en-AU"/>
          </a:p>
        </p:txBody>
      </p:sp>
    </p:spTree>
    <p:extLst>
      <p:ext uri="{BB962C8B-B14F-4D97-AF65-F5344CB8AC3E}">
        <p14:creationId xmlns:p14="http://schemas.microsoft.com/office/powerpoint/2010/main" val="4199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us01.safelinks.protection.outlook.com/?url=https%3A%2F%2Fs7ap1.scene7.com%2Fs7viewers%2Fhtml5%2FVideoViewer.html%3Fasset%3Daustraliancurriculum%2FGeneral%2520capabilities-AVS&amp;data=05%7C02%7CMichelle.Anderson%40acara.edu.au%7C43cba06932744e625b6508de853d9739%7C6cf76a3aa824427092003d71673ec678%7C0%7C0%7C639094696729609518%7CUnknown%7CTWFpbGZsb3d8eyJFbXB0eU1hcGkiOnRydWUsIlYiOiIwLjAuMDAwMCIsIlAiOiJXaW4zMiIsIkFOIjoiTWFpbCIsIldUIjoyfQ%3D%3D%7C0%7C%7C%7C&amp;sdata=epGSJs4ry3RS93zb0mfF%2F0BufS75ty6Mf63deHywrmM%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us01.safelinks.protection.outlook.com/?url=https%3A%2F%2Fs7ap1.scene7.com%2Fs7viewers%2Fhtml5%2FVideoViewer.html%3Fasset%3Daustraliancurriculum%2FCross-curriculum%2520priorities-AVS&amp;data=05%7C02%7CMichelle.Anderson%40acara.edu.au%7C43cba06932744e625b6508de853d9739%7C6cf76a3aa824427092003d71673ec678%7C0%7C0%7C639094696729621441%7CUnknown%7CTWFpbGZsb3d8eyJFbXB0eU1hcGkiOnRydWUsIlYiOiIwLjAuMDAwMCIsIlAiOiJXaW4zMiIsIkFOIjoiTWFpbCIsIldUIjoyfQ%3D%3D%7C0%7C%7C%7C&amp;sdata=CQtgy1gpYgj6PglqOFXektXj8SVe9b6OT2teFeYLt0g%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6E66-5900-9B0D-F85B-0CCB177A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57BE-68B5-ED4A-EC43-2FD2DB020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B665A-9377-4A9C-B2A6-F63E2FE13E6F}"/>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This presentation is an overview of the Australian Curriculum learning areas, general capabilities and cross-curriculum priorities. </a:t>
            </a:r>
          </a:p>
        </p:txBody>
      </p:sp>
      <p:sp>
        <p:nvSpPr>
          <p:cNvPr id="4" name="Slide Number Placeholder 3">
            <a:extLst>
              <a:ext uri="{FF2B5EF4-FFF2-40B4-BE49-F238E27FC236}">
                <a16:creationId xmlns:a16="http://schemas.microsoft.com/office/drawing/2014/main" id="{4C85C4F0-25CF-8B1C-11E2-7F5773F4871E}"/>
              </a:ext>
            </a:extLst>
          </p:cNvPr>
          <p:cNvSpPr>
            <a:spLocks noGrp="1"/>
          </p:cNvSpPr>
          <p:nvPr>
            <p:ph type="sldNum" sz="quarter" idx="5"/>
          </p:nvPr>
        </p:nvSpPr>
        <p:spPr/>
        <p:txBody>
          <a:bodyPr/>
          <a:lstStyle/>
          <a:p>
            <a:fld id="{7213EAC9-7BC0-4278-938B-1CA5AF2E5F1B}" type="slidenum">
              <a:rPr lang="en-AU" smtClean="0"/>
              <a:t>2</a:t>
            </a:fld>
            <a:endParaRPr lang="en-AU"/>
          </a:p>
        </p:txBody>
      </p:sp>
    </p:spTree>
    <p:extLst>
      <p:ext uri="{BB962C8B-B14F-4D97-AF65-F5344CB8AC3E}">
        <p14:creationId xmlns:p14="http://schemas.microsoft.com/office/powerpoint/2010/main" val="253692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A082-23D3-43DB-0923-C31EDF816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8E18-EC99-8118-22C9-2DABF27A8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60BBD-D4CF-BAAE-3F5A-F5869DE315B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This session will support participants to contribute to and collaborate on actions for change or improvement.</a:t>
            </a:r>
          </a:p>
          <a:p>
            <a:r>
              <a:rPr lang="en-AU" sz="1200" kern="1200">
                <a:solidFill>
                  <a:schemeClr val="tx1"/>
                </a:solidFill>
                <a:effectLst/>
                <a:latin typeface="+mn-lt"/>
                <a:ea typeface="+mn-ea"/>
                <a:cs typeface="+mn-cs"/>
              </a:rPr>
              <a:t>Provide participants with sticky notes to record their responses to the posed question.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After participants have had time to reflect and record their responses, review the suggestions and identify common themes or categories.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Are there common ideas or approaches for improvement? What are they?</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How might the identified categories influence a whole-school approach to curriculum implementation?</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 </a:t>
            </a:r>
          </a:p>
          <a:p>
            <a:r>
              <a:rPr lang="en-AU" sz="1200" kern="1200">
                <a:solidFill>
                  <a:schemeClr val="tx1"/>
                </a:solidFill>
                <a:effectLst/>
                <a:latin typeface="+mn-lt"/>
                <a:ea typeface="+mn-ea"/>
                <a:cs typeface="+mn-cs"/>
              </a:rPr>
              <a:t>Participants respond to the question on screen.</a:t>
            </a:r>
          </a:p>
          <a:p>
            <a:pPr marL="228600" lvl="0" indent="-228600">
              <a:buFont typeface="+mj-lt"/>
              <a:buAutoNum type="arabicPeriod"/>
            </a:pPr>
            <a:r>
              <a:rPr lang="en-AU" sz="1200" kern="1200">
                <a:solidFill>
                  <a:schemeClr val="tx1"/>
                </a:solidFill>
                <a:effectLst/>
                <a:latin typeface="+mn-lt"/>
                <a:ea typeface="+mn-ea"/>
                <a:cs typeface="+mn-cs"/>
              </a:rPr>
              <a:t>Write one idea per sticky note. </a:t>
            </a:r>
          </a:p>
          <a:p>
            <a:pPr marL="228600" lvl="0" indent="-228600">
              <a:buFont typeface="+mj-lt"/>
              <a:buAutoNum type="arabicPeriod"/>
            </a:pPr>
            <a:r>
              <a:rPr lang="en-AU" sz="1200" kern="1200">
                <a:solidFill>
                  <a:schemeClr val="tx1"/>
                </a:solidFill>
                <a:effectLst/>
                <a:latin typeface="+mn-lt"/>
                <a:ea typeface="+mn-ea"/>
                <a:cs typeface="+mn-cs"/>
              </a:rPr>
              <a:t>Using a large surface, like a wall or board, have participants post their ideas. </a:t>
            </a:r>
          </a:p>
          <a:p>
            <a:pPr marL="228600" lvl="0" indent="-228600">
              <a:buFont typeface="+mj-lt"/>
              <a:buAutoNum type="arabicPeriod"/>
            </a:pPr>
            <a:r>
              <a:rPr lang="en-AU" sz="1200" kern="1200">
                <a:solidFill>
                  <a:schemeClr val="tx1"/>
                </a:solidFill>
                <a:effectLst/>
                <a:latin typeface="+mn-lt"/>
                <a:ea typeface="+mn-ea"/>
                <a:cs typeface="+mn-cs"/>
              </a:rPr>
              <a:t>As a group, sort ideas into categories of similar actions.</a:t>
            </a:r>
          </a:p>
          <a:p>
            <a:pPr marL="228600" lvl="0" indent="-228600">
              <a:buFont typeface="+mj-lt"/>
              <a:buAutoNum type="arabicPeriod"/>
            </a:pPr>
            <a:r>
              <a:rPr lang="en-AU" sz="1200" kern="1200">
                <a:solidFill>
                  <a:schemeClr val="tx1"/>
                </a:solidFill>
                <a:effectLst/>
                <a:latin typeface="+mn-lt"/>
                <a:ea typeface="+mn-ea"/>
                <a:cs typeface="+mn-cs"/>
              </a:rPr>
              <a:t>Review the categories created. </a:t>
            </a:r>
          </a:p>
          <a:p>
            <a:pPr marL="228600" indent="-228600">
              <a:buFont typeface="+mj-lt"/>
              <a:buAutoNum type="arabicPeriod"/>
            </a:pPr>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3BEF70A-7DE1-ABB2-F268-7BF24B8FF1B3}"/>
              </a:ext>
            </a:extLst>
          </p:cNvPr>
          <p:cNvSpPr>
            <a:spLocks noGrp="1"/>
          </p:cNvSpPr>
          <p:nvPr>
            <p:ph type="sldNum" sz="quarter" idx="5"/>
          </p:nvPr>
        </p:nvSpPr>
        <p:spPr/>
        <p:txBody>
          <a:bodyPr/>
          <a:lstStyle/>
          <a:p>
            <a:fld id="{51187464-1E9D-EA41-B0A2-5C814A7B0493}" type="slidenum">
              <a:rPr lang="en-US" smtClean="0"/>
              <a:t>11</a:t>
            </a:fld>
            <a:endParaRPr lang="en-US"/>
          </a:p>
        </p:txBody>
      </p:sp>
    </p:spTree>
    <p:extLst>
      <p:ext uri="{BB962C8B-B14F-4D97-AF65-F5344CB8AC3E}">
        <p14:creationId xmlns:p14="http://schemas.microsoft.com/office/powerpoint/2010/main" val="180017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5B7F-128C-F365-8766-EA784A8EF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BE3FE-D892-4470-0A57-C3765CDAB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CA514-43E1-D8F5-DCAD-521FF36A508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p>
          <a:p>
            <a:r>
              <a:rPr lang="en-AU" sz="1200" kern="1200">
                <a:solidFill>
                  <a:schemeClr val="tx1"/>
                </a:solidFill>
                <a:effectLst/>
                <a:latin typeface="+mn-lt"/>
                <a:ea typeface="+mn-ea"/>
                <a:cs typeface="+mn-cs"/>
              </a:rPr>
              <a:t>As a group, review and prioritise actions from the previous activity. Use the dot voting activity to support participants to prioritise actions. Use the highest ranked actions as the basis for creating an action plan for your implementation approach.</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Dot voting – How to use it:</a:t>
            </a:r>
          </a:p>
          <a:p>
            <a:r>
              <a:rPr lang="en-AU" sz="1200" kern="1200">
                <a:solidFill>
                  <a:schemeClr val="tx1"/>
                </a:solidFill>
                <a:effectLst/>
                <a:latin typeface="+mn-lt"/>
                <a:ea typeface="+mn-ea"/>
                <a:cs typeface="+mn-cs"/>
              </a:rPr>
              <a:t>Display the options identified in the previous activity in an area accessible to participants. This may be on a wall or a table. Ask participants to indicate which action they would undertake by using dots to vote for their preferred options. </a:t>
            </a:r>
          </a:p>
          <a:p>
            <a:r>
              <a:rPr lang="en-AU" sz="1200" kern="1200">
                <a:solidFill>
                  <a:schemeClr val="tx1"/>
                </a:solidFill>
                <a:effectLst/>
                <a:latin typeface="+mn-lt"/>
                <a:ea typeface="+mn-ea"/>
                <a:cs typeface="+mn-cs"/>
              </a:rPr>
              <a:t>Participants indicate their preferences using dots: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3 dots for their 1st preference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2 dots for their 2nd preference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1 dot for their 3rd preference.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Note: Dots may be replaced with ticks or marks.</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activity could be varied so that participants add a sticky note to their preferred option with a concise explanation for why it is their preference.</a:t>
            </a:r>
          </a:p>
        </p:txBody>
      </p:sp>
      <p:sp>
        <p:nvSpPr>
          <p:cNvPr id="4" name="Slide Number Placeholder 3">
            <a:extLst>
              <a:ext uri="{FF2B5EF4-FFF2-40B4-BE49-F238E27FC236}">
                <a16:creationId xmlns:a16="http://schemas.microsoft.com/office/drawing/2014/main" id="{5EEC5DEA-BF51-1743-2F9D-3D737FEE09CD}"/>
              </a:ext>
            </a:extLst>
          </p:cNvPr>
          <p:cNvSpPr>
            <a:spLocks noGrp="1"/>
          </p:cNvSpPr>
          <p:nvPr>
            <p:ph type="sldNum" sz="quarter" idx="5"/>
          </p:nvPr>
        </p:nvSpPr>
        <p:spPr/>
        <p:txBody>
          <a:bodyPr/>
          <a:lstStyle/>
          <a:p>
            <a:fld id="{51187464-1E9D-EA41-B0A2-5C814A7B0493}" type="slidenum">
              <a:rPr lang="en-US" smtClean="0"/>
              <a:t>12</a:t>
            </a:fld>
            <a:endParaRPr lang="en-US"/>
          </a:p>
        </p:txBody>
      </p:sp>
    </p:spTree>
    <p:extLst>
      <p:ext uri="{BB962C8B-B14F-4D97-AF65-F5344CB8AC3E}">
        <p14:creationId xmlns:p14="http://schemas.microsoft.com/office/powerpoint/2010/main" val="174661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5324-36DE-16D3-E74A-648FBEB0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E0EE-6D62-1C89-91D8-5E44E2E63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53CE3-813F-97DB-9472-25F8611F2674}"/>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prioritised actions from the previous activity to start planning the whole-school approach. Use existing planning documents or complete the relevant columns in the action plan to: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describe what actions will be undertaken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allocate responsibilities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schedule actions over a specific timeframe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identify what resources are needed. </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 a whole group, consider the top priority actions. Allocate roles through self-nomination or allocation of activities to teams within the school. Support participants to discuss the timing of each action with consideration of existing commitments. Consider how other priorities identified might also be included in the plan.</a:t>
            </a:r>
          </a:p>
        </p:txBody>
      </p:sp>
      <p:sp>
        <p:nvSpPr>
          <p:cNvPr id="4" name="Slide Number Placeholder 3">
            <a:extLst>
              <a:ext uri="{FF2B5EF4-FFF2-40B4-BE49-F238E27FC236}">
                <a16:creationId xmlns:a16="http://schemas.microsoft.com/office/drawing/2014/main" id="{48B1BFC6-2CFA-4F7A-7C11-C71CAB6CC73C}"/>
              </a:ext>
            </a:extLst>
          </p:cNvPr>
          <p:cNvSpPr>
            <a:spLocks noGrp="1"/>
          </p:cNvSpPr>
          <p:nvPr>
            <p:ph type="sldNum" sz="quarter" idx="5"/>
          </p:nvPr>
        </p:nvSpPr>
        <p:spPr/>
        <p:txBody>
          <a:bodyPr/>
          <a:lstStyle/>
          <a:p>
            <a:fld id="{7213EAC9-7BC0-4278-938B-1CA5AF2E5F1B}" type="slidenum">
              <a:rPr lang="en-AU" smtClean="0"/>
              <a:t>13</a:t>
            </a:fld>
            <a:endParaRPr lang="en-AU"/>
          </a:p>
        </p:txBody>
      </p:sp>
    </p:spTree>
    <p:extLst>
      <p:ext uri="{BB962C8B-B14F-4D97-AF65-F5344CB8AC3E}">
        <p14:creationId xmlns:p14="http://schemas.microsoft.com/office/powerpoint/2010/main" val="1141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3DB9-1C9E-256D-D314-91F1BB68F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14B48-C3ED-7D86-88EC-3D7EC3853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85A94-A954-B016-D87F-EE68E2454512}"/>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Action planning document to describe: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success will look like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evidence will need to be gathered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the review and evaluation cycle will look like in your school.</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Think–Pair–Share activity or similar to support participants to contribute to the evaluation planning process.</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and discussion</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Think–Pair–Share: how to use it</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Participants: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Think independently about a prompt or problem.</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Pair up and discuss their ideas with a colleague.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Share their ideas with the group.</a:t>
            </a: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Once sharing has been completed, use contributions to record evaluation approaches in the action plan. Consider what resources will be used as you put the plan into action and record. </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E0E2266-836E-0233-527A-22FA3DE6911B}"/>
              </a:ext>
            </a:extLst>
          </p:cNvPr>
          <p:cNvSpPr>
            <a:spLocks noGrp="1"/>
          </p:cNvSpPr>
          <p:nvPr>
            <p:ph type="sldNum" sz="quarter" idx="5"/>
          </p:nvPr>
        </p:nvSpPr>
        <p:spPr/>
        <p:txBody>
          <a:bodyPr/>
          <a:lstStyle/>
          <a:p>
            <a:fld id="{51187464-1E9D-EA41-B0A2-5C814A7B0493}" type="slidenum">
              <a:rPr lang="en-US" smtClean="0"/>
              <a:t>14</a:t>
            </a:fld>
            <a:endParaRPr lang="en-US"/>
          </a:p>
        </p:txBody>
      </p:sp>
    </p:spTree>
    <p:extLst>
      <p:ext uri="{BB962C8B-B14F-4D97-AF65-F5344CB8AC3E}">
        <p14:creationId xmlns:p14="http://schemas.microsoft.com/office/powerpoint/2010/main" val="386942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CE77-7FB5-E2BB-43FE-A97041DB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54E6-FC11-4454-CAD6-8968E9D1F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E900B-8D9E-C990-2CAA-46B685EA362B}"/>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When planning to implement the curriculum, it is important to consider how all aspects of curriculum implementation are interconnected and what support teachers need.  </a:t>
            </a:r>
          </a:p>
          <a:p>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Reflection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Ask participants to reflect on the information provided in the session and identify their strengths and areas where they need additional support. </a:t>
            </a:r>
          </a:p>
          <a:p>
            <a:r>
              <a:rPr lang="en-AU" sz="1200" kern="1200">
                <a:solidFill>
                  <a:schemeClr val="tx1"/>
                </a:solidFill>
                <a:effectLst/>
                <a:latin typeface="+mn-lt"/>
                <a:ea typeface="+mn-ea"/>
                <a:cs typeface="+mn-cs"/>
              </a:rPr>
              <a:t>These reflections may form part of discussions with team leaders on individual goal setting. They can support identifying areas that may be the focus for future professional learning. </a:t>
            </a:r>
            <a:r>
              <a:rPr lang="en-US"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53DF501-B323-3E44-D93A-3CACFB529534}"/>
              </a:ext>
            </a:extLst>
          </p:cNvPr>
          <p:cNvSpPr>
            <a:spLocks noGrp="1"/>
          </p:cNvSpPr>
          <p:nvPr>
            <p:ph type="sldNum" sz="quarter" idx="5"/>
          </p:nvPr>
        </p:nvSpPr>
        <p:spPr/>
        <p:txBody>
          <a:bodyPr/>
          <a:lstStyle/>
          <a:p>
            <a:fld id="{7213EAC9-7BC0-4278-938B-1CA5AF2E5F1B}" type="slidenum">
              <a:rPr lang="en-AU" smtClean="0"/>
              <a:t>15</a:t>
            </a:fld>
            <a:endParaRPr lang="en-AU"/>
          </a:p>
        </p:txBody>
      </p:sp>
    </p:spTree>
    <p:extLst>
      <p:ext uri="{BB962C8B-B14F-4D97-AF65-F5344CB8AC3E}">
        <p14:creationId xmlns:p14="http://schemas.microsoft.com/office/powerpoint/2010/main" val="179812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C88-D44C-65C0-5AA1-917824E7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460E-A921-4CB3-3701-9EEC14C6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42DB1-EAB3-932A-92EE-4CC3D72DB9E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E3CBAD-6A42-9733-36E8-B976D45319BB}"/>
              </a:ext>
            </a:extLst>
          </p:cNvPr>
          <p:cNvSpPr>
            <a:spLocks noGrp="1"/>
          </p:cNvSpPr>
          <p:nvPr>
            <p:ph type="sldNum" sz="quarter" idx="5"/>
          </p:nvPr>
        </p:nvSpPr>
        <p:spPr/>
        <p:txBody>
          <a:bodyPr/>
          <a:lstStyle/>
          <a:p>
            <a:fld id="{51187464-1E9D-EA41-B0A2-5C814A7B0493}" type="slidenum">
              <a:rPr lang="en-US" smtClean="0"/>
              <a:t>16</a:t>
            </a:fld>
            <a:endParaRPr lang="en-US"/>
          </a:p>
        </p:txBody>
      </p:sp>
    </p:spTree>
    <p:extLst>
      <p:ext uri="{BB962C8B-B14F-4D97-AF65-F5344CB8AC3E}">
        <p14:creationId xmlns:p14="http://schemas.microsoft.com/office/powerpoint/2010/main" val="9686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Clarifying expected learning up front helps keep discussions focused and supports good decision-making.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NOTE: To prepare for this part of the presentation, review the text on screen and adjust or adapt for your school context.</a:t>
            </a:r>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7213EAC9-7BC0-4278-938B-1CA5AF2E5F1B}" type="slidenum">
              <a:rPr lang="en-AU" smtClean="0"/>
              <a:t>3</a:t>
            </a:fld>
            <a:endParaRPr lang="en-AU"/>
          </a:p>
        </p:txBody>
      </p:sp>
    </p:spTree>
    <p:extLst>
      <p:ext uri="{BB962C8B-B14F-4D97-AF65-F5344CB8AC3E}">
        <p14:creationId xmlns:p14="http://schemas.microsoft.com/office/powerpoint/2010/main" val="108902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Explain to participants that the presentation will focus on the Reflect–Act–Evaluate cycle. </a:t>
            </a:r>
          </a:p>
          <a:p>
            <a:r>
              <a:rPr lang="en-AU" sz="1200" kern="1200">
                <a:solidFill>
                  <a:schemeClr val="tx1"/>
                </a:solidFill>
                <a:effectLst/>
                <a:latin typeface="+mn-lt"/>
                <a:ea typeface="+mn-ea"/>
                <a:cs typeface="+mn-cs"/>
              </a:rPr>
              <a:t>This is an opportunity for all participants to:</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provide their insight into current practice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contribute to and enact whole-school plans</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offer their observations and feedback in the evaluation process. </a:t>
            </a:r>
          </a:p>
          <a:p>
            <a:pPr marL="0" lvl="0" indent="0">
              <a:buFont typeface="Arial" panose="020B0604020202020204" pitchFamily="34" charset="0"/>
              <a:buNone/>
            </a:pP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Explain the purpose of each stage.</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Reflect</a:t>
            </a:r>
            <a:r>
              <a:rPr lang="en-US" sz="1200" kern="1200">
                <a:solidFill>
                  <a:schemeClr val="tx1"/>
                </a:solidFill>
                <a:effectLst/>
                <a:latin typeface="+mn-lt"/>
                <a:ea typeface="+mn-ea"/>
                <a:cs typeface="+mn-cs"/>
              </a:rPr>
              <a:t>: identify current practice and needs.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Act</a:t>
            </a:r>
            <a:r>
              <a:rPr lang="en-US" sz="1200" kern="1200">
                <a:solidFill>
                  <a:schemeClr val="tx1"/>
                </a:solidFill>
                <a:effectLst/>
                <a:latin typeface="+mn-lt"/>
                <a:ea typeface="+mn-ea"/>
                <a:cs typeface="+mn-cs"/>
              </a:rPr>
              <a:t>: use insights from the reflect phase to determine actions to be taken.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Evaluate</a:t>
            </a:r>
            <a:r>
              <a:rPr lang="en-AU" sz="1200" kern="1200">
                <a:solidFill>
                  <a:schemeClr val="tx1"/>
                </a:solidFill>
                <a:effectLst/>
                <a:latin typeface="+mn-lt"/>
                <a:ea typeface="+mn-ea"/>
                <a:cs typeface="+mn-cs"/>
              </a:rPr>
              <a:t>: identify the measures for evaluation and schedule evaluation points.  </a:t>
            </a:r>
          </a:p>
        </p:txBody>
      </p:sp>
      <p:sp>
        <p:nvSpPr>
          <p:cNvPr id="4" name="Slide Number Placeholder 3"/>
          <p:cNvSpPr>
            <a:spLocks noGrp="1"/>
          </p:cNvSpPr>
          <p:nvPr>
            <p:ph type="sldNum" sz="quarter" idx="5"/>
          </p:nvPr>
        </p:nvSpPr>
        <p:spPr/>
        <p:txBody>
          <a:bodyPr/>
          <a:lstStyle/>
          <a:p>
            <a:fld id="{7213EAC9-7BC0-4278-938B-1CA5AF2E5F1B}" type="slidenum">
              <a:rPr lang="en-AU" smtClean="0"/>
              <a:t>4</a:t>
            </a:fld>
            <a:endParaRPr lang="en-AU"/>
          </a:p>
        </p:txBody>
      </p:sp>
    </p:spTree>
    <p:extLst>
      <p:ext uri="{BB962C8B-B14F-4D97-AF65-F5344CB8AC3E}">
        <p14:creationId xmlns:p14="http://schemas.microsoft.com/office/powerpoint/2010/main" val="139534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3F5C5-9A26-2BBC-F678-DF4A714B2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B97EF-A0C1-A703-4909-D350FEE90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58C35-FF22-708C-A24B-2EA394D188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Roboto" panose="02000000000000000000" pitchFamily="2" charset="0"/>
                <a:ea typeface="Roboto" panose="02000000000000000000" pitchFamily="2" charset="0"/>
                <a:cs typeface="+mn-cs"/>
              </a:rPr>
              <a:t>The three dimensions of the Australian Curriculum video</a:t>
            </a:r>
            <a:r>
              <a:rPr lang="en-AU" sz="1200" b="1" u="none" kern="1200" dirty="0">
                <a:solidFill>
                  <a:schemeClr val="tx1">
                    <a:lumMod val="75000"/>
                    <a:lumOff val="25000"/>
                  </a:schemeClr>
                </a:solidFill>
                <a:effectLst/>
                <a:latin typeface="Roboto" panose="02000000000000000000" pitchFamily="2" charset="0"/>
                <a:ea typeface="Roboto" panose="02000000000000000000" pitchFamily="2" charset="0"/>
                <a:cs typeface="+mn-cs"/>
              </a:rPr>
              <a:t>: </a:t>
            </a:r>
            <a:r>
              <a:rPr lang="en-US" sz="1200" b="0" u="sng" kern="1200" dirty="0">
                <a:solidFill>
                  <a:schemeClr val="tx2">
                    <a:lumMod val="75000"/>
                    <a:lumOff val="25000"/>
                  </a:schemeClr>
                </a:solidFill>
                <a:effectLst/>
                <a:latin typeface="+mn-lt"/>
                <a:ea typeface="+mn-ea"/>
                <a:cs typeface="+mn-cs"/>
              </a:rPr>
              <a:t>https://s7ap1.scene7.com/s7viewers/html5/VideoViewer.html?asset=australiancurriculum/The three dimensions of the Australian Curriculum-AVS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link will open in a separate browser.</a:t>
            </a:r>
          </a:p>
          <a:p>
            <a:endParaRPr lang="en-US" sz="1200" b="0" u="sng" kern="1200" dirty="0">
              <a:solidFill>
                <a:srgbClr val="00629B"/>
              </a:solidFill>
              <a:effectLst/>
              <a:latin typeface="+mn-lt"/>
              <a:ea typeface="+mn-ea"/>
              <a:cs typeface="+mn-cs"/>
            </a:endParaRPr>
          </a:p>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Australian Curriculum is 3-dimensional; it includes learning areas, general capabilities and cross-curriculum priorities. Together, these set out the essential knowledge, understanding and skills all young Australians need so they will be able to learn, contribute and shape their world now and in the future. </a:t>
            </a:r>
            <a:endParaRPr lang="en-AU" sz="1200" kern="1200" dirty="0">
              <a:solidFill>
                <a:schemeClr val="tx1"/>
              </a:solidFill>
              <a:effectLst/>
              <a:latin typeface="+mn-lt"/>
              <a:ea typeface="+mn-ea"/>
              <a:cs typeface="+mn-cs"/>
            </a:endParaRPr>
          </a:p>
          <a:p>
            <a:endParaRPr lang="en-AU" dirty="0"/>
          </a:p>
        </p:txBody>
      </p:sp>
      <p:sp>
        <p:nvSpPr>
          <p:cNvPr id="4" name="Slide Number Placeholder 3">
            <a:extLst>
              <a:ext uri="{FF2B5EF4-FFF2-40B4-BE49-F238E27FC236}">
                <a16:creationId xmlns:a16="http://schemas.microsoft.com/office/drawing/2014/main" id="{28B07096-A8C5-E028-3F47-DF76259E9CBA}"/>
              </a:ext>
            </a:extLst>
          </p:cNvPr>
          <p:cNvSpPr>
            <a:spLocks noGrp="1"/>
          </p:cNvSpPr>
          <p:nvPr>
            <p:ph type="sldNum" sz="quarter" idx="5"/>
          </p:nvPr>
        </p:nvSpPr>
        <p:spPr/>
        <p:txBody>
          <a:bodyPr/>
          <a:lstStyle/>
          <a:p>
            <a:fld id="{7213EAC9-7BC0-4278-938B-1CA5AF2E5F1B}" type="slidenum">
              <a:rPr lang="en-AU" smtClean="0"/>
              <a:t>5</a:t>
            </a:fld>
            <a:endParaRPr lang="en-AU"/>
          </a:p>
        </p:txBody>
      </p:sp>
    </p:spTree>
    <p:extLst>
      <p:ext uri="{BB962C8B-B14F-4D97-AF65-F5344CB8AC3E}">
        <p14:creationId xmlns:p14="http://schemas.microsoft.com/office/powerpoint/2010/main" val="403613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5678-13ED-B737-E43F-BAED7957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937D6-A6A7-8F6C-29E6-7215B19C8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6E930-E2C1-8AE1-F192-BCBFBB990F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To prepare for this part of the presentation review the text on screen and adjust or adapt for your school context</a:t>
            </a:r>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After watching the Australian Curriculum video use the Think–Pair–Share activity to support participants to reflect on the ways they use the curriculum. Ask participants to consider where they might like to improve their curriculum knowledge and expertise. </a:t>
            </a:r>
          </a:p>
          <a:p>
            <a:r>
              <a:rPr lang="en-AU" sz="1200" kern="1200">
                <a:solidFill>
                  <a:schemeClr val="tx1"/>
                </a:solidFill>
                <a:effectLst/>
                <a:latin typeface="+mn-lt"/>
                <a:ea typeface="+mn-ea"/>
                <a:cs typeface="+mn-cs"/>
              </a:rPr>
              <a:t>Sharing may consist of only one idea or statement from each group for larger teams or using digital tools to record responses.</a:t>
            </a: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Think–Pair–Share: how to use it </a:t>
            </a:r>
          </a:p>
          <a:p>
            <a:pPr marL="0" lvl="0" indent="0">
              <a:buFont typeface="+mj-lt"/>
              <a:buNone/>
            </a:pPr>
            <a:r>
              <a:rPr lang="en-AU" sz="1200" kern="1200">
                <a:solidFill>
                  <a:schemeClr val="tx1"/>
                </a:solidFill>
                <a:effectLst/>
                <a:latin typeface="+mn-lt"/>
                <a:ea typeface="+mn-ea"/>
                <a:cs typeface="+mn-cs"/>
              </a:rPr>
              <a:t>Participants: </a:t>
            </a:r>
          </a:p>
          <a:p>
            <a:pPr marL="228600" lvl="0" indent="-228600">
              <a:buFont typeface="+mj-lt"/>
              <a:buAutoNum type="arabicPeriod"/>
            </a:pPr>
            <a:r>
              <a:rPr lang="en-AU" sz="1200" kern="1200">
                <a:solidFill>
                  <a:schemeClr val="tx1"/>
                </a:solidFill>
                <a:effectLst/>
                <a:latin typeface="+mn-lt"/>
                <a:ea typeface="+mn-ea"/>
                <a:cs typeface="+mn-cs"/>
              </a:rPr>
              <a:t>Think independently about a prompt or problem.</a:t>
            </a:r>
          </a:p>
          <a:p>
            <a:pPr marL="228600" lvl="0" indent="-228600">
              <a:buFont typeface="+mj-lt"/>
              <a:buAutoNum type="arabicPeriod"/>
            </a:pPr>
            <a:r>
              <a:rPr lang="en-AU" sz="1200" kern="1200">
                <a:solidFill>
                  <a:schemeClr val="tx1"/>
                </a:solidFill>
                <a:effectLst/>
                <a:latin typeface="+mn-lt"/>
                <a:ea typeface="+mn-ea"/>
                <a:cs typeface="+mn-cs"/>
              </a:rPr>
              <a:t>Pair up and discuss their ideas with a colleague.</a:t>
            </a:r>
          </a:p>
          <a:p>
            <a:pPr marL="228600" indent="-228600">
              <a:buFont typeface="+mj-lt"/>
              <a:buAutoNum type="arabicPeriod"/>
            </a:pPr>
            <a:r>
              <a:rPr lang="en-AU" sz="1200" kern="1200">
                <a:solidFill>
                  <a:schemeClr val="tx1"/>
                </a:solidFill>
                <a:effectLst/>
                <a:latin typeface="+mn-lt"/>
                <a:ea typeface="+mn-ea"/>
                <a:cs typeface="+mn-cs"/>
              </a:rPr>
              <a:t>Share their ideas with the group.</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4BDB52-5E35-0F80-D807-820407633F07}"/>
              </a:ext>
            </a:extLst>
          </p:cNvPr>
          <p:cNvSpPr>
            <a:spLocks noGrp="1"/>
          </p:cNvSpPr>
          <p:nvPr>
            <p:ph type="sldNum" sz="quarter" idx="5"/>
          </p:nvPr>
        </p:nvSpPr>
        <p:spPr/>
        <p:txBody>
          <a:bodyPr/>
          <a:lstStyle/>
          <a:p>
            <a:fld id="{51187464-1E9D-EA41-B0A2-5C814A7B0493}" type="slidenum">
              <a:rPr lang="en-US" smtClean="0"/>
              <a:t>6</a:t>
            </a:fld>
            <a:endParaRPr lang="en-US"/>
          </a:p>
        </p:txBody>
      </p:sp>
    </p:spTree>
    <p:extLst>
      <p:ext uri="{BB962C8B-B14F-4D97-AF65-F5344CB8AC3E}">
        <p14:creationId xmlns:p14="http://schemas.microsoft.com/office/powerpoint/2010/main" val="268762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08ED-A658-2B88-0F60-CA563EA53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15182-6091-B10D-F1B3-22541F8A7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404C1-F8C7-9749-EC47-6A6A51A5A604}"/>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Understanding the elements of the curriculum for each learning area and how they might be used effectively supports successful planning for teaching and learning.</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The description for each year level provides an overview of the learning students should experience.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The achievement standards and content descriptions are the essential parts of the learning area curriculum and form the basis for teaching, learning and assessment.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The content elaborations are optional suggestions and possible illustrations of ways the content descriptions might be taught. </a:t>
            </a:r>
          </a:p>
          <a:p>
            <a:r>
              <a:rPr lang="en-US"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In small groups, discuss how each element currently influences the decision-making process when planning using the Australian Curriculum. </a:t>
            </a:r>
          </a:p>
        </p:txBody>
      </p:sp>
      <p:sp>
        <p:nvSpPr>
          <p:cNvPr id="4" name="Slide Number Placeholder 3">
            <a:extLst>
              <a:ext uri="{FF2B5EF4-FFF2-40B4-BE49-F238E27FC236}">
                <a16:creationId xmlns:a16="http://schemas.microsoft.com/office/drawing/2014/main" id="{FD918E88-705A-CA42-A540-585E1BA5B8D0}"/>
              </a:ext>
            </a:extLst>
          </p:cNvPr>
          <p:cNvSpPr>
            <a:spLocks noGrp="1"/>
          </p:cNvSpPr>
          <p:nvPr>
            <p:ph type="sldNum" sz="quarter" idx="5"/>
          </p:nvPr>
        </p:nvSpPr>
        <p:spPr/>
        <p:txBody>
          <a:bodyPr/>
          <a:lstStyle/>
          <a:p>
            <a:fld id="{7213EAC9-7BC0-4278-938B-1CA5AF2E5F1B}" type="slidenum">
              <a:rPr lang="en-AU" smtClean="0"/>
              <a:t>7</a:t>
            </a:fld>
            <a:endParaRPr lang="en-AU"/>
          </a:p>
        </p:txBody>
      </p:sp>
    </p:spTree>
    <p:extLst>
      <p:ext uri="{BB962C8B-B14F-4D97-AF65-F5344CB8AC3E}">
        <p14:creationId xmlns:p14="http://schemas.microsoft.com/office/powerpoint/2010/main" val="409679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4871-E50C-FD3D-784C-28C850257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BB63-E703-EDB3-8D89-4A06CA066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C7D4A-3ED1-69E2-A259-7E03B1696B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To prepare for this part of the presentation, review and adapt the text on screen for your school context.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Participants read and reflect on the ‘Understand this learning area’ section for a familiar learning area. This information can be found when accessing the curriculum content for each learning area on the Australian Curriculum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Use the questions or screen or create your own to prompt discussion and reflection.</a:t>
            </a:r>
          </a:p>
          <a:p>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Participants discuss their reflections in small groups, with an option to share their observations with the wider group. </a:t>
            </a:r>
          </a:p>
          <a:p>
            <a:endParaRPr lang="en-US" sz="12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0ED9BD2-3568-42B4-F13B-79881FFA8CBC}"/>
              </a:ext>
            </a:extLst>
          </p:cNvPr>
          <p:cNvSpPr>
            <a:spLocks noGrp="1"/>
          </p:cNvSpPr>
          <p:nvPr>
            <p:ph type="sldNum" sz="quarter" idx="5"/>
          </p:nvPr>
        </p:nvSpPr>
        <p:spPr/>
        <p:txBody>
          <a:bodyPr/>
          <a:lstStyle/>
          <a:p>
            <a:fld id="{7213EAC9-7BC0-4278-938B-1CA5AF2E5F1B}" type="slidenum">
              <a:rPr lang="en-AU" smtClean="0"/>
              <a:t>8</a:t>
            </a:fld>
            <a:endParaRPr lang="en-AU"/>
          </a:p>
        </p:txBody>
      </p:sp>
    </p:spTree>
    <p:extLst>
      <p:ext uri="{BB962C8B-B14F-4D97-AF65-F5344CB8AC3E}">
        <p14:creationId xmlns:p14="http://schemas.microsoft.com/office/powerpoint/2010/main" val="414032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1068A-B091-D804-B782-5B8CA19A5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E3137-24FC-8FD4-D4FC-B3897CCAA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E93EB-729F-B237-0FFE-5A467F47FCB8}"/>
              </a:ext>
            </a:extLst>
          </p:cNvPr>
          <p:cNvSpPr>
            <a:spLocks noGrp="1"/>
          </p:cNvSpPr>
          <p:nvPr>
            <p:ph type="body" idx="1"/>
          </p:nvPr>
        </p:nvSpPr>
        <p:spPr/>
        <p:txBody>
          <a:bodyPr/>
          <a:lstStyle/>
          <a:p>
            <a:r>
              <a:rPr lang="en-US" sz="1200" b="1" kern="1200">
                <a:solidFill>
                  <a:schemeClr val="tx1"/>
                </a:solidFill>
                <a:effectLst/>
                <a:latin typeface="+mn-lt"/>
                <a:ea typeface="+mn-ea"/>
                <a:cs typeface="+mn-cs"/>
              </a:rPr>
              <a:t>General Capabilities Video </a:t>
            </a:r>
            <a:r>
              <a:rPr lang="en-AU" sz="1200" u="sng" kern="1200">
                <a:solidFill>
                  <a:schemeClr val="tx1"/>
                </a:solidFill>
                <a:effectLst/>
                <a:latin typeface="+mn-lt"/>
                <a:ea typeface="+mn-ea"/>
                <a:cs typeface="+mn-cs"/>
                <a:hlinkClick r:id="rId3"/>
              </a:rPr>
              <a:t>https://s7ap1.scene7.com/s7viewers/html5/VideoViewer.html?asset=australiancurriculum/General capabilities-AVS</a:t>
            </a:r>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This link will open in a separate browser.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The general capabilities establish knowledge, skills, behaviours and dispositions that will support students to become lifelong learners who can effectively navigate the world of work and their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Participants watch the general capabilities video and consider the examples of the relationships and connections between the learning areas and the general capabilities provided in the video.  </a:t>
            </a:r>
          </a:p>
          <a:p>
            <a:r>
              <a:rPr lang="en-US"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Encourage participants to suggest ways they might use the connections between the learning areas and the general capabilities when planning.</a:t>
            </a:r>
            <a:endParaRPr lang="en-AU"/>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350B4FC-15DE-C517-4FCD-18D51C7480CF}"/>
              </a:ext>
            </a:extLst>
          </p:cNvPr>
          <p:cNvSpPr>
            <a:spLocks noGrp="1"/>
          </p:cNvSpPr>
          <p:nvPr>
            <p:ph type="sldNum" sz="quarter" idx="5"/>
          </p:nvPr>
        </p:nvSpPr>
        <p:spPr/>
        <p:txBody>
          <a:bodyPr/>
          <a:lstStyle/>
          <a:p>
            <a:fld id="{7213EAC9-7BC0-4278-938B-1CA5AF2E5F1B}" type="slidenum">
              <a:rPr lang="en-AU" smtClean="0"/>
              <a:t>9</a:t>
            </a:fld>
            <a:endParaRPr lang="en-AU"/>
          </a:p>
        </p:txBody>
      </p:sp>
    </p:spTree>
    <p:extLst>
      <p:ext uri="{BB962C8B-B14F-4D97-AF65-F5344CB8AC3E}">
        <p14:creationId xmlns:p14="http://schemas.microsoft.com/office/powerpoint/2010/main" val="25847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BAE1-88A5-F732-4906-BD5A2BDCB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F0AB2-2DA0-0EBE-14F8-E6D6C7B3C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010CD-5626-0EFE-9EB5-BCC129024B04}"/>
              </a:ext>
            </a:extLst>
          </p:cNvPr>
          <p:cNvSpPr>
            <a:spLocks noGrp="1"/>
          </p:cNvSpPr>
          <p:nvPr>
            <p:ph type="body" idx="1"/>
          </p:nvPr>
        </p:nvSpPr>
        <p:spPr/>
        <p:txBody>
          <a:bodyPr/>
          <a:lstStyle/>
          <a:p>
            <a:r>
              <a:rPr lang="en-US" sz="1200" b="1" kern="1200">
                <a:solidFill>
                  <a:schemeClr val="tx1"/>
                </a:solidFill>
                <a:effectLst/>
                <a:latin typeface="+mn-lt"/>
                <a:ea typeface="+mn-ea"/>
                <a:cs typeface="+mn-cs"/>
              </a:rPr>
              <a:t>Cross-curriculum priorities – Video </a:t>
            </a:r>
            <a:r>
              <a:rPr lang="en-AU" sz="1200" u="sng" kern="1200">
                <a:solidFill>
                  <a:schemeClr val="tx1"/>
                </a:solidFill>
                <a:effectLst/>
                <a:latin typeface="+mn-lt"/>
                <a:ea typeface="+mn-ea"/>
                <a:cs typeface="+mn-cs"/>
                <a:hlinkClick r:id="rId3"/>
              </a:rPr>
              <a:t>https://s7ap1.scene7.com/s7viewers/html5/VideoViewer.html?asset=australiancurriculum/Cross-curriculum priorities-AVS</a:t>
            </a: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link will open in a separate browser.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Speakers’ notes </a:t>
            </a: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Cross-curriculum priorities support the Australian Curriculum to be a relevant, contemporary and engaging curriculum that reflects national, regional and global contexts.</a:t>
            </a:r>
          </a:p>
          <a:p>
            <a:r>
              <a:rPr lang="en-AU" sz="1200" kern="1200">
                <a:solidFill>
                  <a:schemeClr val="tx1"/>
                </a:solidFill>
                <a:effectLst/>
                <a:latin typeface="+mn-lt"/>
                <a:ea typeface="+mn-ea"/>
                <a:cs typeface="+mn-cs"/>
              </a:rPr>
              <a:t>Participants watch the cross-curriculum priorities video and consider the examples of the relationships and connections between the learning areas and the cross-curriculum priorities provided in the video.  </a:t>
            </a:r>
          </a:p>
          <a:p>
            <a:r>
              <a:rPr lang="en-US"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Discussion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Encourage participants to suggest ways they might use the connections between the learning areas and the general capabilities when planning.</a:t>
            </a:r>
            <a:endParaRPr lang="en-AU"/>
          </a:p>
        </p:txBody>
      </p:sp>
      <p:sp>
        <p:nvSpPr>
          <p:cNvPr id="4" name="Slide Number Placeholder 3">
            <a:extLst>
              <a:ext uri="{FF2B5EF4-FFF2-40B4-BE49-F238E27FC236}">
                <a16:creationId xmlns:a16="http://schemas.microsoft.com/office/drawing/2014/main" id="{4F7B4654-1F37-0924-2A54-8F5572963318}"/>
              </a:ext>
            </a:extLst>
          </p:cNvPr>
          <p:cNvSpPr>
            <a:spLocks noGrp="1"/>
          </p:cNvSpPr>
          <p:nvPr>
            <p:ph type="sldNum" sz="quarter" idx="5"/>
          </p:nvPr>
        </p:nvSpPr>
        <p:spPr/>
        <p:txBody>
          <a:bodyPr/>
          <a:lstStyle/>
          <a:p>
            <a:fld id="{7213EAC9-7BC0-4278-938B-1CA5AF2E5F1B}" type="slidenum">
              <a:rPr lang="en-AU" smtClean="0"/>
              <a:t>10</a:t>
            </a:fld>
            <a:endParaRPr lang="en-AU"/>
          </a:p>
        </p:txBody>
      </p:sp>
    </p:spTree>
    <p:extLst>
      <p:ext uri="{BB962C8B-B14F-4D97-AF65-F5344CB8AC3E}">
        <p14:creationId xmlns:p14="http://schemas.microsoft.com/office/powerpoint/2010/main" val="3455614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0E25-85AD-1641-3A27-9D153044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8004C9-4EA8-BDA1-E0AB-B1866794B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7C1531-DC18-B616-B08C-57287B3F31CE}"/>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F67EF0D-F1D1-E119-9ACB-CEA3C0CC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D922D-9DCF-D126-5D38-0A5695A11CBC}"/>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01F531F6-84AE-3B1A-85B4-D1DE05F6AC01}"/>
              </a:ext>
            </a:extLst>
          </p:cNvPr>
          <p:cNvGrpSpPr/>
          <p:nvPr userDrawn="1"/>
        </p:nvGrpSpPr>
        <p:grpSpPr>
          <a:xfrm>
            <a:off x="6533964" y="-106453"/>
            <a:ext cx="5663007" cy="3306184"/>
            <a:chOff x="6533964" y="-106453"/>
            <a:chExt cx="5663007" cy="3306184"/>
          </a:xfrm>
        </p:grpSpPr>
        <p:pic>
          <p:nvPicPr>
            <p:cNvPr id="9" name="Picture 8" descr="A blue curved object">
              <a:extLst>
                <a:ext uri="{FF2B5EF4-FFF2-40B4-BE49-F238E27FC236}">
                  <a16:creationId xmlns:a16="http://schemas.microsoft.com/office/drawing/2014/main" id="{943ABF59-35E2-3EA9-B1E4-C17091B177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descr="Australian Curriculum Icon">
              <a:extLst>
                <a:ext uri="{FF2B5EF4-FFF2-40B4-BE49-F238E27FC236}">
                  <a16:creationId xmlns:a16="http://schemas.microsoft.com/office/drawing/2014/main" id="{44E7FE6E-9896-F1B7-489A-85D80A2B94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24673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287E-5711-1048-C27E-C90DE3F84A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FBD2C3-3BF9-BF62-52ED-19FFBFF31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A84E38-EE41-956E-BA81-864F5F8B13A6}"/>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FC18CC91-C1AE-46FC-1096-B89089D2B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1BDC-B569-7F0C-BBF8-6AB3304B42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0D2FF6AE-F55C-FC9B-DE87-6038D6F724CB}"/>
              </a:ext>
            </a:extLst>
          </p:cNvPr>
          <p:cNvGrpSpPr/>
          <p:nvPr userDrawn="1"/>
        </p:nvGrpSpPr>
        <p:grpSpPr>
          <a:xfrm>
            <a:off x="6533964" y="-106453"/>
            <a:ext cx="5663007" cy="3306184"/>
            <a:chOff x="6533964" y="-106453"/>
            <a:chExt cx="5663007" cy="3306184"/>
          </a:xfrm>
        </p:grpSpPr>
        <p:pic>
          <p:nvPicPr>
            <p:cNvPr id="8" name="Picture 7" descr="A blue curved object">
              <a:extLst>
                <a:ext uri="{FF2B5EF4-FFF2-40B4-BE49-F238E27FC236}">
                  <a16:creationId xmlns:a16="http://schemas.microsoft.com/office/drawing/2014/main" id="{D498AF02-44CE-FFED-B838-C885BA78993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descr="Australian Curriculum icon">
              <a:extLst>
                <a:ext uri="{FF2B5EF4-FFF2-40B4-BE49-F238E27FC236}">
                  <a16:creationId xmlns:a16="http://schemas.microsoft.com/office/drawing/2014/main" id="{68AE61CA-FD3B-698E-FFA6-EAD9268727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23241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293F9-5932-2BF7-EC26-72C4B110A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D0913A-8490-7659-8BA6-9AEC84F5C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B12914-BF48-2DDA-3C4D-3A85E56E4D6E}"/>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7F04A1C-486C-C294-3AAC-A70E113E32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92A7E-9AE2-CF70-DCBD-F69B35FCB41F}"/>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3F7C5C94-ED19-1AA4-A8BA-0022BD98D0B3}"/>
              </a:ext>
            </a:extLst>
          </p:cNvPr>
          <p:cNvGrpSpPr/>
          <p:nvPr userDrawn="1"/>
        </p:nvGrpSpPr>
        <p:grpSpPr>
          <a:xfrm>
            <a:off x="6533964" y="-106453"/>
            <a:ext cx="5663007" cy="3306184"/>
            <a:chOff x="6533964" y="-106453"/>
            <a:chExt cx="5663007" cy="3306184"/>
          </a:xfrm>
        </p:grpSpPr>
        <p:pic>
          <p:nvPicPr>
            <p:cNvPr id="8" name="Picture 7" descr="A blue curved object">
              <a:extLst>
                <a:ext uri="{FF2B5EF4-FFF2-40B4-BE49-F238E27FC236}">
                  <a16:creationId xmlns:a16="http://schemas.microsoft.com/office/drawing/2014/main" id="{202A383F-6442-3652-813D-B459387F71F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descr="Australian Curriculum icon">
              <a:extLst>
                <a:ext uri="{FF2B5EF4-FFF2-40B4-BE49-F238E27FC236}">
                  <a16:creationId xmlns:a16="http://schemas.microsoft.com/office/drawing/2014/main" id="{1090FE1A-160D-B76C-BC96-4F5163F90B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27100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C2511-7320-FBE8-7F33-D2040D5784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D88C6A4-12ED-AF16-4E4B-A42883431C62}"/>
              </a:ext>
            </a:extLst>
          </p:cNvPr>
          <p:cNvSpPr>
            <a:spLocks noGrp="1"/>
          </p:cNvSpPr>
          <p:nvPr>
            <p:ph type="sldNum" sz="quarter" idx="4"/>
          </p:nvPr>
        </p:nvSpPr>
        <p:spPr>
          <a:xfrm>
            <a:off x="9336465" y="6450619"/>
            <a:ext cx="2743200"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Roboto" panose="02000000000000000000" pitchFamily="2" charset="0"/>
                <a:ea typeface="Roboto" panose="02000000000000000000" pitchFamily="2" charset="0"/>
              </a:defRPr>
            </a:lvl1pPr>
          </a:lstStyle>
          <a:p>
            <a:r>
              <a:rPr lang="en-US"/>
              <a:t>Page  </a:t>
            </a:r>
            <a:fld id="{DF9DF315-7EAA-3E4A-9970-E270386357F7}" type="slidenum">
              <a:rPr lang="en-US" smtClean="0"/>
              <a:pPr/>
              <a:t>‹#›</a:t>
            </a:fld>
            <a:endParaRPr lang="en-US"/>
          </a:p>
        </p:txBody>
      </p:sp>
    </p:spTree>
    <p:extLst>
      <p:ext uri="{BB962C8B-B14F-4D97-AF65-F5344CB8AC3E}">
        <p14:creationId xmlns:p14="http://schemas.microsoft.com/office/powerpoint/2010/main" val="15553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67C-FD76-B42E-C204-1A01D31335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B8A1D-55F8-1693-950A-2EA9B4B17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3F14D50C-DA2F-307E-6220-6E945CC85734}"/>
              </a:ext>
            </a:extLst>
          </p:cNvPr>
          <p:cNvSpPr>
            <a:spLocks noGrp="1"/>
          </p:cNvSpPr>
          <p:nvPr>
            <p:ph type="ftr" sz="quarter" idx="11"/>
          </p:nvPr>
        </p:nvSpPr>
        <p:spPr/>
        <p:txBody>
          <a:bodyPr/>
          <a:lstStyle/>
          <a:p>
            <a:endParaRPr lang="en-AU"/>
          </a:p>
        </p:txBody>
      </p:sp>
      <p:sp>
        <p:nvSpPr>
          <p:cNvPr id="7" name="TextBox 6">
            <a:extLst>
              <a:ext uri="{FF2B5EF4-FFF2-40B4-BE49-F238E27FC236}">
                <a16:creationId xmlns:a16="http://schemas.microsoft.com/office/drawing/2014/main" id="{2AD0C872-21DF-0EBE-2B41-92CC9A201F15}"/>
              </a:ext>
            </a:extLst>
          </p:cNvPr>
          <p:cNvSpPr txBox="1"/>
          <p:nvPr userDrawn="1"/>
        </p:nvSpPr>
        <p:spPr>
          <a:xfrm>
            <a:off x="453201" y="6449623"/>
            <a:ext cx="411126" cy="230832"/>
          </a:xfrm>
          <a:prstGeom prst="rect">
            <a:avLst/>
          </a:prstGeom>
          <a:noFill/>
        </p:spPr>
        <p:txBody>
          <a:bodyPr wrap="square" rtlCol="0">
            <a:spAutoFit/>
          </a:bodyPr>
          <a:lstStyle/>
          <a:p>
            <a:fld id="{2ED40F8D-250A-42A9-B764-CD76CD092EFC}" type="slidenum">
              <a:rPr lang="en-AU" sz="900" smtClean="0">
                <a:solidFill>
                  <a:schemeClr val="tx1">
                    <a:lumMod val="85000"/>
                    <a:lumOff val="15000"/>
                  </a:schemeClr>
                </a:solidFill>
                <a:latin typeface="Roboto" panose="02000000000000000000" pitchFamily="2" charset="0"/>
                <a:ea typeface="Roboto" panose="02000000000000000000" pitchFamily="2" charset="0"/>
              </a:rPr>
              <a:pPr/>
              <a:t>‹#›</a:t>
            </a:fld>
            <a:endParaRPr lang="en-AU" sz="900">
              <a:solidFill>
                <a:schemeClr val="tx1">
                  <a:lumMod val="85000"/>
                  <a:lumOff val="15000"/>
                </a:schemeClr>
              </a:solidFill>
              <a:latin typeface="Roboto" panose="02000000000000000000" pitchFamily="2" charset="0"/>
              <a:ea typeface="Roboto" panose="02000000000000000000" pitchFamily="2" charset="0"/>
            </a:endParaRPr>
          </a:p>
        </p:txBody>
      </p:sp>
      <p:grpSp>
        <p:nvGrpSpPr>
          <p:cNvPr id="8" name="Group 7">
            <a:extLst>
              <a:ext uri="{FF2B5EF4-FFF2-40B4-BE49-F238E27FC236}">
                <a16:creationId xmlns:a16="http://schemas.microsoft.com/office/drawing/2014/main" id="{D48FA6EA-02EC-C7B2-8B5D-BA999205E789}"/>
              </a:ext>
            </a:extLst>
          </p:cNvPr>
          <p:cNvGrpSpPr/>
          <p:nvPr userDrawn="1"/>
        </p:nvGrpSpPr>
        <p:grpSpPr>
          <a:xfrm>
            <a:off x="6533964" y="-106453"/>
            <a:ext cx="5663007" cy="3306184"/>
            <a:chOff x="6533964" y="-106453"/>
            <a:chExt cx="5663007" cy="3306184"/>
          </a:xfrm>
        </p:grpSpPr>
        <p:pic>
          <p:nvPicPr>
            <p:cNvPr id="10" name="Picture 9" descr="A blue curved object">
              <a:extLst>
                <a:ext uri="{FF2B5EF4-FFF2-40B4-BE49-F238E27FC236}">
                  <a16:creationId xmlns:a16="http://schemas.microsoft.com/office/drawing/2014/main" id="{C62E9FB4-BEE1-BB08-C783-E8E72ACF3F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6" name="Picture 5" descr="Australian Curriculum Icon">
              <a:extLst>
                <a:ext uri="{FF2B5EF4-FFF2-40B4-BE49-F238E27FC236}">
                  <a16:creationId xmlns:a16="http://schemas.microsoft.com/office/drawing/2014/main" id="{65C5407C-F56D-DC6B-2C2F-BFEE3D31F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11294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BAD5-B816-3175-F362-DA70537D3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FE5AC55-ED39-87ED-FF59-005244B59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88537-EC31-591A-A242-946913BFC176}"/>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577E20F-AF6A-4314-A041-6EE0B96AE6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F8FF75-54DD-69D1-07B5-B11DE194B3FD}"/>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86D4F387-E33C-27CE-DE09-BB4A53A69AA7}"/>
              </a:ext>
            </a:extLst>
          </p:cNvPr>
          <p:cNvGrpSpPr/>
          <p:nvPr userDrawn="1"/>
        </p:nvGrpSpPr>
        <p:grpSpPr>
          <a:xfrm>
            <a:off x="6533964" y="-106453"/>
            <a:ext cx="5663007" cy="3306184"/>
            <a:chOff x="6533964" y="-106453"/>
            <a:chExt cx="5663007" cy="3306184"/>
          </a:xfrm>
        </p:grpSpPr>
        <p:pic>
          <p:nvPicPr>
            <p:cNvPr id="8" name="Picture 7" descr="A blue curved object">
              <a:extLst>
                <a:ext uri="{FF2B5EF4-FFF2-40B4-BE49-F238E27FC236}">
                  <a16:creationId xmlns:a16="http://schemas.microsoft.com/office/drawing/2014/main" id="{E941B491-F3B8-BFA4-21ED-5CCF5B7F3FE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descr="Australian Curriculum icon">
              <a:extLst>
                <a:ext uri="{FF2B5EF4-FFF2-40B4-BE49-F238E27FC236}">
                  <a16:creationId xmlns:a16="http://schemas.microsoft.com/office/drawing/2014/main" id="{C61AE6CE-C0FD-682C-0778-7C26114BF9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7982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7C4F-EEF9-738E-4C6F-4F95D5C719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2BB6B1-53A9-D57D-2E6A-2B3279C7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CF0F93-38DC-542D-0780-A021665D2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8F4BF7-05CE-DA2C-4A55-D9DCBCF8FBF2}"/>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674A8942-8DFA-277A-327D-596B605669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60EABA-B996-4CA4-0DEA-7C958855A6DA}"/>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56CC6389-CFB8-4E1B-6368-58656191B9B3}"/>
              </a:ext>
            </a:extLst>
          </p:cNvPr>
          <p:cNvGrpSpPr/>
          <p:nvPr userDrawn="1"/>
        </p:nvGrpSpPr>
        <p:grpSpPr>
          <a:xfrm>
            <a:off x="6533964" y="-106453"/>
            <a:ext cx="5663007" cy="3306184"/>
            <a:chOff x="6533964" y="-106453"/>
            <a:chExt cx="5663007" cy="3306184"/>
          </a:xfrm>
        </p:grpSpPr>
        <p:pic>
          <p:nvPicPr>
            <p:cNvPr id="9" name="Picture 8" descr="A blue curved object">
              <a:extLst>
                <a:ext uri="{FF2B5EF4-FFF2-40B4-BE49-F238E27FC236}">
                  <a16:creationId xmlns:a16="http://schemas.microsoft.com/office/drawing/2014/main" id="{14C879B2-D7DF-F07E-F235-E8BBD9BFF6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descr="Australian Curriculum icon">
              <a:extLst>
                <a:ext uri="{FF2B5EF4-FFF2-40B4-BE49-F238E27FC236}">
                  <a16:creationId xmlns:a16="http://schemas.microsoft.com/office/drawing/2014/main" id="{C2F917AB-AD11-61A4-AF54-8478ACA55D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353124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3-4967-E6C3-12C9-EC48873335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552F1C-1584-ED1C-CAC4-C934EDC84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3C734-6A4E-9FA0-743E-8EFF7C2B6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34BF55-4547-D4EC-7D02-2C99D551A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8C9D-E748-2F4A-3924-F40E57FAC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7B840B-6045-E722-E1EA-D282677AA1C5}"/>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8" name="Footer Placeholder 7">
            <a:extLst>
              <a:ext uri="{FF2B5EF4-FFF2-40B4-BE49-F238E27FC236}">
                <a16:creationId xmlns:a16="http://schemas.microsoft.com/office/drawing/2014/main" id="{D6F7EA72-EFF8-89DF-163F-E29FF16EB8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151948-7D21-1A8F-0978-D579B291075B}"/>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0" name="Group 9">
            <a:extLst>
              <a:ext uri="{FF2B5EF4-FFF2-40B4-BE49-F238E27FC236}">
                <a16:creationId xmlns:a16="http://schemas.microsoft.com/office/drawing/2014/main" id="{B18D78BF-7502-2703-FE9E-159263C5CABE}"/>
              </a:ext>
            </a:extLst>
          </p:cNvPr>
          <p:cNvGrpSpPr/>
          <p:nvPr userDrawn="1"/>
        </p:nvGrpSpPr>
        <p:grpSpPr>
          <a:xfrm>
            <a:off x="6533964" y="-106453"/>
            <a:ext cx="5663007" cy="3306184"/>
            <a:chOff x="6533964" y="-106453"/>
            <a:chExt cx="5663007" cy="3306184"/>
          </a:xfrm>
        </p:grpSpPr>
        <p:pic>
          <p:nvPicPr>
            <p:cNvPr id="11" name="Picture 10" descr="A blue curved object">
              <a:extLst>
                <a:ext uri="{FF2B5EF4-FFF2-40B4-BE49-F238E27FC236}">
                  <a16:creationId xmlns:a16="http://schemas.microsoft.com/office/drawing/2014/main" id="{89DA0C42-91B7-A61D-7FCD-87277C2C47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2" name="Picture 11" descr="Australian Curriculum icon">
              <a:extLst>
                <a:ext uri="{FF2B5EF4-FFF2-40B4-BE49-F238E27FC236}">
                  <a16:creationId xmlns:a16="http://schemas.microsoft.com/office/drawing/2014/main" id="{06A6EC1B-2C28-6C33-73BD-3FA59CE026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27273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AA3-0A3A-F75D-F4E0-361F7D92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D6FC6-FA8F-D0AA-5AF6-A7B73B63EE58}"/>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4" name="Footer Placeholder 3">
            <a:extLst>
              <a:ext uri="{FF2B5EF4-FFF2-40B4-BE49-F238E27FC236}">
                <a16:creationId xmlns:a16="http://schemas.microsoft.com/office/drawing/2014/main" id="{5C6B4DC2-D8E1-A7DA-81A0-EC05ED3C87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32FB08-D56C-1D5A-227C-185A3EBB5FB9}"/>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6" name="Group 5">
            <a:extLst>
              <a:ext uri="{FF2B5EF4-FFF2-40B4-BE49-F238E27FC236}">
                <a16:creationId xmlns:a16="http://schemas.microsoft.com/office/drawing/2014/main" id="{74332746-058F-8502-8F2B-1EA060AB6042}"/>
              </a:ext>
            </a:extLst>
          </p:cNvPr>
          <p:cNvGrpSpPr/>
          <p:nvPr userDrawn="1"/>
        </p:nvGrpSpPr>
        <p:grpSpPr>
          <a:xfrm>
            <a:off x="6533964" y="-106453"/>
            <a:ext cx="5663007" cy="3306184"/>
            <a:chOff x="6533964" y="-106453"/>
            <a:chExt cx="5663007" cy="3306184"/>
          </a:xfrm>
        </p:grpSpPr>
        <p:pic>
          <p:nvPicPr>
            <p:cNvPr id="7" name="Picture 6" descr="A blue curved object">
              <a:extLst>
                <a:ext uri="{FF2B5EF4-FFF2-40B4-BE49-F238E27FC236}">
                  <a16:creationId xmlns:a16="http://schemas.microsoft.com/office/drawing/2014/main" id="{F544EBE5-C87F-06E4-9DF1-D2F1F5E388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8" name="Picture 7" descr="Australian Curriculum icon">
              <a:extLst>
                <a:ext uri="{FF2B5EF4-FFF2-40B4-BE49-F238E27FC236}">
                  <a16:creationId xmlns:a16="http://schemas.microsoft.com/office/drawing/2014/main" id="{7B5EB3FA-3CAC-4E14-7B3A-F6603F2EE8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3401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2A346-CC93-7DED-0452-FC6B1DAC526A}"/>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3" name="Footer Placeholder 2">
            <a:extLst>
              <a:ext uri="{FF2B5EF4-FFF2-40B4-BE49-F238E27FC236}">
                <a16:creationId xmlns:a16="http://schemas.microsoft.com/office/drawing/2014/main" id="{1C09FD2D-FE24-FBC3-218B-37F4A76B93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2274E7-08A8-896F-D1A8-7269B4D5D97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5" name="Group 4">
            <a:extLst>
              <a:ext uri="{FF2B5EF4-FFF2-40B4-BE49-F238E27FC236}">
                <a16:creationId xmlns:a16="http://schemas.microsoft.com/office/drawing/2014/main" id="{ADAA12B4-3B37-9C60-9F4F-F6CB878DADD6}"/>
              </a:ext>
            </a:extLst>
          </p:cNvPr>
          <p:cNvGrpSpPr/>
          <p:nvPr userDrawn="1"/>
        </p:nvGrpSpPr>
        <p:grpSpPr>
          <a:xfrm>
            <a:off x="6533964" y="-106453"/>
            <a:ext cx="5663007" cy="3306184"/>
            <a:chOff x="6533964" y="-106453"/>
            <a:chExt cx="5663007" cy="3306184"/>
          </a:xfrm>
        </p:grpSpPr>
        <p:pic>
          <p:nvPicPr>
            <p:cNvPr id="6" name="Picture 5" descr="A blue curved object">
              <a:extLst>
                <a:ext uri="{FF2B5EF4-FFF2-40B4-BE49-F238E27FC236}">
                  <a16:creationId xmlns:a16="http://schemas.microsoft.com/office/drawing/2014/main" id="{A3DCFD1C-95F9-CF96-AA77-A9A3C59743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7" name="Picture 6" descr="Australian Curriculum icon">
              <a:extLst>
                <a:ext uri="{FF2B5EF4-FFF2-40B4-BE49-F238E27FC236}">
                  <a16:creationId xmlns:a16="http://schemas.microsoft.com/office/drawing/2014/main" id="{B2136EDA-5394-9FAA-FFF3-5B0539F854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5714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A37-A39A-103B-A399-EC73366C9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DE52DB-14EC-EA23-F9B8-4C040C0DB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9A403A-F795-C52D-9C3D-DAA321B7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5C4E-6D05-C423-C07C-838F3B3310E1}"/>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DCF2427D-094D-94FB-ABE7-7486A9A961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2D26A5-A1CB-62DF-57B3-AE54CB4E4F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ECAC8135-0EFC-65E1-6BAE-FD8A78FAAF6E}"/>
              </a:ext>
            </a:extLst>
          </p:cNvPr>
          <p:cNvGrpSpPr/>
          <p:nvPr userDrawn="1"/>
        </p:nvGrpSpPr>
        <p:grpSpPr>
          <a:xfrm>
            <a:off x="6533964" y="-106453"/>
            <a:ext cx="5663007" cy="3306184"/>
            <a:chOff x="6533964" y="-106453"/>
            <a:chExt cx="5663007" cy="3306184"/>
          </a:xfrm>
        </p:grpSpPr>
        <p:pic>
          <p:nvPicPr>
            <p:cNvPr id="9" name="Picture 8" descr="A blue curved object">
              <a:extLst>
                <a:ext uri="{FF2B5EF4-FFF2-40B4-BE49-F238E27FC236}">
                  <a16:creationId xmlns:a16="http://schemas.microsoft.com/office/drawing/2014/main" id="{E6E63EA9-72FA-7420-2292-5F22CED3743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descr="Australian Curriculum icon">
              <a:extLst>
                <a:ext uri="{FF2B5EF4-FFF2-40B4-BE49-F238E27FC236}">
                  <a16:creationId xmlns:a16="http://schemas.microsoft.com/office/drawing/2014/main" id="{43B22F68-CF36-E37D-1259-62A31BB333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382847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4C93-BBE5-9892-9B5D-BCD25CFA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05E2617-1477-3BEB-FA73-67475E88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54A9EA-BAE2-8E29-6E75-EC213A4A5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854B-30A1-7CB0-5DA9-E1B6D6812072}"/>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F1B81FFA-7ACF-97F0-ED9C-FDC36089E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82D5D0-24EE-BD5C-161E-73CD17C70D8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61779E4D-4CB8-1A7B-CC35-A6FD671817E0}"/>
              </a:ext>
            </a:extLst>
          </p:cNvPr>
          <p:cNvGrpSpPr/>
          <p:nvPr userDrawn="1"/>
        </p:nvGrpSpPr>
        <p:grpSpPr>
          <a:xfrm>
            <a:off x="6533964" y="-106453"/>
            <a:ext cx="5663007" cy="3306184"/>
            <a:chOff x="6533964" y="-106453"/>
            <a:chExt cx="5663007" cy="3306184"/>
          </a:xfrm>
        </p:grpSpPr>
        <p:pic>
          <p:nvPicPr>
            <p:cNvPr id="9" name="Picture 8" descr="A blue curved object">
              <a:extLst>
                <a:ext uri="{FF2B5EF4-FFF2-40B4-BE49-F238E27FC236}">
                  <a16:creationId xmlns:a16="http://schemas.microsoft.com/office/drawing/2014/main" id="{E01191C0-44B8-D2A6-205B-6B38C0F63C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descr="Australian Curriculum icon">
              <a:extLst>
                <a:ext uri="{FF2B5EF4-FFF2-40B4-BE49-F238E27FC236}">
                  <a16:creationId xmlns:a16="http://schemas.microsoft.com/office/drawing/2014/main" id="{B2187DF4-F5AD-6B03-FC45-6977B14E41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641" y="-106453"/>
              <a:ext cx="1134359" cy="1134359"/>
            </a:xfrm>
            <a:prstGeom prst="rect">
              <a:avLst/>
            </a:prstGeom>
          </p:spPr>
        </p:pic>
      </p:grpSp>
    </p:spTree>
    <p:extLst>
      <p:ext uri="{BB962C8B-B14F-4D97-AF65-F5344CB8AC3E}">
        <p14:creationId xmlns:p14="http://schemas.microsoft.com/office/powerpoint/2010/main" val="20642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2F67-0DB0-3660-5403-1D539246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A3A57A-0E3B-9345-0CD9-0BE68769E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96BB88-4F84-3891-A4A1-E21209029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61B59FB6-95A0-4031-AD6A-40FE3481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BE979E-A6F6-7C70-1983-3DFE77FE8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40F8D-250A-42A9-B764-CD76CD092EFC}" type="slidenum">
              <a:rPr lang="en-AU" smtClean="0"/>
              <a:t>‹#›</a:t>
            </a:fld>
            <a:endParaRPr lang="en-AU"/>
          </a:p>
        </p:txBody>
      </p:sp>
    </p:spTree>
    <p:extLst>
      <p:ext uri="{BB962C8B-B14F-4D97-AF65-F5344CB8AC3E}">
        <p14:creationId xmlns:p14="http://schemas.microsoft.com/office/powerpoint/2010/main" val="275062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s7ap1.scene7.com/s7viewers/html5/VideoViewer.html?asset=australiancurriculum/Cross-curriculum%20priorities-AV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australiancurriculum.edu.au/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s7ap1.scene7.com/s7viewers/html5/VideoViewer.html?asset=australiancurriculum/The%20three%20dimensions%20of%20the%20Australian%20Curriculum-AV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s7ap1.scene7.com/s7viewers/html5/VideoViewer.html?asset=australiancurriculum/General%20capabilities-AVS"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967F0C-9B9F-CC00-38ED-49CE5971A1F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E660C98-2C08-8CA7-D5E6-B22E6C83B6B0}"/>
              </a:ext>
            </a:extLst>
          </p:cNvPr>
          <p:cNvSpPr>
            <a:spLocks noGrp="1"/>
          </p:cNvSpPr>
          <p:nvPr>
            <p:ph type="title"/>
          </p:nvPr>
        </p:nvSpPr>
        <p:spPr>
          <a:xfrm>
            <a:off x="438680" y="759362"/>
            <a:ext cx="8119165"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Instructions for facilitators</a:t>
            </a:r>
            <a:endParaRPr lang="en-AU" sz="3200" b="1">
              <a:latin typeface="Roboto" panose="02000000000000000000" pitchFamily="2" charset="0"/>
              <a:ea typeface="Roboto" panose="02000000000000000000" pitchFamily="2" charset="0"/>
              <a:cs typeface="+mn-cs"/>
            </a:endParaRPr>
          </a:p>
        </p:txBody>
      </p:sp>
      <p:grpSp>
        <p:nvGrpSpPr>
          <p:cNvPr id="24" name="Group 23">
            <a:extLst>
              <a:ext uri="{FF2B5EF4-FFF2-40B4-BE49-F238E27FC236}">
                <a16:creationId xmlns:a16="http://schemas.microsoft.com/office/drawing/2014/main" id="{844677C3-51C6-0E89-3C85-F80351B9253B}"/>
              </a:ext>
            </a:extLst>
          </p:cNvPr>
          <p:cNvGrpSpPr/>
          <p:nvPr/>
        </p:nvGrpSpPr>
        <p:grpSpPr>
          <a:xfrm>
            <a:off x="562331" y="1538768"/>
            <a:ext cx="9096617" cy="1296000"/>
            <a:chOff x="562331" y="1538768"/>
            <a:chExt cx="9096617" cy="1296000"/>
          </a:xfrm>
        </p:grpSpPr>
        <p:sp>
          <p:nvSpPr>
            <p:cNvPr id="2" name="Rectangle: Rounded Corners 1">
              <a:extLst>
                <a:ext uri="{FF2B5EF4-FFF2-40B4-BE49-F238E27FC236}">
                  <a16:creationId xmlns:a16="http://schemas.microsoft.com/office/drawing/2014/main" id="{0BAC79C7-1DD5-E42B-590D-85CAEFF3C92D}"/>
                </a:ext>
                <a:ext uri="{C183D7F6-B498-43B3-948B-1728B52AA6E4}">
                  <adec:decorative xmlns:adec="http://schemas.microsoft.com/office/drawing/2017/decorative" val="1"/>
                </a:ext>
              </a:extLst>
            </p:cNvPr>
            <p:cNvSpPr/>
            <p:nvPr/>
          </p:nvSpPr>
          <p:spPr>
            <a:xfrm>
              <a:off x="562331" y="1538768"/>
              <a:ext cx="9096617" cy="1296000"/>
            </a:xfrm>
            <a:prstGeom prst="roundRect">
              <a:avLst>
                <a:gd name="adj" fmla="val 426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Review the facilitator notes and ensure you have made any necessary changes to the PowerPoint slides. </a:t>
              </a:r>
            </a:p>
          </p:txBody>
        </p:sp>
        <p:sp>
          <p:nvSpPr>
            <p:cNvPr id="13" name="Rectangle: Top Corners Rounded 12">
              <a:extLst>
                <a:ext uri="{FF2B5EF4-FFF2-40B4-BE49-F238E27FC236}">
                  <a16:creationId xmlns:a16="http://schemas.microsoft.com/office/drawing/2014/main" id="{65191136-4F9F-DA6F-721B-8F4BCC9C8128}"/>
                </a:ext>
                <a:ext uri="{C183D7F6-B498-43B3-948B-1728B52AA6E4}">
                  <adec:decorative xmlns:adec="http://schemas.microsoft.com/office/drawing/2017/decorative" val="1"/>
                </a:ext>
              </a:extLst>
            </p:cNvPr>
            <p:cNvSpPr/>
            <p:nvPr/>
          </p:nvSpPr>
          <p:spPr>
            <a:xfrm rot="16200000">
              <a:off x="-31668" y="2132768"/>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Review icon">
              <a:extLst>
                <a:ext uri="{FF2B5EF4-FFF2-40B4-BE49-F238E27FC236}">
                  <a16:creationId xmlns:a16="http://schemas.microsoft.com/office/drawing/2014/main" id="{BEF98BF6-33BA-2640-ADA2-8BE917F95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747" y="1729764"/>
              <a:ext cx="885826" cy="885826"/>
            </a:xfrm>
            <a:prstGeom prst="rect">
              <a:avLst/>
            </a:prstGeom>
          </p:spPr>
        </p:pic>
      </p:grpSp>
      <p:grpSp>
        <p:nvGrpSpPr>
          <p:cNvPr id="23" name="Group 22">
            <a:extLst>
              <a:ext uri="{FF2B5EF4-FFF2-40B4-BE49-F238E27FC236}">
                <a16:creationId xmlns:a16="http://schemas.microsoft.com/office/drawing/2014/main" id="{6AA71D0B-3D8E-6287-0733-4D44F245C1AB}"/>
              </a:ext>
            </a:extLst>
          </p:cNvPr>
          <p:cNvGrpSpPr/>
          <p:nvPr/>
        </p:nvGrpSpPr>
        <p:grpSpPr>
          <a:xfrm>
            <a:off x="562330" y="3070054"/>
            <a:ext cx="9096618" cy="1296000"/>
            <a:chOff x="562330" y="3202606"/>
            <a:chExt cx="9096618" cy="1296000"/>
          </a:xfrm>
        </p:grpSpPr>
        <p:sp>
          <p:nvSpPr>
            <p:cNvPr id="9" name="Rectangle: Rounded Corners 8">
              <a:extLst>
                <a:ext uri="{FF2B5EF4-FFF2-40B4-BE49-F238E27FC236}">
                  <a16:creationId xmlns:a16="http://schemas.microsoft.com/office/drawing/2014/main" id="{BD9586DA-40BE-EA09-E75B-7B0842E9FD68}"/>
                </a:ext>
                <a:ext uri="{C183D7F6-B498-43B3-948B-1728B52AA6E4}">
                  <adec:decorative xmlns:adec="http://schemas.microsoft.com/office/drawing/2017/decorative" val="1"/>
                </a:ext>
              </a:extLst>
            </p:cNvPr>
            <p:cNvSpPr/>
            <p:nvPr/>
          </p:nvSpPr>
          <p:spPr>
            <a:xfrm>
              <a:off x="562331" y="3202606"/>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Discussion points through the presentation will be identified using this icon. </a:t>
              </a:r>
              <a:br>
                <a:rPr lang="en-US" sz="1600">
                  <a:solidFill>
                    <a:schemeClr val="tx1"/>
                  </a:solidFill>
                  <a:latin typeface="Roboto" panose="02000000000000000000" pitchFamily="2" charset="0"/>
                  <a:ea typeface="Roboto" panose="02000000000000000000" pitchFamily="2" charset="0"/>
                </a:rPr>
              </a:br>
              <a:r>
                <a:rPr lang="en-US" sz="1600">
                  <a:solidFill>
                    <a:schemeClr val="tx1"/>
                  </a:solidFill>
                  <a:latin typeface="Roboto" panose="02000000000000000000" pitchFamily="2" charset="0"/>
                  <a:ea typeface="Roboto" panose="02000000000000000000" pitchFamily="2" charset="0"/>
                </a:rPr>
                <a:t>When planning the presentation, consider the timing of the whole presentation, including time required for discussions. </a:t>
              </a:r>
            </a:p>
          </p:txBody>
        </p:sp>
        <p:sp>
          <p:nvSpPr>
            <p:cNvPr id="15" name="Rectangle: Top Corners Rounded 14">
              <a:extLst>
                <a:ext uri="{FF2B5EF4-FFF2-40B4-BE49-F238E27FC236}">
                  <a16:creationId xmlns:a16="http://schemas.microsoft.com/office/drawing/2014/main" id="{81850E74-0CD2-67B4-85E8-0D4795E9A381}"/>
                </a:ext>
                <a:ext uri="{C183D7F6-B498-43B3-948B-1728B52AA6E4}">
                  <adec:decorative xmlns:adec="http://schemas.microsoft.com/office/drawing/2017/decorative" val="1"/>
                </a:ext>
              </a:extLst>
            </p:cNvPr>
            <p:cNvSpPr/>
            <p:nvPr/>
          </p:nvSpPr>
          <p:spPr>
            <a:xfrm rot="16200000">
              <a:off x="-31670" y="3796606"/>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Discussion icon">
              <a:extLst>
                <a:ext uri="{FF2B5EF4-FFF2-40B4-BE49-F238E27FC236}">
                  <a16:creationId xmlns:a16="http://schemas.microsoft.com/office/drawing/2014/main" id="{47B8CD03-F3BF-B92F-EECC-649D7751A7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9747" y="3469016"/>
              <a:ext cx="885826" cy="825428"/>
            </a:xfrm>
            <a:prstGeom prst="rect">
              <a:avLst/>
            </a:prstGeom>
          </p:spPr>
        </p:pic>
      </p:grpSp>
      <p:grpSp>
        <p:nvGrpSpPr>
          <p:cNvPr id="5" name="Group 4">
            <a:extLst>
              <a:ext uri="{FF2B5EF4-FFF2-40B4-BE49-F238E27FC236}">
                <a16:creationId xmlns:a16="http://schemas.microsoft.com/office/drawing/2014/main" id="{FEDB1E64-0250-750C-F75E-2FAF8EE76DE5}"/>
              </a:ext>
            </a:extLst>
          </p:cNvPr>
          <p:cNvGrpSpPr/>
          <p:nvPr/>
        </p:nvGrpSpPr>
        <p:grpSpPr>
          <a:xfrm>
            <a:off x="562329" y="4632463"/>
            <a:ext cx="9096618" cy="1747315"/>
            <a:chOff x="562329" y="4632463"/>
            <a:chExt cx="9096618" cy="1747315"/>
          </a:xfrm>
        </p:grpSpPr>
        <p:grpSp>
          <p:nvGrpSpPr>
            <p:cNvPr id="25" name="Group 24">
              <a:extLst>
                <a:ext uri="{FF2B5EF4-FFF2-40B4-BE49-F238E27FC236}">
                  <a16:creationId xmlns:a16="http://schemas.microsoft.com/office/drawing/2014/main" id="{8449B45B-5421-591D-5D28-CC61C1375530}"/>
                </a:ext>
              </a:extLst>
            </p:cNvPr>
            <p:cNvGrpSpPr/>
            <p:nvPr/>
          </p:nvGrpSpPr>
          <p:grpSpPr>
            <a:xfrm>
              <a:off x="562329" y="4632463"/>
              <a:ext cx="9096618" cy="1747315"/>
              <a:chOff x="562329" y="4866443"/>
              <a:chExt cx="9096618" cy="1296000"/>
            </a:xfrm>
          </p:grpSpPr>
          <p:sp>
            <p:nvSpPr>
              <p:cNvPr id="10" name="Rectangle: Rounded Corners 9">
                <a:extLst>
                  <a:ext uri="{FF2B5EF4-FFF2-40B4-BE49-F238E27FC236}">
                    <a16:creationId xmlns:a16="http://schemas.microsoft.com/office/drawing/2014/main" id="{6BFEDE1B-3932-A660-704F-32CCA1B016DE}"/>
                  </a:ext>
                  <a:ext uri="{C183D7F6-B498-43B3-948B-1728B52AA6E4}">
                    <adec:decorative xmlns:adec="http://schemas.microsoft.com/office/drawing/2017/decorative" val="1"/>
                  </a:ext>
                </a:extLst>
              </p:cNvPr>
              <p:cNvSpPr/>
              <p:nvPr/>
            </p:nvSpPr>
            <p:spPr>
              <a:xfrm>
                <a:off x="562330" y="4866443"/>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692000" bIns="180000" rtlCol="0" anchor="ctr" anchorCtr="0"/>
              <a:lstStyle/>
              <a:p>
                <a:r>
                  <a:rPr lang="en-US" sz="1600">
                    <a:solidFill>
                      <a:schemeClr val="tx1"/>
                    </a:solidFill>
                    <a:latin typeface="Roboto" panose="02000000000000000000" pitchFamily="2" charset="0"/>
                    <a:ea typeface="Roboto" panose="02000000000000000000" pitchFamily="2" charset="0"/>
                  </a:rPr>
                  <a:t>This presentation uses 3 videos as stimuli for reflection and discussion. Consider the timing of these videos when planning the presentation. </a:t>
                </a:r>
              </a:p>
              <a:p>
                <a:pPr marL="800100" lvl="1" indent="-342900">
                  <a:buFont typeface="+mj-lt"/>
                  <a:buAutoNum type="alphaLcParenR"/>
                </a:pPr>
                <a:r>
                  <a:rPr lang="en-US" sz="1600">
                    <a:solidFill>
                      <a:schemeClr val="tx1"/>
                    </a:solidFill>
                    <a:latin typeface="Roboto" panose="02000000000000000000" pitchFamily="2" charset="0"/>
                    <a:ea typeface="Roboto" panose="02000000000000000000" pitchFamily="2" charset="0"/>
                  </a:rPr>
                  <a:t>The three dimensions of the Australian Curriculum (5:08 minutes)</a:t>
                </a:r>
              </a:p>
              <a:p>
                <a:pPr marL="800100" lvl="1" indent="-342900">
                  <a:buFont typeface="+mj-lt"/>
                  <a:buAutoNum type="alphaLcParenR"/>
                </a:pPr>
                <a:r>
                  <a:rPr lang="en-US" sz="1600">
                    <a:solidFill>
                      <a:schemeClr val="tx1"/>
                    </a:solidFill>
                    <a:latin typeface="Roboto" panose="02000000000000000000" pitchFamily="2" charset="0"/>
                    <a:ea typeface="Roboto" panose="02000000000000000000" pitchFamily="2" charset="0"/>
                  </a:rPr>
                  <a:t>General capabilities (4:24 minutes)</a:t>
                </a:r>
              </a:p>
              <a:p>
                <a:pPr marL="800100" lvl="1" indent="-342900">
                  <a:buFont typeface="+mj-lt"/>
                  <a:buAutoNum type="alphaLcParenR"/>
                </a:pPr>
                <a:r>
                  <a:rPr lang="en-US" sz="1600">
                    <a:solidFill>
                      <a:schemeClr val="tx1"/>
                    </a:solidFill>
                    <a:latin typeface="Roboto" panose="02000000000000000000" pitchFamily="2" charset="0"/>
                    <a:ea typeface="Roboto" panose="02000000000000000000" pitchFamily="2" charset="0"/>
                  </a:rPr>
                  <a:t>Cross-curriculum priorities (3:33 minutes) </a:t>
                </a:r>
              </a:p>
            </p:txBody>
          </p:sp>
          <p:sp>
            <p:nvSpPr>
              <p:cNvPr id="16" name="Rectangle: Top Corners Rounded 15">
                <a:extLst>
                  <a:ext uri="{FF2B5EF4-FFF2-40B4-BE49-F238E27FC236}">
                    <a16:creationId xmlns:a16="http://schemas.microsoft.com/office/drawing/2014/main" id="{6C820D55-3B7E-AEC0-816E-B08F9FCE72A9}"/>
                  </a:ext>
                  <a:ext uri="{C183D7F6-B498-43B3-948B-1728B52AA6E4}">
                    <adec:decorative xmlns:adec="http://schemas.microsoft.com/office/drawing/2017/decorative" val="1"/>
                  </a:ext>
                </a:extLst>
              </p:cNvPr>
              <p:cNvSpPr/>
              <p:nvPr/>
            </p:nvSpPr>
            <p:spPr>
              <a:xfrm rot="16200000">
                <a:off x="-31671" y="5460443"/>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 name="Picture 2" descr="Checklist icon">
              <a:extLst>
                <a:ext uri="{FF2B5EF4-FFF2-40B4-BE49-F238E27FC236}">
                  <a16:creationId xmlns:a16="http://schemas.microsoft.com/office/drawing/2014/main" id="{439B2E17-DEED-AE25-2E5C-0097D8A3C0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39747" y="4916782"/>
              <a:ext cx="885826" cy="1088305"/>
            </a:xfrm>
            <a:prstGeom prst="rect">
              <a:avLst/>
            </a:prstGeom>
          </p:spPr>
        </p:pic>
      </p:grpSp>
      <p:sp>
        <p:nvSpPr>
          <p:cNvPr id="4" name="Rectangle: Rounded Corners 3">
            <a:extLst>
              <a:ext uri="{FF2B5EF4-FFF2-40B4-BE49-F238E27FC236}">
                <a16:creationId xmlns:a16="http://schemas.microsoft.com/office/drawing/2014/main" id="{441B64E0-64C4-3F0B-41EE-A08DAB7B4FB5}"/>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46C2EC6E-67F3-E1FA-222D-42CEB3D3E3C0}"/>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26" name="Arrow: Right 25">
            <a:extLst>
              <a:ext uri="{FF2B5EF4-FFF2-40B4-BE49-F238E27FC236}">
                <a16:creationId xmlns:a16="http://schemas.microsoft.com/office/drawing/2014/main" id="{F73C29DA-DC68-79B6-7263-916704D841FC}"/>
              </a:ext>
              <a:ext uri="{C183D7F6-B498-43B3-948B-1728B52AA6E4}">
                <adec:decorative xmlns:adec="http://schemas.microsoft.com/office/drawing/2017/decorative" val="1"/>
              </a:ext>
            </a:extLst>
          </p:cNvPr>
          <p:cNvSpPr/>
          <p:nvPr/>
        </p:nvSpPr>
        <p:spPr>
          <a:xfrm>
            <a:off x="7912187" y="3365392"/>
            <a:ext cx="419560" cy="244082"/>
          </a:xfrm>
          <a:prstGeom prst="rightArrow">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6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5589-980E-1F6B-4794-0D4889A0BE9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0C52938-E76B-CC80-7A25-F3B5C767DBFE}"/>
              </a:ext>
            </a:extLst>
          </p:cNvPr>
          <p:cNvSpPr txBox="1">
            <a:spLocks/>
          </p:cNvSpPr>
          <p:nvPr/>
        </p:nvSpPr>
        <p:spPr>
          <a:xfrm>
            <a:off x="587565" y="779809"/>
            <a:ext cx="6632385" cy="6055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Roboto" panose="02000000000000000000" pitchFamily="2" charset="0"/>
                <a:ea typeface="Roboto" panose="02000000000000000000" pitchFamily="2" charset="0"/>
                <a:cs typeface="+mn-cs"/>
              </a:rPr>
              <a:t>Cross-curriculum priorities video</a:t>
            </a:r>
          </a:p>
        </p:txBody>
      </p:sp>
      <p:grpSp>
        <p:nvGrpSpPr>
          <p:cNvPr id="2" name="Group 1">
            <a:extLst>
              <a:ext uri="{FF2B5EF4-FFF2-40B4-BE49-F238E27FC236}">
                <a16:creationId xmlns:a16="http://schemas.microsoft.com/office/drawing/2014/main" id="{E2352270-7F11-96B7-B234-31364DF74F39}"/>
              </a:ext>
            </a:extLst>
          </p:cNvPr>
          <p:cNvGrpSpPr/>
          <p:nvPr/>
        </p:nvGrpSpPr>
        <p:grpSpPr>
          <a:xfrm>
            <a:off x="7074436" y="2767460"/>
            <a:ext cx="4174811" cy="1708675"/>
            <a:chOff x="7074436" y="2767460"/>
            <a:chExt cx="4174811" cy="1708675"/>
          </a:xfrm>
        </p:grpSpPr>
        <p:sp>
          <p:nvSpPr>
            <p:cNvPr id="15" name="Rectangle: Rounded Corners 14">
              <a:extLst>
                <a:ext uri="{FF2B5EF4-FFF2-40B4-BE49-F238E27FC236}">
                  <a16:creationId xmlns:a16="http://schemas.microsoft.com/office/drawing/2014/main" id="{F98C54E8-2B50-2519-FA25-D6D1303B2096}"/>
                </a:ext>
                <a:ext uri="{C183D7F6-B498-43B3-948B-1728B52AA6E4}">
                  <adec:decorative xmlns:adec="http://schemas.microsoft.com/office/drawing/2017/decorative" val="1"/>
                </a:ext>
              </a:extLst>
            </p:cNvPr>
            <p:cNvSpPr/>
            <p:nvPr/>
          </p:nvSpPr>
          <p:spPr>
            <a:xfrm>
              <a:off x="7074436" y="2767460"/>
              <a:ext cx="4174811" cy="1708675"/>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1008000" rtlCol="0" anchor="ctr"/>
            <a:lstStyle/>
            <a:p>
              <a:pPr marL="180975">
                <a:spcBef>
                  <a:spcPts val="600"/>
                </a:spcBef>
              </a:pPr>
              <a:r>
                <a:rPr lang="en-US">
                  <a:solidFill>
                    <a:schemeClr val="tx1"/>
                  </a:solidFill>
                  <a:latin typeface="Roboto" panose="02000000000000000000" pitchFamily="2" charset="0"/>
                  <a:ea typeface="Roboto" panose="02000000000000000000" pitchFamily="2" charset="0"/>
                </a:rPr>
                <a:t>Consider ways you </a:t>
              </a:r>
              <a:r>
                <a:rPr lang="en-AU">
                  <a:solidFill>
                    <a:schemeClr val="tx1"/>
                  </a:solidFill>
                  <a:latin typeface="Roboto" panose="02000000000000000000" pitchFamily="2" charset="0"/>
                  <a:ea typeface="Roboto" panose="02000000000000000000" pitchFamily="2" charset="0"/>
                </a:rPr>
                <a:t>might use the connections between the learning areas and the cross-curriculum priorities when planning</a:t>
              </a:r>
              <a:r>
                <a:rPr lang="en-US">
                  <a:solidFill>
                    <a:schemeClr val="tx1"/>
                  </a:solidFill>
                  <a:latin typeface="Roboto" panose="02000000000000000000" pitchFamily="2" charset="0"/>
                  <a:ea typeface="Roboto" panose="02000000000000000000" pitchFamily="2" charset="0"/>
                </a:rPr>
                <a:t>. </a:t>
              </a:r>
              <a:endParaRPr lang="en-AU">
                <a:solidFill>
                  <a:schemeClr val="tx1"/>
                </a:solidFill>
                <a:latin typeface="Roboto" panose="02000000000000000000" pitchFamily="2" charset="0"/>
                <a:ea typeface="Roboto" panose="02000000000000000000" pitchFamily="2" charset="0"/>
              </a:endParaRPr>
            </a:p>
          </p:txBody>
        </p:sp>
        <p:pic>
          <p:nvPicPr>
            <p:cNvPr id="32" name="Picture 31" descr="Discussion icon">
              <a:extLst>
                <a:ext uri="{FF2B5EF4-FFF2-40B4-BE49-F238E27FC236}">
                  <a16:creationId xmlns:a16="http://schemas.microsoft.com/office/drawing/2014/main" id="{50BDCA1F-CF46-AD71-5CC4-5E3F08828D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0591" y="3232099"/>
              <a:ext cx="700647" cy="652875"/>
            </a:xfrm>
            <a:prstGeom prst="rect">
              <a:avLst/>
            </a:prstGeom>
          </p:spPr>
        </p:pic>
      </p:grpSp>
      <p:cxnSp>
        <p:nvCxnSpPr>
          <p:cNvPr id="11" name="Straight Connector 10">
            <a:extLst>
              <a:ext uri="{FF2B5EF4-FFF2-40B4-BE49-F238E27FC236}">
                <a16:creationId xmlns:a16="http://schemas.microsoft.com/office/drawing/2014/main" id="{4EA36FC2-5361-1545-6B7B-64EA2F2AB4AF}"/>
              </a:ext>
              <a:ext uri="{C183D7F6-B498-43B3-948B-1728B52AA6E4}">
                <adec:decorative xmlns:adec="http://schemas.microsoft.com/office/drawing/2017/decorative" val="1"/>
              </a:ext>
            </a:extLst>
          </p:cNvPr>
          <p:cNvCxnSpPr/>
          <p:nvPr/>
        </p:nvCxnSpPr>
        <p:spPr>
          <a:xfrm>
            <a:off x="711217" y="605904"/>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E3A51D33-5539-719D-E8C7-D3B520DC444C}"/>
              </a:ext>
              <a:ext uri="{C183D7F6-B498-43B3-948B-1728B52AA6E4}">
                <adec:decorative xmlns:adec="http://schemas.microsoft.com/office/drawing/2017/decorative" val="1"/>
              </a:ext>
            </a:extLst>
          </p:cNvPr>
          <p:cNvSpPr/>
          <p:nvPr/>
        </p:nvSpPr>
        <p:spPr>
          <a:xfrm>
            <a:off x="1" y="0"/>
            <a:ext cx="191386" cy="6857999"/>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30">
            <a:extLst>
              <a:ext uri="{FF2B5EF4-FFF2-40B4-BE49-F238E27FC236}">
                <a16:creationId xmlns:a16="http://schemas.microsoft.com/office/drawing/2014/main" id="{58853458-163C-5D1F-75BA-07B85B9EDAC2}"/>
              </a:ext>
            </a:extLst>
          </p:cNvPr>
          <p:cNvGrpSpPr/>
          <p:nvPr/>
        </p:nvGrpSpPr>
        <p:grpSpPr>
          <a:xfrm>
            <a:off x="640129" y="2090335"/>
            <a:ext cx="5985565" cy="3363318"/>
            <a:chOff x="-678179" y="1266354"/>
            <a:chExt cx="7007933" cy="3937791"/>
          </a:xfrm>
        </p:grpSpPr>
        <p:pic>
          <p:nvPicPr>
            <p:cNvPr id="25" name="Picture 24">
              <a:hlinkClick r:id="rId4"/>
              <a:extLst>
                <a:ext uri="{FF2B5EF4-FFF2-40B4-BE49-F238E27FC236}">
                  <a16:creationId xmlns:a16="http://schemas.microsoft.com/office/drawing/2014/main" id="{12D54824-A3A7-EDB7-4309-AD27CDC944E4}"/>
                </a:ext>
              </a:extLst>
            </p:cNvPr>
            <p:cNvPicPr>
              <a:picLocks noChangeAspect="1"/>
            </p:cNvPicPr>
            <p:nvPr/>
          </p:nvPicPr>
          <p:blipFill>
            <a:blip r:embed="rId5"/>
            <a:stretch>
              <a:fillRect/>
            </a:stretch>
          </p:blipFill>
          <p:spPr>
            <a:xfrm>
              <a:off x="-678179" y="1266354"/>
              <a:ext cx="7007933" cy="3937791"/>
            </a:xfrm>
            <a:prstGeom prst="roundRect">
              <a:avLst>
                <a:gd name="adj" fmla="val 1276"/>
              </a:avLst>
            </a:prstGeom>
          </p:spPr>
        </p:pic>
        <p:grpSp>
          <p:nvGrpSpPr>
            <p:cNvPr id="28" name="Group 27">
              <a:extLst>
                <a:ext uri="{FF2B5EF4-FFF2-40B4-BE49-F238E27FC236}">
                  <a16:creationId xmlns:a16="http://schemas.microsoft.com/office/drawing/2014/main" id="{45179E3C-8A67-8D7A-C86A-AE11D56A33FF}"/>
                </a:ext>
              </a:extLst>
            </p:cNvPr>
            <p:cNvGrpSpPr/>
            <p:nvPr/>
          </p:nvGrpSpPr>
          <p:grpSpPr>
            <a:xfrm>
              <a:off x="2279599" y="2689061"/>
              <a:ext cx="1092376" cy="1092376"/>
              <a:chOff x="1709954" y="2002442"/>
              <a:chExt cx="2853115" cy="2853115"/>
            </a:xfrm>
          </p:grpSpPr>
          <p:sp>
            <p:nvSpPr>
              <p:cNvPr id="29" name="Oval 28">
                <a:hlinkClick r:id="rId4"/>
                <a:extLst>
                  <a:ext uri="{FF2B5EF4-FFF2-40B4-BE49-F238E27FC236}">
                    <a16:creationId xmlns:a16="http://schemas.microsoft.com/office/drawing/2014/main" id="{EAAF36DE-63BB-90A0-C674-3006B0BF3497}"/>
                  </a:ext>
                </a:extLst>
              </p:cNvPr>
              <p:cNvSpPr/>
              <p:nvPr/>
            </p:nvSpPr>
            <p:spPr>
              <a:xfrm>
                <a:off x="1709954" y="2002442"/>
                <a:ext cx="2853115" cy="2853115"/>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sosceles Triangle 29">
                <a:hlinkClick r:id="rId4"/>
                <a:extLst>
                  <a:ext uri="{FF2B5EF4-FFF2-40B4-BE49-F238E27FC236}">
                    <a16:creationId xmlns:a16="http://schemas.microsoft.com/office/drawing/2014/main" id="{A8925C49-46D6-99C2-4DAA-93934CB26B53}"/>
                  </a:ext>
                </a:extLst>
              </p:cNvPr>
              <p:cNvSpPr/>
              <p:nvPr/>
            </p:nvSpPr>
            <p:spPr>
              <a:xfrm rot="5400000">
                <a:off x="2696308" y="2866292"/>
                <a:ext cx="1305481" cy="112541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21108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41E8-F07C-7A4D-7141-A28C7F5954AA}"/>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9319F90F-D539-B436-1BAA-D83E7B69D495}"/>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extBox 1">
            <a:extLst>
              <a:ext uri="{FF2B5EF4-FFF2-40B4-BE49-F238E27FC236}">
                <a16:creationId xmlns:a16="http://schemas.microsoft.com/office/drawing/2014/main" id="{3D0CEBBC-86EC-525A-5D57-A330795F4EE2}"/>
              </a:ext>
            </a:extLst>
          </p:cNvPr>
          <p:cNvSpPr txBox="1"/>
          <p:nvPr/>
        </p:nvSpPr>
        <p:spPr>
          <a:xfrm>
            <a:off x="7022658" y="1157983"/>
            <a:ext cx="422589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300"/>
              </a:spcBef>
            </a:pPr>
            <a:r>
              <a:rPr lang="en-US" sz="3200" b="1">
                <a:latin typeface="Roboto" panose="02000000000000000000" pitchFamily="2" charset="0"/>
                <a:ea typeface="Roboto" panose="02000000000000000000" pitchFamily="2" charset="0"/>
              </a:rPr>
              <a:t>Planning for action</a:t>
            </a:r>
          </a:p>
        </p:txBody>
      </p:sp>
      <p:sp>
        <p:nvSpPr>
          <p:cNvPr id="5" name="TextBox 4">
            <a:extLst>
              <a:ext uri="{FF2B5EF4-FFF2-40B4-BE49-F238E27FC236}">
                <a16:creationId xmlns:a16="http://schemas.microsoft.com/office/drawing/2014/main" id="{B5B02B32-B697-24DC-F17A-F3CC6BB0900E}"/>
              </a:ext>
            </a:extLst>
          </p:cNvPr>
          <p:cNvSpPr txBox="1"/>
          <p:nvPr/>
        </p:nvSpPr>
        <p:spPr>
          <a:xfrm>
            <a:off x="7034334" y="1852340"/>
            <a:ext cx="4225897" cy="830997"/>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sz="1600">
                <a:latin typeface="Roboto"/>
                <a:ea typeface="Roboto"/>
              </a:rPr>
              <a:t>What are 3 actions that could improve the way we use the Australian Curriculum when planning? </a:t>
            </a:r>
          </a:p>
        </p:txBody>
      </p:sp>
      <p:pic>
        <p:nvPicPr>
          <p:cNvPr id="6" name="Picture 5" descr="Act&#10;What steps will we take to support improvements?">
            <a:extLst>
              <a:ext uri="{FF2B5EF4-FFF2-40B4-BE49-F238E27FC236}">
                <a16:creationId xmlns:a16="http://schemas.microsoft.com/office/drawing/2014/main" id="{78CA8FF8-B7B9-4A40-DF61-B7D570551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055" y="4380582"/>
            <a:ext cx="1586455" cy="1915444"/>
          </a:xfrm>
          <a:prstGeom prst="rect">
            <a:avLst/>
          </a:prstGeom>
        </p:spPr>
      </p:pic>
      <p:sp>
        <p:nvSpPr>
          <p:cNvPr id="11" name="Slide Number Placeholder 5">
            <a:extLst>
              <a:ext uri="{FF2B5EF4-FFF2-40B4-BE49-F238E27FC236}">
                <a16:creationId xmlns:a16="http://schemas.microsoft.com/office/drawing/2014/main" id="{2A167559-785E-F0EA-EC7A-DBA12790A6AA}"/>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11</a:t>
            </a:fld>
            <a:r>
              <a:rPr lang="en-US" b="1">
                <a:solidFill>
                  <a:schemeClr val="bg1">
                    <a:lumMod val="50000"/>
                  </a:schemeClr>
                </a:solidFill>
              </a:rPr>
              <a:t>   </a:t>
            </a:r>
          </a:p>
        </p:txBody>
      </p:sp>
      <p:sp>
        <p:nvSpPr>
          <p:cNvPr id="4" name="TextBox 3">
            <a:extLst>
              <a:ext uri="{FF2B5EF4-FFF2-40B4-BE49-F238E27FC236}">
                <a16:creationId xmlns:a16="http://schemas.microsoft.com/office/drawing/2014/main" id="{A3D35A00-C181-7F3A-757D-256E99B0E37A}"/>
              </a:ext>
            </a:extLst>
          </p:cNvPr>
          <p:cNvSpPr txBox="1"/>
          <p:nvPr/>
        </p:nvSpPr>
        <p:spPr>
          <a:xfrm>
            <a:off x="7034334" y="3295746"/>
            <a:ext cx="4225897" cy="2031325"/>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600"/>
              </a:spcBef>
              <a:spcAft>
                <a:spcPts val="600"/>
              </a:spcAft>
              <a:buFont typeface="+mj-lt"/>
              <a:buAutoNum type="arabicPeriod"/>
              <a:defRPr/>
            </a:pPr>
            <a:r>
              <a:rPr lang="en-US" sz="1600">
                <a:latin typeface="Roboto"/>
                <a:ea typeface="Roboto"/>
              </a:rPr>
              <a:t>Write one idea per sticky note.</a:t>
            </a:r>
          </a:p>
          <a:p>
            <a:pPr marL="342900" indent="-342900">
              <a:spcBef>
                <a:spcPts val="600"/>
              </a:spcBef>
              <a:spcAft>
                <a:spcPts val="600"/>
              </a:spcAft>
              <a:buFont typeface="+mj-lt"/>
              <a:buAutoNum type="arabicPeriod"/>
              <a:defRPr/>
            </a:pPr>
            <a:r>
              <a:rPr lang="en-US" sz="1600">
                <a:latin typeface="Roboto"/>
                <a:ea typeface="Roboto"/>
              </a:rPr>
              <a:t>Post your ideas on a large surface, like a wall or board. </a:t>
            </a:r>
          </a:p>
          <a:p>
            <a:pPr marL="342900" indent="-342900">
              <a:spcBef>
                <a:spcPts val="600"/>
              </a:spcBef>
              <a:spcAft>
                <a:spcPts val="600"/>
              </a:spcAft>
              <a:buFont typeface="+mj-lt"/>
              <a:buAutoNum type="arabicPeriod"/>
              <a:defRPr/>
            </a:pPr>
            <a:r>
              <a:rPr lang="en-US" sz="1600">
                <a:latin typeface="Roboto"/>
                <a:ea typeface="Roboto"/>
              </a:rPr>
              <a:t>As a group, sort the ideas into categories of similar actions.</a:t>
            </a:r>
          </a:p>
          <a:p>
            <a:pPr marL="342900" indent="-342900">
              <a:spcBef>
                <a:spcPts val="600"/>
              </a:spcBef>
              <a:spcAft>
                <a:spcPts val="600"/>
              </a:spcAft>
              <a:buFont typeface="+mj-lt"/>
              <a:buAutoNum type="arabicPeriod"/>
              <a:defRPr/>
            </a:pPr>
            <a:r>
              <a:rPr lang="en-US" sz="1600">
                <a:latin typeface="Roboto"/>
                <a:ea typeface="Roboto"/>
              </a:rPr>
              <a:t>Review the categories created. </a:t>
            </a:r>
          </a:p>
        </p:txBody>
      </p:sp>
    </p:spTree>
    <p:extLst>
      <p:ext uri="{BB962C8B-B14F-4D97-AF65-F5344CB8AC3E}">
        <p14:creationId xmlns:p14="http://schemas.microsoft.com/office/powerpoint/2010/main" val="437302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91AD-B50D-8498-D1D8-3500452264D0}"/>
            </a:ext>
          </a:extLst>
        </p:cNvPr>
        <p:cNvGrpSpPr/>
        <p:nvPr/>
      </p:nvGrpSpPr>
      <p:grpSpPr>
        <a:xfrm>
          <a:off x="0" y="0"/>
          <a:ext cx="0" cy="0"/>
          <a:chOff x="0" y="0"/>
          <a:chExt cx="0" cy="0"/>
        </a:xfrm>
      </p:grpSpPr>
      <p:pic>
        <p:nvPicPr>
          <p:cNvPr id="3" name="Picture 2" descr="A group of teachers sitting around a conference table having a meeting, with laptops, notebooks, and papers in front of them.">
            <a:extLst>
              <a:ext uri="{FF2B5EF4-FFF2-40B4-BE49-F238E27FC236}">
                <a16:creationId xmlns:a16="http://schemas.microsoft.com/office/drawing/2014/main" id="{61CD36FC-D3E9-00E1-D2DE-1B6B1ACF30EF}"/>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extBox 1">
            <a:extLst>
              <a:ext uri="{FF2B5EF4-FFF2-40B4-BE49-F238E27FC236}">
                <a16:creationId xmlns:a16="http://schemas.microsoft.com/office/drawing/2014/main" id="{CD8AEEA1-A9E4-387D-0EFA-86774138A372}"/>
              </a:ext>
            </a:extLst>
          </p:cNvPr>
          <p:cNvSpPr txBox="1"/>
          <p:nvPr/>
        </p:nvSpPr>
        <p:spPr>
          <a:xfrm>
            <a:off x="7022658" y="1157983"/>
            <a:ext cx="4225897"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pPr>
            <a:r>
              <a:rPr lang="en-AU" sz="3200" b="1" noProof="0">
                <a:latin typeface="Roboto" panose="02000000000000000000" pitchFamily="2" charset="0"/>
                <a:ea typeface="Roboto" panose="02000000000000000000" pitchFamily="2" charset="0"/>
                <a:cs typeface="Roboto"/>
              </a:rPr>
              <a:t>Prioritising actions</a:t>
            </a:r>
          </a:p>
        </p:txBody>
      </p:sp>
      <p:sp>
        <p:nvSpPr>
          <p:cNvPr id="5" name="TextBox 4">
            <a:extLst>
              <a:ext uri="{FF2B5EF4-FFF2-40B4-BE49-F238E27FC236}">
                <a16:creationId xmlns:a16="http://schemas.microsoft.com/office/drawing/2014/main" id="{FBDEA634-1FC8-E70E-24D2-DBD7479E6562}"/>
              </a:ext>
            </a:extLst>
          </p:cNvPr>
          <p:cNvSpPr txBox="1"/>
          <p:nvPr/>
        </p:nvSpPr>
        <p:spPr>
          <a:xfrm>
            <a:off x="7022657" y="1852340"/>
            <a:ext cx="4225897" cy="2092881"/>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600"/>
              </a:spcAft>
              <a:defRPr/>
            </a:pPr>
            <a:r>
              <a:rPr lang="en-AU">
                <a:latin typeface="Roboto" panose="02000000000000000000" pitchFamily="2" charset="0"/>
                <a:ea typeface="Roboto" panose="02000000000000000000" pitchFamily="2" charset="0"/>
              </a:rPr>
              <a:t>Dot voting</a:t>
            </a:r>
          </a:p>
          <a:p>
            <a:pPr>
              <a:spcBef>
                <a:spcPts val="600"/>
              </a:spcBef>
              <a:spcAft>
                <a:spcPts val="600"/>
              </a:spcAft>
              <a:defRPr/>
            </a:pPr>
            <a:r>
              <a:rPr lang="en-US">
                <a:latin typeface="Roboto"/>
                <a:ea typeface="Roboto"/>
              </a:rPr>
              <a:t>Indicate your preferences using dots: </a:t>
            </a:r>
          </a:p>
          <a:p>
            <a:pPr marL="285750" indent="-285750">
              <a:spcBef>
                <a:spcPts val="600"/>
              </a:spcBef>
              <a:spcAft>
                <a:spcPts val="600"/>
              </a:spcAft>
              <a:buFont typeface="Arial" panose="020B0604020202020204" pitchFamily="34" charset="0"/>
              <a:buChar char="•"/>
              <a:defRPr/>
            </a:pPr>
            <a:r>
              <a:rPr lang="en-US">
                <a:latin typeface="Roboto"/>
                <a:ea typeface="Roboto"/>
              </a:rPr>
              <a:t>3 dots for your 1st preference</a:t>
            </a:r>
          </a:p>
          <a:p>
            <a:pPr marL="285750" indent="-285750">
              <a:spcBef>
                <a:spcPts val="600"/>
              </a:spcBef>
              <a:spcAft>
                <a:spcPts val="600"/>
              </a:spcAft>
              <a:buFont typeface="Arial" panose="020B0604020202020204" pitchFamily="34" charset="0"/>
              <a:buChar char="•"/>
              <a:defRPr/>
            </a:pPr>
            <a:r>
              <a:rPr lang="en-US">
                <a:latin typeface="Roboto"/>
                <a:ea typeface="Roboto"/>
              </a:rPr>
              <a:t>2 dots for your 2nd preference </a:t>
            </a:r>
          </a:p>
          <a:p>
            <a:pPr marL="285750" indent="-285750">
              <a:spcBef>
                <a:spcPts val="600"/>
              </a:spcBef>
              <a:spcAft>
                <a:spcPts val="600"/>
              </a:spcAft>
              <a:buFont typeface="Arial" panose="020B0604020202020204" pitchFamily="34" charset="0"/>
              <a:buChar char="•"/>
              <a:defRPr/>
            </a:pPr>
            <a:r>
              <a:rPr lang="en-US">
                <a:latin typeface="Roboto"/>
                <a:ea typeface="Roboto"/>
              </a:rPr>
              <a:t>1 dot for your 3rd preference. </a:t>
            </a:r>
          </a:p>
        </p:txBody>
      </p:sp>
      <p:pic>
        <p:nvPicPr>
          <p:cNvPr id="7" name="Picture 6" descr="Act&#10;What steps will we take to support improvement?">
            <a:extLst>
              <a:ext uri="{FF2B5EF4-FFF2-40B4-BE49-F238E27FC236}">
                <a16:creationId xmlns:a16="http://schemas.microsoft.com/office/drawing/2014/main" id="{5571F547-0A9B-6EA1-6058-7F7F68C17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14" y="4507533"/>
            <a:ext cx="1607531" cy="1940891"/>
          </a:xfrm>
          <a:prstGeom prst="rect">
            <a:avLst/>
          </a:prstGeom>
        </p:spPr>
      </p:pic>
      <p:sp>
        <p:nvSpPr>
          <p:cNvPr id="11" name="Slide Number Placeholder 5">
            <a:extLst>
              <a:ext uri="{FF2B5EF4-FFF2-40B4-BE49-F238E27FC236}">
                <a16:creationId xmlns:a16="http://schemas.microsoft.com/office/drawing/2014/main" id="{CDBD0BA7-2F12-8EBB-EF36-4B97602BE12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12</a:t>
            </a:fld>
            <a:r>
              <a:rPr lang="en-US" b="1">
                <a:solidFill>
                  <a:schemeClr val="bg1">
                    <a:lumMod val="50000"/>
                  </a:schemeClr>
                </a:solidFill>
              </a:rPr>
              <a:t>   </a:t>
            </a:r>
          </a:p>
        </p:txBody>
      </p:sp>
    </p:spTree>
    <p:extLst>
      <p:ext uri="{BB962C8B-B14F-4D97-AF65-F5344CB8AC3E}">
        <p14:creationId xmlns:p14="http://schemas.microsoft.com/office/powerpoint/2010/main" val="373389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93C7-0A1F-5866-626B-01DEAFF0E197}"/>
            </a:ext>
          </a:extLst>
        </p:cNvPr>
        <p:cNvGrpSpPr/>
        <p:nvPr/>
      </p:nvGrpSpPr>
      <p:grpSpPr>
        <a:xfrm>
          <a:off x="0" y="0"/>
          <a:ext cx="0" cy="0"/>
          <a:chOff x="0" y="0"/>
          <a:chExt cx="0" cy="0"/>
        </a:xfrm>
      </p:grpSpPr>
      <p:pic>
        <p:nvPicPr>
          <p:cNvPr id="7" name="Picture 6" descr="A teacher and children sitting at a desk.">
            <a:extLst>
              <a:ext uri="{FF2B5EF4-FFF2-40B4-BE49-F238E27FC236}">
                <a16:creationId xmlns:a16="http://schemas.microsoft.com/office/drawing/2014/main" id="{FC05397A-C755-5D91-2641-85A8EB9FA6A6}"/>
              </a:ext>
            </a:extLst>
          </p:cNvPr>
          <p:cNvPicPr>
            <a:picLocks noGrp="1" noRot="1" noChangeAspect="1" noMove="1" noResize="1" noEditPoints="1" noAdjustHandles="1" noChangeArrowheads="1" noChangeShapeType="1" noCrop="1"/>
          </p:cNvPicPr>
          <p:nvPr/>
        </p:nvPicPr>
        <p:blipFill>
          <a:blip r:embed="rId3"/>
          <a:stretch>
            <a:fillRect/>
          </a:stretch>
        </p:blipFill>
        <p:spPr>
          <a:xfrm>
            <a:off x="-1" y="-3354"/>
            <a:ext cx="12199123" cy="6858001"/>
          </a:xfrm>
          <a:prstGeom prst="rect">
            <a:avLst/>
          </a:prstGeom>
        </p:spPr>
      </p:pic>
      <p:sp>
        <p:nvSpPr>
          <p:cNvPr id="22" name="Title 1">
            <a:extLst>
              <a:ext uri="{FF2B5EF4-FFF2-40B4-BE49-F238E27FC236}">
                <a16:creationId xmlns:a16="http://schemas.microsoft.com/office/drawing/2014/main" id="{7C1041E0-0124-D909-537A-8DA4B30DC92E}"/>
              </a:ext>
            </a:extLst>
          </p:cNvPr>
          <p:cNvSpPr>
            <a:spLocks noGrp="1"/>
          </p:cNvSpPr>
          <p:nvPr>
            <p:ph type="title"/>
          </p:nvPr>
        </p:nvSpPr>
        <p:spPr>
          <a:xfrm>
            <a:off x="438679" y="759362"/>
            <a:ext cx="9707109" cy="605502"/>
          </a:xfrm>
        </p:spPr>
        <p:txBody>
          <a:bodyPr anchor="t">
            <a:noAutofit/>
          </a:bodyPr>
          <a:lstStyle/>
          <a:p>
            <a:r>
              <a:rPr lang="en-US" sz="3200" b="1">
                <a:latin typeface="Roboto"/>
                <a:ea typeface="Roboto"/>
                <a:cs typeface="Roboto"/>
              </a:rPr>
              <a:t>Action plan – actions, responsibilities and timelines</a:t>
            </a:r>
            <a:endParaRPr lang="en-US" sz="3200" b="1">
              <a:latin typeface="Roboto" panose="02000000000000000000" pitchFamily="2" charset="0"/>
              <a:ea typeface="Roboto" panose="02000000000000000000" pitchFamily="2" charset="0"/>
              <a:cs typeface="+mn-cs"/>
            </a:endParaRPr>
          </a:p>
        </p:txBody>
      </p:sp>
      <p:grpSp>
        <p:nvGrpSpPr>
          <p:cNvPr id="2" name="Group 1">
            <a:extLst>
              <a:ext uri="{FF2B5EF4-FFF2-40B4-BE49-F238E27FC236}">
                <a16:creationId xmlns:a16="http://schemas.microsoft.com/office/drawing/2014/main" id="{79F67233-D844-3CD8-4B79-A733E7B73579}"/>
              </a:ext>
            </a:extLst>
          </p:cNvPr>
          <p:cNvGrpSpPr/>
          <p:nvPr/>
        </p:nvGrpSpPr>
        <p:grpSpPr>
          <a:xfrm>
            <a:off x="6173171" y="2803188"/>
            <a:ext cx="4872551" cy="1102822"/>
            <a:chOff x="6173171" y="2803188"/>
            <a:chExt cx="4872551" cy="1102822"/>
          </a:xfrm>
        </p:grpSpPr>
        <p:grpSp>
          <p:nvGrpSpPr>
            <p:cNvPr id="10" name="Group 9">
              <a:extLst>
                <a:ext uri="{FF2B5EF4-FFF2-40B4-BE49-F238E27FC236}">
                  <a16:creationId xmlns:a16="http://schemas.microsoft.com/office/drawing/2014/main" id="{CD4629A6-410D-A507-71DB-0E8A6C1BF500}"/>
                </a:ext>
              </a:extLst>
            </p:cNvPr>
            <p:cNvGrpSpPr/>
            <p:nvPr/>
          </p:nvGrpSpPr>
          <p:grpSpPr>
            <a:xfrm>
              <a:off x="6173171" y="2803188"/>
              <a:ext cx="4872551" cy="1102822"/>
              <a:chOff x="5963785" y="2304876"/>
              <a:chExt cx="3892883" cy="3095407"/>
            </a:xfrm>
          </p:grpSpPr>
          <p:sp>
            <p:nvSpPr>
              <p:cNvPr id="8" name="Rectangle: Rounded Corners 7">
                <a:extLst>
                  <a:ext uri="{FF2B5EF4-FFF2-40B4-BE49-F238E27FC236}">
                    <a16:creationId xmlns:a16="http://schemas.microsoft.com/office/drawing/2014/main" id="{A06CE057-16CD-4B7A-EB9D-0C4F94F0E42E}"/>
                  </a:ext>
                  <a:ext uri="{C183D7F6-B498-43B3-948B-1728B52AA6E4}">
                    <adec:decorative xmlns:adec="http://schemas.microsoft.com/office/drawing/2017/decorative" val="1"/>
                  </a:ext>
                </a:extLst>
              </p:cNvPr>
              <p:cNvSpPr/>
              <p:nvPr/>
            </p:nvSpPr>
            <p:spPr>
              <a:xfrm>
                <a:off x="5963785" y="2304876"/>
                <a:ext cx="3892883" cy="3095407"/>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400">
                    <a:solidFill>
                      <a:schemeClr val="tx1"/>
                    </a:solidFill>
                    <a:latin typeface="Roboto" panose="02000000000000000000" pitchFamily="2" charset="0"/>
                    <a:ea typeface="Roboto" panose="02000000000000000000" pitchFamily="2" charset="0"/>
                  </a:rPr>
                  <a:t> </a:t>
                </a:r>
              </a:p>
            </p:txBody>
          </p:sp>
          <p:pic>
            <p:nvPicPr>
              <p:cNvPr id="9" name="Picture 8" descr="Discussion icon">
                <a:extLst>
                  <a:ext uri="{FF2B5EF4-FFF2-40B4-BE49-F238E27FC236}">
                    <a16:creationId xmlns:a16="http://schemas.microsoft.com/office/drawing/2014/main" id="{B07C98C1-0639-8BDA-3941-4AFD1683B3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4670" y="2953807"/>
                <a:ext cx="524256" cy="1477491"/>
              </a:xfrm>
              <a:prstGeom prst="rect">
                <a:avLst/>
              </a:prstGeom>
            </p:spPr>
          </p:pic>
        </p:grpSp>
        <p:sp>
          <p:nvSpPr>
            <p:cNvPr id="5" name="TextBox 4">
              <a:extLst>
                <a:ext uri="{FF2B5EF4-FFF2-40B4-BE49-F238E27FC236}">
                  <a16:creationId xmlns:a16="http://schemas.microsoft.com/office/drawing/2014/main" id="{0D9D132F-B82B-D561-070D-AA7BD43108D8}"/>
                </a:ext>
              </a:extLst>
            </p:cNvPr>
            <p:cNvSpPr txBox="1"/>
            <p:nvPr/>
          </p:nvSpPr>
          <p:spPr>
            <a:xfrm>
              <a:off x="7318243" y="3126720"/>
              <a:ext cx="3638386" cy="369332"/>
            </a:xfrm>
            <a:prstGeom prst="rect">
              <a:avLst/>
            </a:prstGeom>
            <a:noFill/>
          </p:spPr>
          <p:txBody>
            <a:bodyPr wrap="square">
              <a:spAutoFit/>
            </a:bodyPr>
            <a:lstStyle/>
            <a:p>
              <a:pPr>
                <a:spcBef>
                  <a:spcPts val="300"/>
                </a:spcBef>
                <a:spcAft>
                  <a:spcPts val="600"/>
                </a:spcAft>
              </a:pPr>
              <a:r>
                <a:rPr lang="en-US">
                  <a:latin typeface="Roboto" panose="02000000000000000000" pitchFamily="2" charset="0"/>
                  <a:ea typeface="Roboto" panose="02000000000000000000" pitchFamily="2" charset="0"/>
                </a:rPr>
                <a:t>What actions will we implement?</a:t>
              </a:r>
            </a:p>
          </p:txBody>
        </p:sp>
      </p:grpSp>
      <p:pic>
        <p:nvPicPr>
          <p:cNvPr id="11" name="Picture 10" descr="Act&#10;What steps will we take to support improvement?">
            <a:extLst>
              <a:ext uri="{FF2B5EF4-FFF2-40B4-BE49-F238E27FC236}">
                <a16:creationId xmlns:a16="http://schemas.microsoft.com/office/drawing/2014/main" id="{BB6F8FA4-05B1-0200-402F-90B72B5C2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5789" y="4688011"/>
            <a:ext cx="1607531" cy="1940891"/>
          </a:xfrm>
          <a:prstGeom prst="rect">
            <a:avLst/>
          </a:prstGeom>
        </p:spPr>
      </p:pic>
      <p:sp>
        <p:nvSpPr>
          <p:cNvPr id="12" name="Slide Number Placeholder 5">
            <a:extLst>
              <a:ext uri="{FF2B5EF4-FFF2-40B4-BE49-F238E27FC236}">
                <a16:creationId xmlns:a16="http://schemas.microsoft.com/office/drawing/2014/main" id="{EF072F67-924F-52AA-6874-9BF563E844FF}"/>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13</a:t>
            </a:fld>
            <a:r>
              <a:rPr lang="en-US" b="1">
                <a:solidFill>
                  <a:schemeClr val="bg1">
                    <a:lumMod val="50000"/>
                  </a:schemeClr>
                </a:solidFill>
              </a:rPr>
              <a:t>   </a:t>
            </a:r>
          </a:p>
        </p:txBody>
      </p:sp>
    </p:spTree>
    <p:extLst>
      <p:ext uri="{BB962C8B-B14F-4D97-AF65-F5344CB8AC3E}">
        <p14:creationId xmlns:p14="http://schemas.microsoft.com/office/powerpoint/2010/main" val="19071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2658A-5F1B-4154-1B06-93A491EA6E37}"/>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91F7732D-107C-BA9D-6380-CDE41FC6E6D6}"/>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33736"/>
            <a:ext cx="12249052" cy="6891736"/>
          </a:xfrm>
          <a:prstGeom prst="rect">
            <a:avLst/>
          </a:prstGeom>
        </p:spPr>
      </p:pic>
      <p:sp>
        <p:nvSpPr>
          <p:cNvPr id="2" name="TextBox 1">
            <a:extLst>
              <a:ext uri="{FF2B5EF4-FFF2-40B4-BE49-F238E27FC236}">
                <a16:creationId xmlns:a16="http://schemas.microsoft.com/office/drawing/2014/main" id="{FCF4A501-6374-747E-35CC-1AFDE2C7D729}"/>
              </a:ext>
            </a:extLst>
          </p:cNvPr>
          <p:cNvSpPr txBox="1"/>
          <p:nvPr/>
        </p:nvSpPr>
        <p:spPr>
          <a:xfrm>
            <a:off x="7022658" y="819781"/>
            <a:ext cx="4588969" cy="1294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pPr>
            <a:endParaRPr lang="en-US" sz="2000">
              <a:solidFill>
                <a:schemeClr val="tx1">
                  <a:lumMod val="75000"/>
                  <a:lumOff val="25000"/>
                </a:schemeClr>
              </a:solidFill>
              <a:latin typeface="Roboto" panose="02000000000000000000" pitchFamily="2" charset="0"/>
              <a:ea typeface="Roboto" panose="02000000000000000000" pitchFamily="2" charset="0"/>
              <a:cs typeface="Roboto"/>
            </a:endParaRPr>
          </a:p>
          <a:p>
            <a:pPr>
              <a:lnSpc>
                <a:spcPct val="90000"/>
              </a:lnSpc>
              <a:spcBef>
                <a:spcPts val="300"/>
              </a:spcBef>
            </a:pPr>
            <a:r>
              <a:rPr lang="en-US" sz="3200" b="1">
                <a:latin typeface="Roboto"/>
                <a:ea typeface="Roboto"/>
                <a:cs typeface="Roboto"/>
              </a:rPr>
              <a:t>Action plan – evidence and evaluation</a:t>
            </a:r>
          </a:p>
        </p:txBody>
      </p:sp>
      <p:sp>
        <p:nvSpPr>
          <p:cNvPr id="5" name="TextBox 4">
            <a:extLst>
              <a:ext uri="{FF2B5EF4-FFF2-40B4-BE49-F238E27FC236}">
                <a16:creationId xmlns:a16="http://schemas.microsoft.com/office/drawing/2014/main" id="{997347E7-82F0-373A-CA03-44874384E14A}"/>
              </a:ext>
            </a:extLst>
          </p:cNvPr>
          <p:cNvSpPr txBox="1"/>
          <p:nvPr/>
        </p:nvSpPr>
        <p:spPr>
          <a:xfrm>
            <a:off x="7034334" y="2167811"/>
            <a:ext cx="4225897" cy="92333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a:latin typeface="Roboto"/>
                <a:ea typeface="Roboto"/>
              </a:rPr>
              <a:t>How will we reflect on our approach and evaluate its effectiveness over time?</a:t>
            </a:r>
          </a:p>
        </p:txBody>
      </p:sp>
      <p:sp>
        <p:nvSpPr>
          <p:cNvPr id="3" name="TextBox 2">
            <a:extLst>
              <a:ext uri="{FF2B5EF4-FFF2-40B4-BE49-F238E27FC236}">
                <a16:creationId xmlns:a16="http://schemas.microsoft.com/office/drawing/2014/main" id="{93B6DF41-5E76-11E7-C77A-B7C81D021EF6}"/>
              </a:ext>
            </a:extLst>
          </p:cNvPr>
          <p:cNvSpPr txBox="1"/>
          <p:nvPr/>
        </p:nvSpPr>
        <p:spPr>
          <a:xfrm>
            <a:off x="7034334" y="3305195"/>
            <a:ext cx="3385401" cy="249299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b="1">
                <a:latin typeface="Roboto" panose="02000000000000000000" pitchFamily="2" charset="0"/>
                <a:ea typeface="Roboto" panose="02000000000000000000" pitchFamily="2" charset="0"/>
              </a:rPr>
              <a:t>Think–Pair–Share</a:t>
            </a:r>
            <a:endParaRPr lang="en-US" b="1">
              <a:latin typeface="Roboto" panose="02000000000000000000" pitchFamily="2" charset="0"/>
              <a:ea typeface="Roboto" panose="02000000000000000000" pitchFamily="2" charset="0"/>
              <a:cs typeface="Roboto"/>
            </a:endParaRPr>
          </a:p>
          <a:p>
            <a:pPr marL="342900" indent="-342900">
              <a:spcAft>
                <a:spcPts val="1200"/>
              </a:spcAft>
              <a:buFont typeface="+mj-lt"/>
              <a:buAutoNum type="arabicPeriod"/>
              <a:defRPr/>
            </a:pPr>
            <a:r>
              <a:rPr lang="en-US" b="1">
                <a:latin typeface="Roboto"/>
                <a:ea typeface="Roboto"/>
              </a:rPr>
              <a:t>Think </a:t>
            </a:r>
            <a:r>
              <a:rPr lang="en-US">
                <a:latin typeface="Roboto"/>
                <a:ea typeface="Roboto"/>
              </a:rPr>
              <a:t>independently about a prompt or problem.</a:t>
            </a:r>
          </a:p>
          <a:p>
            <a:pPr marL="342900" indent="-342900">
              <a:spcAft>
                <a:spcPts val="1200"/>
              </a:spcAft>
              <a:buFont typeface="+mj-lt"/>
              <a:buAutoNum type="arabicPeriod"/>
              <a:defRPr/>
            </a:pPr>
            <a:r>
              <a:rPr lang="en-US" b="1">
                <a:latin typeface="Roboto"/>
                <a:ea typeface="Roboto"/>
              </a:rPr>
              <a:t>Pair </a:t>
            </a:r>
            <a:r>
              <a:rPr lang="en-US">
                <a:latin typeface="Roboto"/>
                <a:ea typeface="Roboto"/>
              </a:rPr>
              <a:t>up and discuss your ideas with a colleague.</a:t>
            </a:r>
          </a:p>
          <a:p>
            <a:pPr marL="342900" indent="-342900">
              <a:spcAft>
                <a:spcPts val="1200"/>
              </a:spcAft>
              <a:buFont typeface="+mj-lt"/>
              <a:buAutoNum type="arabicPeriod"/>
              <a:defRPr/>
            </a:pPr>
            <a:r>
              <a:rPr lang="en-US" b="1">
                <a:latin typeface="Roboto"/>
                <a:ea typeface="Roboto"/>
              </a:rPr>
              <a:t>Share </a:t>
            </a:r>
            <a:r>
              <a:rPr lang="en-US">
                <a:latin typeface="Roboto"/>
                <a:ea typeface="Roboto"/>
              </a:rPr>
              <a:t>your ideas with the group.</a:t>
            </a:r>
          </a:p>
        </p:txBody>
      </p:sp>
      <p:pic>
        <p:nvPicPr>
          <p:cNvPr id="6" name="Picture 5" descr="Evaluate&#10;How do we know our actions are making a difference?">
            <a:extLst>
              <a:ext uri="{FF2B5EF4-FFF2-40B4-BE49-F238E27FC236}">
                <a16:creationId xmlns:a16="http://schemas.microsoft.com/office/drawing/2014/main" id="{240712B6-0109-6408-4435-887FCEE9A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5340" y="4192530"/>
            <a:ext cx="1707160" cy="2286000"/>
          </a:xfrm>
          <a:prstGeom prst="rect">
            <a:avLst/>
          </a:prstGeom>
        </p:spPr>
      </p:pic>
      <p:sp>
        <p:nvSpPr>
          <p:cNvPr id="11" name="Slide Number Placeholder 5">
            <a:extLst>
              <a:ext uri="{FF2B5EF4-FFF2-40B4-BE49-F238E27FC236}">
                <a16:creationId xmlns:a16="http://schemas.microsoft.com/office/drawing/2014/main" id="{661CFC37-9965-1A02-C270-0D2DE9C32E6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14</a:t>
            </a:fld>
            <a:r>
              <a:rPr lang="en-US" b="1">
                <a:solidFill>
                  <a:schemeClr val="bg1">
                    <a:lumMod val="50000"/>
                  </a:schemeClr>
                </a:solidFill>
              </a:rPr>
              <a:t>   </a:t>
            </a:r>
          </a:p>
        </p:txBody>
      </p:sp>
    </p:spTree>
    <p:extLst>
      <p:ext uri="{BB962C8B-B14F-4D97-AF65-F5344CB8AC3E}">
        <p14:creationId xmlns:p14="http://schemas.microsoft.com/office/powerpoint/2010/main" val="2237013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6AE9-63EF-BF76-8ACD-713361B2B5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C59F8CA-93CA-B9CC-7E89-86D4C24C9A7A}"/>
              </a:ext>
            </a:extLst>
          </p:cNvPr>
          <p:cNvSpPr>
            <a:spLocks noGrp="1"/>
          </p:cNvSpPr>
          <p:nvPr>
            <p:ph type="title"/>
          </p:nvPr>
        </p:nvSpPr>
        <p:spPr>
          <a:xfrm>
            <a:off x="438680" y="759361"/>
            <a:ext cx="5478644" cy="1121989"/>
          </a:xfrm>
        </p:spPr>
        <p:txBody>
          <a:bodyPr anchor="t">
            <a:noAutofit/>
          </a:bodyPr>
          <a:lstStyle/>
          <a:p>
            <a:r>
              <a:rPr lang="en-US" sz="3200" b="1">
                <a:latin typeface="Roboto" panose="02000000000000000000" pitchFamily="2" charset="0"/>
                <a:ea typeface="Roboto" panose="02000000000000000000" pitchFamily="2" charset="0"/>
                <a:cs typeface="+mn-cs"/>
              </a:rPr>
              <a:t>Building </a:t>
            </a:r>
            <a:br>
              <a:rPr lang="en-US" sz="3200" b="1">
                <a:latin typeface="Roboto" panose="02000000000000000000" pitchFamily="2" charset="0"/>
                <a:ea typeface="Roboto" panose="02000000000000000000" pitchFamily="2" charset="0"/>
                <a:cs typeface="+mn-cs"/>
              </a:rPr>
            </a:br>
            <a:r>
              <a:rPr lang="en-US" sz="3200" b="1">
                <a:latin typeface="Roboto" panose="02000000000000000000" pitchFamily="2" charset="0"/>
                <a:ea typeface="Roboto" panose="02000000000000000000" pitchFamily="2" charset="0"/>
                <a:cs typeface="+mn-cs"/>
              </a:rPr>
              <a:t>teacher capability</a:t>
            </a:r>
          </a:p>
        </p:txBody>
      </p:sp>
      <p:sp>
        <p:nvSpPr>
          <p:cNvPr id="8" name="TextBox 7">
            <a:extLst>
              <a:ext uri="{FF2B5EF4-FFF2-40B4-BE49-F238E27FC236}">
                <a16:creationId xmlns:a16="http://schemas.microsoft.com/office/drawing/2014/main" id="{D10B1261-A58C-C144-257B-8CEB03AF2147}"/>
              </a:ext>
            </a:extLst>
          </p:cNvPr>
          <p:cNvSpPr txBox="1"/>
          <p:nvPr/>
        </p:nvSpPr>
        <p:spPr>
          <a:xfrm>
            <a:off x="562332" y="2247884"/>
            <a:ext cx="4201397" cy="2308324"/>
          </a:xfrm>
          <a:prstGeom prst="rect">
            <a:avLst/>
          </a:prstGeom>
          <a:noFill/>
        </p:spPr>
        <p:txBody>
          <a:bodyPr wrap="square">
            <a:spAutoFit/>
          </a:bodyPr>
          <a:lstStyle/>
          <a:p>
            <a:pPr algn="l" rtl="0" fontAlgn="base">
              <a:buNone/>
            </a:pPr>
            <a:r>
              <a:rPr lang="en-US" sz="1800" b="0" i="0" u="none" strike="noStrike">
                <a:effectLst/>
                <a:latin typeface="Roboto" panose="02000000000000000000" pitchFamily="2" charset="0"/>
              </a:rPr>
              <a:t>What support do you need to build your capability in understanding and using the Australian Curriculum? </a:t>
            </a:r>
            <a:r>
              <a:rPr lang="en-US" sz="1800" b="0" i="0">
                <a:effectLst/>
                <a:latin typeface="Roboto" panose="02000000000000000000" pitchFamily="2" charset="0"/>
              </a:rPr>
              <a:t>​</a:t>
            </a:r>
          </a:p>
          <a:p>
            <a:pPr algn="l" rtl="0" fontAlgn="base">
              <a:buNone/>
            </a:pPr>
            <a:endParaRPr lang="en-US" b="0" i="0">
              <a:effectLst/>
              <a:latin typeface="Segoe UI" panose="020B0502040204020203" pitchFamily="34" charset="0"/>
            </a:endParaRPr>
          </a:p>
          <a:p>
            <a:pPr algn="l" rtl="0" fontAlgn="base">
              <a:buNone/>
            </a:pPr>
            <a:r>
              <a:rPr lang="en-US" sz="1800" b="0" i="0" u="none" strike="noStrike">
                <a:effectLst/>
                <a:latin typeface="Roboto" panose="02000000000000000000" pitchFamily="2" charset="0"/>
              </a:rPr>
              <a:t>What support could you provide to help others build their capability in understanding and using the Australian Curriculum?</a:t>
            </a:r>
            <a:endParaRPr lang="en-US" b="0" i="0">
              <a:effectLst/>
              <a:latin typeface="Segoe UI" panose="020B0502040204020203" pitchFamily="34" charset="0"/>
            </a:endParaRPr>
          </a:p>
        </p:txBody>
      </p:sp>
      <p:sp>
        <p:nvSpPr>
          <p:cNvPr id="4" name="Rectangle: Rounded Corners 3">
            <a:extLst>
              <a:ext uri="{FF2B5EF4-FFF2-40B4-BE49-F238E27FC236}">
                <a16:creationId xmlns:a16="http://schemas.microsoft.com/office/drawing/2014/main" id="{8E9F332A-2FC8-43EC-E382-99C6EEB64354}"/>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2629D0A-D9E1-18DF-9CE3-326F78E2B9B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3BAFF9E1-42D4-5938-9DA4-0724FE9EAA39}"/>
              </a:ext>
            </a:extLst>
          </p:cNvPr>
          <p:cNvGrpSpPr/>
          <p:nvPr/>
        </p:nvGrpSpPr>
        <p:grpSpPr>
          <a:xfrm>
            <a:off x="5154043" y="786096"/>
            <a:ext cx="5730165" cy="5568600"/>
            <a:chOff x="5154043" y="786096"/>
            <a:chExt cx="5730165" cy="5568600"/>
          </a:xfrm>
        </p:grpSpPr>
        <p:pic>
          <p:nvPicPr>
            <p:cNvPr id="5" name="Picture 4" descr="Whole-school planning graphic">
              <a:extLst>
                <a:ext uri="{FF2B5EF4-FFF2-40B4-BE49-F238E27FC236}">
                  <a16:creationId xmlns:a16="http://schemas.microsoft.com/office/drawing/2014/main" id="{A338D76A-C850-0896-645F-17DAEB3B3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3EDBAF58-F0A5-24F1-434B-BDA13D3A6688}"/>
                </a:ext>
                <a:ext uri="{C183D7F6-B498-43B3-948B-1728B52AA6E4}">
                  <adec:decorative xmlns:adec="http://schemas.microsoft.com/office/drawing/2017/decorative" val="1"/>
                </a:ext>
              </a:extLst>
            </p:cNvPr>
            <p:cNvSpPr/>
            <p:nvPr/>
          </p:nvSpPr>
          <p:spPr>
            <a:xfrm rot="2739399">
              <a:off x="6114094" y="1529497"/>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Tree>
    <p:extLst>
      <p:ext uri="{BB962C8B-B14F-4D97-AF65-F5344CB8AC3E}">
        <p14:creationId xmlns:p14="http://schemas.microsoft.com/office/powerpoint/2010/main" val="179791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F5F-1339-15D2-98B5-51D42211809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AEE3816-95AA-B05A-A088-6D13358E413B}"/>
              </a:ext>
            </a:extLst>
          </p:cNvPr>
          <p:cNvPicPr>
            <a:picLocks noGrp="1" noRot="1" noChangeAspect="1" noMove="1" noResize="1" noEditPoints="1" noAdjustHandles="1" noChangeArrowheads="1" noChangeShapeType="1" noCrop="1"/>
          </p:cNvPicPr>
          <p:nvPr/>
        </p:nvPicPr>
        <p:blipFill>
          <a:blip r:embed="rId3"/>
          <a:stretch>
            <a:fillRect/>
          </a:stretch>
        </p:blipFill>
        <p:spPr>
          <a:xfrm>
            <a:off x="0" y="1922"/>
            <a:ext cx="12264416" cy="6856078"/>
          </a:xfrm>
          <a:prstGeom prst="rect">
            <a:avLst/>
          </a:prstGeom>
        </p:spPr>
      </p:pic>
      <p:sp>
        <p:nvSpPr>
          <p:cNvPr id="7" name="Title 1">
            <a:extLst>
              <a:ext uri="{FF2B5EF4-FFF2-40B4-BE49-F238E27FC236}">
                <a16:creationId xmlns:a16="http://schemas.microsoft.com/office/drawing/2014/main" id="{BD73AAC9-B080-18EF-65B4-8679018DDC77}"/>
              </a:ext>
            </a:extLst>
          </p:cNvPr>
          <p:cNvSpPr>
            <a:spLocks noGrp="1"/>
          </p:cNvSpPr>
          <p:nvPr>
            <p:ph type="title"/>
          </p:nvPr>
        </p:nvSpPr>
        <p:spPr>
          <a:xfrm>
            <a:off x="438680" y="936445"/>
            <a:ext cx="5478644" cy="696302"/>
          </a:xfrm>
        </p:spPr>
        <p:txBody>
          <a:bodyPr anchor="t">
            <a:noAutofit/>
          </a:bodyPr>
          <a:lstStyle/>
          <a:p>
            <a:r>
              <a:rPr lang="en-US" sz="4000" b="1">
                <a:solidFill>
                  <a:schemeClr val="bg1"/>
                </a:solidFill>
                <a:latin typeface="Roboto" panose="02000000000000000000" pitchFamily="2" charset="0"/>
                <a:ea typeface="Roboto" panose="02000000000000000000" pitchFamily="2" charset="0"/>
                <a:cs typeface="+mn-cs"/>
              </a:rPr>
              <a:t>Thank you</a:t>
            </a:r>
          </a:p>
        </p:txBody>
      </p:sp>
      <p:sp>
        <p:nvSpPr>
          <p:cNvPr id="8" name="TextBox 7">
            <a:extLst>
              <a:ext uri="{FF2B5EF4-FFF2-40B4-BE49-F238E27FC236}">
                <a16:creationId xmlns:a16="http://schemas.microsoft.com/office/drawing/2014/main" id="{0284D2EF-2756-0104-933C-988BBBD167EB}"/>
              </a:ext>
            </a:extLst>
          </p:cNvPr>
          <p:cNvSpPr txBox="1"/>
          <p:nvPr/>
        </p:nvSpPr>
        <p:spPr>
          <a:xfrm>
            <a:off x="438679" y="1554037"/>
            <a:ext cx="5059656" cy="1031051"/>
          </a:xfrm>
          <a:prstGeom prst="rect">
            <a:avLst/>
          </a:prstGeom>
          <a:noFill/>
        </p:spPr>
        <p:txBody>
          <a:bodyPr wrap="square" lIns="91440" tIns="45720" rIns="91440" bIns="45720" rtlCol="0" anchor="t">
            <a:spAutoFit/>
          </a:bodyPr>
          <a:lstStyle/>
          <a:p>
            <a:r>
              <a:rPr lang="en-US">
                <a:solidFill>
                  <a:schemeClr val="bg1"/>
                </a:solidFill>
                <a:latin typeface="Roboto" panose="02000000000000000000" pitchFamily="2" charset="0"/>
                <a:ea typeface="Roboto" panose="02000000000000000000" pitchFamily="2" charset="0"/>
                <a:cs typeface="Roboto"/>
              </a:rPr>
              <a:t>For more resources visit the </a:t>
            </a:r>
            <a:r>
              <a:rPr lang="en-US">
                <a:solidFill>
                  <a:schemeClr val="bg1"/>
                </a:solidFill>
                <a:latin typeface="Roboto" panose="02000000000000000000" pitchFamily="2" charset="0"/>
                <a:ea typeface="Roboto" panose="02000000000000000000" pitchFamily="2" charset="0"/>
                <a:cs typeface="Roboto"/>
                <a:hlinkClick r:id="rId4">
                  <a:extLst>
                    <a:ext uri="{A12FA001-AC4F-418D-AE19-62706E023703}">
                      <ahyp:hlinkClr xmlns:ahyp="http://schemas.microsoft.com/office/drawing/2018/hyperlinkcolor" val="tx"/>
                    </a:ext>
                  </a:extLst>
                </a:hlinkClick>
              </a:rPr>
              <a:t>Resources</a:t>
            </a:r>
            <a:r>
              <a:rPr lang="en-US">
                <a:solidFill>
                  <a:schemeClr val="bg1"/>
                </a:solidFill>
                <a:latin typeface="Roboto" panose="02000000000000000000" pitchFamily="2" charset="0"/>
                <a:ea typeface="Roboto" panose="02000000000000000000" pitchFamily="2" charset="0"/>
                <a:cs typeface="Roboto"/>
              </a:rPr>
              <a:t> page on the Australian Curriculum website.</a:t>
            </a:r>
            <a:endParaRPr lang="en-US">
              <a:solidFill>
                <a:schemeClr val="bg1"/>
              </a:solidFill>
              <a:latin typeface="Roboto" panose="02000000000000000000" pitchFamily="2" charset="0"/>
              <a:ea typeface="Roboto" panose="02000000000000000000" pitchFamily="2" charset="0"/>
            </a:endParaRPr>
          </a:p>
          <a:p>
            <a:pPr lvl="1"/>
            <a:endParaRPr lang="en-US" sz="250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115665237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434C-DF91-0107-B01A-0F16F1F213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C1D73EF-1EF3-DB93-BAFF-AB46778B7BB4}"/>
              </a:ext>
            </a:extLst>
          </p:cNvPr>
          <p:cNvSpPr txBox="1">
            <a:spLocks/>
          </p:cNvSpPr>
          <p:nvPr/>
        </p:nvSpPr>
        <p:spPr>
          <a:xfrm>
            <a:off x="584274" y="2194847"/>
            <a:ext cx="5049272" cy="14737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500">
                <a:solidFill>
                  <a:srgbClr val="00629B"/>
                </a:solidFill>
                <a:latin typeface="Roboto" panose="02000000000000000000" pitchFamily="2" charset="0"/>
                <a:ea typeface="Roboto" panose="02000000000000000000" pitchFamily="2" charset="0"/>
                <a:cs typeface="Times New Roman" panose="02020603050405020304" pitchFamily="18" charset="0"/>
              </a:rPr>
              <a:t>Using the</a:t>
            </a:r>
            <a:r>
              <a:rPr lang="en-AU" sz="3500" b="1">
                <a:solidFill>
                  <a:srgbClr val="00629B"/>
                </a:solidFill>
                <a:latin typeface="Roboto" panose="02000000000000000000" pitchFamily="2" charset="0"/>
                <a:ea typeface="Roboto" panose="02000000000000000000" pitchFamily="2" charset="0"/>
                <a:cs typeface="+mn-cs"/>
              </a:rPr>
              <a:t> </a:t>
            </a:r>
            <a:br>
              <a:rPr lang="en-AU" sz="3500" b="1">
                <a:solidFill>
                  <a:srgbClr val="00629B"/>
                </a:solidFill>
                <a:latin typeface="Roboto" panose="02000000000000000000" pitchFamily="2" charset="0"/>
                <a:ea typeface="Roboto" panose="02000000000000000000" pitchFamily="2" charset="0"/>
                <a:cs typeface="+mn-cs"/>
              </a:rPr>
            </a:br>
            <a:r>
              <a:rPr lang="en-AU" sz="3500">
                <a:solidFill>
                  <a:srgbClr val="00629B"/>
                </a:solidFill>
                <a:latin typeface="Roboto" panose="02000000000000000000" pitchFamily="2" charset="0"/>
                <a:ea typeface="Roboto" panose="02000000000000000000" pitchFamily="2" charset="0"/>
                <a:cs typeface="+mn-cs"/>
              </a:rPr>
              <a:t>Australian Curriculum</a:t>
            </a:r>
            <a:endParaRPr lang="en-US" sz="3500">
              <a:solidFill>
                <a:srgbClr val="00629B"/>
              </a:solidFill>
              <a:latin typeface="Roboto" panose="02000000000000000000" pitchFamily="2" charset="0"/>
              <a:ea typeface="Roboto" panose="02000000000000000000" pitchFamily="2"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F4B279F-5A0A-89AF-E98D-DCCE4A4A5AF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CARA logo">
            <a:extLst>
              <a:ext uri="{FF2B5EF4-FFF2-40B4-BE49-F238E27FC236}">
                <a16:creationId xmlns:a16="http://schemas.microsoft.com/office/drawing/2014/main" id="{87B226AE-C9F7-BBBE-C622-ECEB9CE224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684" y="6195150"/>
            <a:ext cx="2832170" cy="329801"/>
          </a:xfrm>
          <a:prstGeom prst="rect">
            <a:avLst/>
          </a:prstGeom>
        </p:spPr>
      </p:pic>
      <p:cxnSp>
        <p:nvCxnSpPr>
          <p:cNvPr id="39" name="Straight Connector 38">
            <a:extLst>
              <a:ext uri="{FF2B5EF4-FFF2-40B4-BE49-F238E27FC236}">
                <a16:creationId xmlns:a16="http://schemas.microsoft.com/office/drawing/2014/main" id="{5220EDB4-3290-7934-AEAE-6720C4D19537}"/>
              </a:ext>
              <a:ext uri="{C183D7F6-B498-43B3-948B-1728B52AA6E4}">
                <adec:decorative xmlns:adec="http://schemas.microsoft.com/office/drawing/2017/decorative" val="1"/>
              </a:ext>
            </a:extLst>
          </p:cNvPr>
          <p:cNvCxnSpPr/>
          <p:nvPr/>
        </p:nvCxnSpPr>
        <p:spPr>
          <a:xfrm>
            <a:off x="718684" y="2087601"/>
            <a:ext cx="1092758"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958A4712-E0E8-81BC-62CB-D0B3CF1BD264}"/>
              </a:ext>
            </a:extLst>
          </p:cNvPr>
          <p:cNvGrpSpPr/>
          <p:nvPr/>
        </p:nvGrpSpPr>
        <p:grpSpPr>
          <a:xfrm>
            <a:off x="5154043" y="786096"/>
            <a:ext cx="5730165" cy="5568600"/>
            <a:chOff x="5154043" y="786096"/>
            <a:chExt cx="5730165" cy="5568600"/>
          </a:xfrm>
        </p:grpSpPr>
        <p:pic>
          <p:nvPicPr>
            <p:cNvPr id="2" name="Picture 1" descr="Whole-school planning graphic">
              <a:extLst>
                <a:ext uri="{FF2B5EF4-FFF2-40B4-BE49-F238E27FC236}">
                  <a16:creationId xmlns:a16="http://schemas.microsoft.com/office/drawing/2014/main" id="{3695ACA4-C3A0-C101-FF0F-363008325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EDD880EA-2E6E-ED6D-D9E9-C8BD20B6458F}"/>
                </a:ext>
                <a:ext uri="{C183D7F6-B498-43B3-948B-1728B52AA6E4}">
                  <adec:decorative xmlns:adec="http://schemas.microsoft.com/office/drawing/2017/decorative" val="1"/>
                </a:ext>
              </a:extLst>
            </p:cNvPr>
            <p:cNvSpPr/>
            <p:nvPr/>
          </p:nvSpPr>
          <p:spPr>
            <a:xfrm rot="2739399">
              <a:off x="6114094" y="1529497"/>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Tree>
    <p:extLst>
      <p:ext uri="{BB962C8B-B14F-4D97-AF65-F5344CB8AC3E}">
        <p14:creationId xmlns:p14="http://schemas.microsoft.com/office/powerpoint/2010/main" val="16392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5B9D-FDBA-600A-1E5E-F1046850F371}"/>
            </a:ext>
          </a:extLst>
        </p:cNvPr>
        <p:cNvGrpSpPr/>
        <p:nvPr/>
      </p:nvGrpSpPr>
      <p:grpSpPr>
        <a:xfrm>
          <a:off x="0" y="0"/>
          <a:ext cx="0" cy="0"/>
          <a:chOff x="0" y="0"/>
          <a:chExt cx="0" cy="0"/>
        </a:xfrm>
      </p:grpSpPr>
      <p:pic>
        <p:nvPicPr>
          <p:cNvPr id="8" name="Picture 7" descr="A teacher sits at a table with several students in a classroom, working together on laptops and tablets during a group learning activity.">
            <a:extLst>
              <a:ext uri="{FF2B5EF4-FFF2-40B4-BE49-F238E27FC236}">
                <a16:creationId xmlns:a16="http://schemas.microsoft.com/office/drawing/2014/main" id="{DB345917-78F3-A6AD-3624-F7480D6CB840}"/>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0814" cy="6858000"/>
          </a:xfrm>
          <a:prstGeom prst="rect">
            <a:avLst/>
          </a:prstGeom>
        </p:spPr>
      </p:pic>
      <p:sp>
        <p:nvSpPr>
          <p:cNvPr id="22" name="Title 1">
            <a:extLst>
              <a:ext uri="{FF2B5EF4-FFF2-40B4-BE49-F238E27FC236}">
                <a16:creationId xmlns:a16="http://schemas.microsoft.com/office/drawing/2014/main" id="{2F317409-4606-63E8-E7F6-4B35A558616B}"/>
              </a:ext>
            </a:extLst>
          </p:cNvPr>
          <p:cNvSpPr>
            <a:spLocks noGrp="1"/>
          </p:cNvSpPr>
          <p:nvPr>
            <p:ph type="title"/>
          </p:nvPr>
        </p:nvSpPr>
        <p:spPr>
          <a:xfrm>
            <a:off x="438681" y="759362"/>
            <a:ext cx="4707750" cy="605502"/>
          </a:xfrm>
        </p:spPr>
        <p:txBody>
          <a:bodyPr anchor="t">
            <a:noAutofit/>
          </a:bodyPr>
          <a:lstStyle/>
          <a:p>
            <a:pPr rtl="0" eaLnBrk="1" latinLnBrk="0" hangingPunct="1"/>
            <a:r>
              <a:rPr lang="en-US" sz="3200" b="1">
                <a:solidFill>
                  <a:schemeClr val="tx1">
                    <a:lumMod val="75000"/>
                    <a:lumOff val="25000"/>
                  </a:schemeClr>
                </a:solidFill>
                <a:latin typeface="Roboto" panose="02000000000000000000" pitchFamily="2" charset="0"/>
                <a:ea typeface="Roboto" panose="02000000000000000000" pitchFamily="2" charset="0"/>
                <a:cs typeface="+mn-cs"/>
              </a:rPr>
              <a:t>Outcomes</a:t>
            </a:r>
            <a:endParaRPr lang="en-AU" sz="3200" b="1">
              <a:solidFill>
                <a:schemeClr val="tx1">
                  <a:lumMod val="75000"/>
                  <a:lumOff val="25000"/>
                </a:schemeClr>
              </a:solidFill>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55254A0B-8F67-0082-F663-4F8C707D7F8E}"/>
              </a:ext>
            </a:extLst>
          </p:cNvPr>
          <p:cNvSpPr/>
          <p:nvPr/>
        </p:nvSpPr>
        <p:spPr>
          <a:xfrm>
            <a:off x="5934607" y="2462603"/>
            <a:ext cx="5505553" cy="2476231"/>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b="1">
                <a:solidFill>
                  <a:srgbClr val="00629B"/>
                </a:solidFill>
                <a:latin typeface="Roboto" panose="02000000000000000000" pitchFamily="2" charset="0"/>
                <a:ea typeface="Roboto" panose="02000000000000000000" pitchFamily="2" charset="0"/>
              </a:rPr>
              <a:t>By the end of this workshop, we will have: </a:t>
            </a:r>
          </a:p>
          <a:p>
            <a:pPr>
              <a:spcBef>
                <a:spcPts val="300"/>
              </a:spcBef>
              <a:spcAft>
                <a:spcPts val="600"/>
              </a:spcAft>
            </a:pPr>
            <a:endParaRPr lang="en-US" sz="900" b="1">
              <a:solidFill>
                <a:srgbClr val="00629B"/>
              </a:solidFill>
              <a:latin typeface="Roboto" panose="02000000000000000000" pitchFamily="2" charset="0"/>
              <a:ea typeface="Roboto" panose="02000000000000000000" pitchFamily="2" charset="0"/>
            </a:endParaRPr>
          </a:p>
          <a:p>
            <a:pPr marL="285750" lvl="0" indent="-285750">
              <a:spcAft>
                <a:spcPts val="1200"/>
              </a:spcAft>
              <a:buFont typeface="Arial" panose="020B0604020202020204" pitchFamily="34" charset="0"/>
              <a:buChar char="•"/>
            </a:pPr>
            <a:r>
              <a:rPr lang="en-AU">
                <a:solidFill>
                  <a:schemeClr val="tx1"/>
                </a:solidFill>
                <a:latin typeface="Roboto" panose="02000000000000000000" pitchFamily="2" charset="0"/>
                <a:ea typeface="Roboto" panose="02000000000000000000" pitchFamily="2" charset="0"/>
              </a:rPr>
              <a:t>reflected on what we know about the Australian Curriculum</a:t>
            </a:r>
          </a:p>
          <a:p>
            <a:pPr marL="285750" lvl="0" indent="-285750">
              <a:spcAft>
                <a:spcPts val="1200"/>
              </a:spcAft>
              <a:buFont typeface="Arial" panose="020B0604020202020204" pitchFamily="34" charset="0"/>
              <a:buChar char="•"/>
            </a:pPr>
            <a:r>
              <a:rPr lang="en-AU">
                <a:solidFill>
                  <a:schemeClr val="tx1"/>
                </a:solidFill>
                <a:latin typeface="Roboto" panose="02000000000000000000" pitchFamily="2" charset="0"/>
                <a:ea typeface="Roboto" panose="02000000000000000000" pitchFamily="2" charset="0"/>
              </a:rPr>
              <a:t>identified how we are using all parts of the curriculum in planning</a:t>
            </a:r>
          </a:p>
          <a:p>
            <a:pPr marL="285750" lvl="0" indent="-285750">
              <a:spcAft>
                <a:spcPts val="1200"/>
              </a:spcAft>
              <a:buFont typeface="Arial" panose="020B0604020202020204" pitchFamily="34" charset="0"/>
              <a:buChar char="•"/>
            </a:pPr>
            <a:r>
              <a:rPr lang="en-AU">
                <a:solidFill>
                  <a:schemeClr val="tx1"/>
                </a:solidFill>
                <a:latin typeface="Roboto" panose="02000000000000000000" pitchFamily="2" charset="0"/>
                <a:ea typeface="Roboto" panose="02000000000000000000" pitchFamily="2" charset="0"/>
              </a:rPr>
              <a:t>proposed actions for change or improvement.</a:t>
            </a:r>
          </a:p>
        </p:txBody>
      </p:sp>
      <p:sp>
        <p:nvSpPr>
          <p:cNvPr id="9" name="Slide Number Placeholder 5">
            <a:extLst>
              <a:ext uri="{FF2B5EF4-FFF2-40B4-BE49-F238E27FC236}">
                <a16:creationId xmlns:a16="http://schemas.microsoft.com/office/drawing/2014/main" id="{5E43EB47-BAAC-8DBF-4AFC-D0CE2F2B1F62}"/>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smtClean="0">
                <a:solidFill>
                  <a:schemeClr val="bg1">
                    <a:lumMod val="50000"/>
                  </a:schemeClr>
                </a:solidFill>
              </a:rPr>
              <a:t>3</a:t>
            </a:fld>
            <a:r>
              <a:rPr lang="en-US" b="1">
                <a:solidFill>
                  <a:schemeClr val="bg1">
                    <a:lumMod val="50000"/>
                  </a:schemeClr>
                </a:solidFill>
              </a:rPr>
              <a:t>   </a:t>
            </a:r>
          </a:p>
        </p:txBody>
      </p:sp>
    </p:spTree>
    <p:extLst>
      <p:ext uri="{BB962C8B-B14F-4D97-AF65-F5344CB8AC3E}">
        <p14:creationId xmlns:p14="http://schemas.microsoft.com/office/powerpoint/2010/main" val="1075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321D-57A9-F8F6-B19E-DFDF2FC84D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1F43D4-B7D4-C2E4-906B-2F05FC14A245}"/>
              </a:ext>
            </a:extLst>
          </p:cNvPr>
          <p:cNvSpPr txBox="1">
            <a:spLocks/>
          </p:cNvSpPr>
          <p:nvPr/>
        </p:nvSpPr>
        <p:spPr>
          <a:xfrm>
            <a:off x="438681" y="759362"/>
            <a:ext cx="4707750" cy="6055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tx1">
                    <a:lumMod val="75000"/>
                    <a:lumOff val="25000"/>
                  </a:schemeClr>
                </a:solidFill>
                <a:latin typeface="Roboto" panose="02000000000000000000" pitchFamily="2" charset="0"/>
                <a:ea typeface="Roboto" panose="02000000000000000000" pitchFamily="2" charset="0"/>
                <a:cs typeface="+mn-cs"/>
              </a:rPr>
              <a:t>Reflect</a:t>
            </a:r>
            <a:r>
              <a:rPr lang="en-AU" sz="3200" b="1">
                <a:solidFill>
                  <a:schemeClr val="tx1">
                    <a:lumMod val="75000"/>
                    <a:lumOff val="25000"/>
                  </a:schemeClr>
                </a:solidFill>
                <a:latin typeface="Roboto" panose="02000000000000000000" pitchFamily="2" charset="0"/>
                <a:ea typeface="Roboto" panose="02000000000000000000" pitchFamily="2" charset="0"/>
                <a:cs typeface="+mn-cs"/>
              </a:rPr>
              <a:t>–</a:t>
            </a:r>
            <a:r>
              <a:rPr lang="en-US" sz="3200" b="1">
                <a:solidFill>
                  <a:schemeClr val="tx1">
                    <a:lumMod val="75000"/>
                    <a:lumOff val="25000"/>
                  </a:schemeClr>
                </a:solidFill>
                <a:latin typeface="Roboto" panose="02000000000000000000" pitchFamily="2" charset="0"/>
                <a:ea typeface="Roboto" panose="02000000000000000000" pitchFamily="2" charset="0"/>
                <a:cs typeface="+mn-cs"/>
              </a:rPr>
              <a:t>Act</a:t>
            </a:r>
            <a:r>
              <a:rPr lang="en-AU" sz="3200" b="1">
                <a:solidFill>
                  <a:schemeClr val="tx1">
                    <a:lumMod val="75000"/>
                    <a:lumOff val="25000"/>
                  </a:schemeClr>
                </a:solidFill>
                <a:latin typeface="Roboto" panose="02000000000000000000" pitchFamily="2" charset="0"/>
                <a:ea typeface="Roboto" panose="02000000000000000000" pitchFamily="2" charset="0"/>
                <a:cs typeface="+mn-cs"/>
              </a:rPr>
              <a:t>–</a:t>
            </a:r>
            <a:r>
              <a:rPr lang="en-US" sz="3200" b="1">
                <a:solidFill>
                  <a:schemeClr val="tx1">
                    <a:lumMod val="75000"/>
                    <a:lumOff val="25000"/>
                  </a:schemeClr>
                </a:solidFill>
                <a:latin typeface="Roboto" panose="02000000000000000000" pitchFamily="2" charset="0"/>
                <a:ea typeface="Roboto" panose="02000000000000000000" pitchFamily="2" charset="0"/>
                <a:cs typeface="+mn-cs"/>
              </a:rPr>
              <a:t>Evaluate</a:t>
            </a:r>
            <a:endParaRPr lang="en-AU" sz="3200" b="1">
              <a:solidFill>
                <a:schemeClr val="tx1">
                  <a:lumMod val="75000"/>
                  <a:lumOff val="25000"/>
                </a:schemeClr>
              </a:solidFill>
              <a:latin typeface="Roboto" panose="02000000000000000000" pitchFamily="2" charset="0"/>
              <a:ea typeface="Roboto" panose="02000000000000000000" pitchFamily="2" charset="0"/>
              <a:cs typeface="+mn-cs"/>
            </a:endParaRPr>
          </a:p>
        </p:txBody>
      </p:sp>
      <p:sp>
        <p:nvSpPr>
          <p:cNvPr id="10" name="Rectangle: Rounded Corners 9">
            <a:extLst>
              <a:ext uri="{FF2B5EF4-FFF2-40B4-BE49-F238E27FC236}">
                <a16:creationId xmlns:a16="http://schemas.microsoft.com/office/drawing/2014/main" id="{A1EB8567-D3BC-D7F0-526A-E88DE7187536}"/>
              </a:ext>
            </a:extLst>
          </p:cNvPr>
          <p:cNvSpPr/>
          <p:nvPr/>
        </p:nvSpPr>
        <p:spPr>
          <a:xfrm>
            <a:off x="467257" y="2290404"/>
            <a:ext cx="4764594" cy="60550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Reflect: </a:t>
            </a:r>
            <a:r>
              <a:rPr lang="en-US">
                <a:solidFill>
                  <a:schemeClr val="tx1"/>
                </a:solidFill>
                <a:latin typeface="Roboto" panose="02000000000000000000" pitchFamily="2" charset="0"/>
                <a:ea typeface="Roboto" panose="02000000000000000000" pitchFamily="2" charset="0"/>
              </a:rPr>
              <a:t>identify current practice and needs. </a:t>
            </a:r>
          </a:p>
        </p:txBody>
      </p:sp>
      <p:sp>
        <p:nvSpPr>
          <p:cNvPr id="11" name="Rectangle: Rounded Corners 10">
            <a:extLst>
              <a:ext uri="{FF2B5EF4-FFF2-40B4-BE49-F238E27FC236}">
                <a16:creationId xmlns:a16="http://schemas.microsoft.com/office/drawing/2014/main" id="{A3375F96-A4C8-FACD-A199-51F578E76059}"/>
              </a:ext>
            </a:extLst>
          </p:cNvPr>
          <p:cNvSpPr/>
          <p:nvPr/>
        </p:nvSpPr>
        <p:spPr>
          <a:xfrm>
            <a:off x="467257" y="2803313"/>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Act: </a:t>
            </a:r>
            <a:r>
              <a:rPr lang="en-US">
                <a:solidFill>
                  <a:schemeClr val="tx1"/>
                </a:solidFill>
                <a:latin typeface="Roboto" panose="02000000000000000000" pitchFamily="2" charset="0"/>
                <a:ea typeface="Roboto" panose="02000000000000000000" pitchFamily="2" charset="0"/>
              </a:rPr>
              <a:t>use insights from the reflect phase to determine actions to be taken. </a:t>
            </a:r>
          </a:p>
        </p:txBody>
      </p:sp>
      <p:sp>
        <p:nvSpPr>
          <p:cNvPr id="12" name="Rectangle: Rounded Corners 11">
            <a:extLst>
              <a:ext uri="{FF2B5EF4-FFF2-40B4-BE49-F238E27FC236}">
                <a16:creationId xmlns:a16="http://schemas.microsoft.com/office/drawing/2014/main" id="{5BCBEFCD-9526-81E2-60E3-6D409576DFDA}"/>
              </a:ext>
            </a:extLst>
          </p:cNvPr>
          <p:cNvSpPr/>
          <p:nvPr/>
        </p:nvSpPr>
        <p:spPr>
          <a:xfrm>
            <a:off x="467256" y="3582798"/>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Evaluate: </a:t>
            </a:r>
            <a:r>
              <a:rPr lang="en-US">
                <a:solidFill>
                  <a:schemeClr val="tx1"/>
                </a:solidFill>
                <a:latin typeface="Roboto" panose="02000000000000000000" pitchFamily="2" charset="0"/>
                <a:ea typeface="Roboto" panose="02000000000000000000" pitchFamily="2" charset="0"/>
              </a:rPr>
              <a:t>identify the measures for evaluation and schedule evaluation points. </a:t>
            </a:r>
          </a:p>
        </p:txBody>
      </p:sp>
      <p:sp>
        <p:nvSpPr>
          <p:cNvPr id="4" name="Rectangle: Rounded Corners 3">
            <a:extLst>
              <a:ext uri="{FF2B5EF4-FFF2-40B4-BE49-F238E27FC236}">
                <a16:creationId xmlns:a16="http://schemas.microsoft.com/office/drawing/2014/main" id="{D9BBC011-6ED5-A035-09D8-10F11EE74EB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Reflect&#10;What's working well, and what needs to change?">
            <a:extLst>
              <a:ext uri="{FF2B5EF4-FFF2-40B4-BE49-F238E27FC236}">
                <a16:creationId xmlns:a16="http://schemas.microsoft.com/office/drawing/2014/main" id="{A65FD49E-9A06-DAEC-30F4-295EFB69D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329" y="433057"/>
            <a:ext cx="4962661" cy="3253036"/>
          </a:xfrm>
          <a:prstGeom prst="rect">
            <a:avLst/>
          </a:prstGeom>
        </p:spPr>
      </p:pic>
      <p:pic>
        <p:nvPicPr>
          <p:cNvPr id="2" name="Picture 1" descr="Act&#10;What steps will we take to support improvement?">
            <a:extLst>
              <a:ext uri="{FF2B5EF4-FFF2-40B4-BE49-F238E27FC236}">
                <a16:creationId xmlns:a16="http://schemas.microsoft.com/office/drawing/2014/main" id="{AE3247EC-359D-BEF0-17AD-06070E1E1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246" y="2118402"/>
            <a:ext cx="3384743" cy="4086649"/>
          </a:xfrm>
          <a:prstGeom prst="rect">
            <a:avLst/>
          </a:prstGeom>
        </p:spPr>
      </p:pic>
      <p:pic>
        <p:nvPicPr>
          <p:cNvPr id="5" name="Picture 4" descr="Evaluate&#10;How do we know our actions are making a difference?">
            <a:extLst>
              <a:ext uri="{FF2B5EF4-FFF2-40B4-BE49-F238E27FC236}">
                <a16:creationId xmlns:a16="http://schemas.microsoft.com/office/drawing/2014/main" id="{B5862858-0904-A9E8-0229-4C2CF649F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275" y="2011921"/>
            <a:ext cx="3155206" cy="4225029"/>
          </a:xfrm>
          <a:prstGeom prst="rect">
            <a:avLst/>
          </a:prstGeom>
        </p:spPr>
      </p:pic>
      <p:cxnSp>
        <p:nvCxnSpPr>
          <p:cNvPr id="6" name="Straight Connector 5">
            <a:extLst>
              <a:ext uri="{FF2B5EF4-FFF2-40B4-BE49-F238E27FC236}">
                <a16:creationId xmlns:a16="http://schemas.microsoft.com/office/drawing/2014/main" id="{412D151F-24D5-20A8-1EEE-19E605E5B3F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50"/>
                            </p:stCondLst>
                            <p:childTnLst>
                              <p:par>
                                <p:cTn id="19" presetID="10" presetClass="entr" presetSubtype="0" fill="hold" nodeType="after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9B70A-4811-DEE5-D1E9-A3128D212F2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0498AE4-2CC1-4DE6-AD69-C900A7DEB379}"/>
              </a:ext>
            </a:extLst>
          </p:cNvPr>
          <p:cNvSpPr txBox="1">
            <a:spLocks/>
          </p:cNvSpPr>
          <p:nvPr/>
        </p:nvSpPr>
        <p:spPr>
          <a:xfrm>
            <a:off x="587565" y="779809"/>
            <a:ext cx="6387393" cy="11420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tx1">
                    <a:lumMod val="75000"/>
                    <a:lumOff val="25000"/>
                  </a:schemeClr>
                </a:solidFill>
                <a:latin typeface="Roboto" panose="02000000000000000000" pitchFamily="2" charset="0"/>
                <a:ea typeface="Roboto" panose="02000000000000000000" pitchFamily="2" charset="0"/>
                <a:cs typeface="+mn-cs"/>
              </a:rPr>
              <a:t>The three dimensions of the Australian Curriculum video</a:t>
            </a:r>
            <a:endParaRPr lang="en-AU" sz="3200" b="1">
              <a:solidFill>
                <a:schemeClr val="tx1">
                  <a:lumMod val="75000"/>
                  <a:lumOff val="25000"/>
                </a:schemeClr>
              </a:solidFill>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12FD30D6-C9A1-AC69-DC9D-7AE8B43876F6}"/>
              </a:ext>
            </a:extLst>
          </p:cNvPr>
          <p:cNvSpPr txBox="1"/>
          <p:nvPr/>
        </p:nvSpPr>
        <p:spPr>
          <a:xfrm>
            <a:off x="6974958" y="2728140"/>
            <a:ext cx="4337055" cy="923330"/>
          </a:xfrm>
          <a:prstGeom prst="rect">
            <a:avLst/>
          </a:prstGeom>
          <a:noFill/>
        </p:spPr>
        <p:txBody>
          <a:bodyPr wrap="square">
            <a:spAutoFit/>
          </a:bodyPr>
          <a:lstStyle/>
          <a:p>
            <a:r>
              <a:rPr lang="en-AU">
                <a:latin typeface="Roboto" panose="02000000000000000000" pitchFamily="2" charset="0"/>
                <a:ea typeface="Roboto" panose="02000000000000000000" pitchFamily="2" charset="0"/>
                <a:cs typeface="Times New Roman" panose="02020603050405020304" pitchFamily="18" charset="0"/>
              </a:rPr>
              <a:t>As we watch the video </a:t>
            </a:r>
            <a:r>
              <a:rPr lang="en-AU">
                <a:latin typeface="Roboto" panose="02000000000000000000" pitchFamily="2" charset="0"/>
                <a:ea typeface="Roboto" panose="02000000000000000000" pitchFamily="2" charset="0"/>
              </a:rPr>
              <a:t>reflect on the ways we currently use the curriculum when planning. </a:t>
            </a:r>
          </a:p>
        </p:txBody>
      </p:sp>
      <p:grpSp>
        <p:nvGrpSpPr>
          <p:cNvPr id="41" name="Group 40">
            <a:extLst>
              <a:ext uri="{FF2B5EF4-FFF2-40B4-BE49-F238E27FC236}">
                <a16:creationId xmlns:a16="http://schemas.microsoft.com/office/drawing/2014/main" id="{5B6A847C-AD5B-2A1A-97A8-9703ED42612E}"/>
              </a:ext>
            </a:extLst>
          </p:cNvPr>
          <p:cNvGrpSpPr/>
          <p:nvPr/>
        </p:nvGrpSpPr>
        <p:grpSpPr>
          <a:xfrm>
            <a:off x="711217" y="2126617"/>
            <a:ext cx="5955580" cy="3561840"/>
            <a:chOff x="711217" y="2095795"/>
            <a:chExt cx="5955580" cy="3561840"/>
          </a:xfrm>
        </p:grpSpPr>
        <p:pic>
          <p:nvPicPr>
            <p:cNvPr id="40" name="Picture 39">
              <a:hlinkClick r:id="rId3"/>
              <a:extLst>
                <a:ext uri="{FF2B5EF4-FFF2-40B4-BE49-F238E27FC236}">
                  <a16:creationId xmlns:a16="http://schemas.microsoft.com/office/drawing/2014/main" id="{FEA1763E-D067-4AEE-A735-920AE739278B}"/>
                </a:ext>
              </a:extLst>
            </p:cNvPr>
            <p:cNvPicPr>
              <a:picLocks noChangeAspect="1"/>
            </p:cNvPicPr>
            <p:nvPr/>
          </p:nvPicPr>
          <p:blipFill>
            <a:blip r:embed="rId4"/>
            <a:stretch>
              <a:fillRect/>
            </a:stretch>
          </p:blipFill>
          <p:spPr>
            <a:xfrm>
              <a:off x="711217" y="2095795"/>
              <a:ext cx="5955580" cy="3561840"/>
            </a:xfrm>
            <a:prstGeom prst="roundRect">
              <a:avLst>
                <a:gd name="adj" fmla="val 2338"/>
              </a:avLst>
            </a:prstGeom>
            <a:ln w="12700">
              <a:solidFill>
                <a:schemeClr val="bg1">
                  <a:lumMod val="75000"/>
                </a:schemeClr>
              </a:solidFill>
            </a:ln>
          </p:spPr>
        </p:pic>
        <p:grpSp>
          <p:nvGrpSpPr>
            <p:cNvPr id="28" name="Group 27">
              <a:extLst>
                <a:ext uri="{FF2B5EF4-FFF2-40B4-BE49-F238E27FC236}">
                  <a16:creationId xmlns:a16="http://schemas.microsoft.com/office/drawing/2014/main" id="{5054D33A-23A2-9D59-7E88-5AAF75DC8831}"/>
                </a:ext>
              </a:extLst>
            </p:cNvPr>
            <p:cNvGrpSpPr/>
            <p:nvPr/>
          </p:nvGrpSpPr>
          <p:grpSpPr>
            <a:xfrm>
              <a:off x="3222501" y="3277113"/>
              <a:ext cx="933012" cy="933012"/>
              <a:chOff x="1709954" y="2002442"/>
              <a:chExt cx="2853115" cy="2853115"/>
            </a:xfrm>
          </p:grpSpPr>
          <p:sp>
            <p:nvSpPr>
              <p:cNvPr id="29" name="Oval 28">
                <a:hlinkClick r:id="rId3"/>
                <a:extLst>
                  <a:ext uri="{FF2B5EF4-FFF2-40B4-BE49-F238E27FC236}">
                    <a16:creationId xmlns:a16="http://schemas.microsoft.com/office/drawing/2014/main" id="{AC5D301C-0A98-CC43-4863-E62E156BB2A7}"/>
                  </a:ext>
                </a:extLst>
              </p:cNvPr>
              <p:cNvSpPr/>
              <p:nvPr/>
            </p:nvSpPr>
            <p:spPr>
              <a:xfrm>
                <a:off x="1709954" y="2002442"/>
                <a:ext cx="2853115" cy="2853115"/>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sosceles Triangle 29">
                <a:hlinkClick r:id="rId3"/>
                <a:extLst>
                  <a:ext uri="{FF2B5EF4-FFF2-40B4-BE49-F238E27FC236}">
                    <a16:creationId xmlns:a16="http://schemas.microsoft.com/office/drawing/2014/main" id="{038B5D70-0A01-4E18-9699-B62EBE1C101C}"/>
                  </a:ext>
                </a:extLst>
              </p:cNvPr>
              <p:cNvSpPr/>
              <p:nvPr/>
            </p:nvSpPr>
            <p:spPr>
              <a:xfrm rot="5400000">
                <a:off x="2696308" y="2866292"/>
                <a:ext cx="1305481" cy="112541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cxnSp>
        <p:nvCxnSpPr>
          <p:cNvPr id="11" name="Straight Connector 10">
            <a:extLst>
              <a:ext uri="{FF2B5EF4-FFF2-40B4-BE49-F238E27FC236}">
                <a16:creationId xmlns:a16="http://schemas.microsoft.com/office/drawing/2014/main" id="{F32AB52A-4950-6A7A-E2C1-C7824897A8BC}"/>
              </a:ext>
              <a:ext uri="{C183D7F6-B498-43B3-948B-1728B52AA6E4}">
                <adec:decorative xmlns:adec="http://schemas.microsoft.com/office/drawing/2017/decorative" val="1"/>
              </a:ext>
            </a:extLst>
          </p:cNvPr>
          <p:cNvCxnSpPr/>
          <p:nvPr/>
        </p:nvCxnSpPr>
        <p:spPr>
          <a:xfrm>
            <a:off x="711217" y="605904"/>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14408C6B-20B1-3505-D28C-1CBB82BD7024}"/>
              </a:ext>
              <a:ext uri="{C183D7F6-B498-43B3-948B-1728B52AA6E4}">
                <adec:decorative xmlns:adec="http://schemas.microsoft.com/office/drawing/2017/decorative" val="1"/>
              </a:ext>
            </a:extLst>
          </p:cNvPr>
          <p:cNvSpPr/>
          <p:nvPr/>
        </p:nvSpPr>
        <p:spPr>
          <a:xfrm>
            <a:off x="1" y="0"/>
            <a:ext cx="191386" cy="6857999"/>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9827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0BCA-1CF8-1C8E-74F0-8AA244E1FA3E}"/>
            </a:ext>
          </a:extLst>
        </p:cNvPr>
        <p:cNvGrpSpPr/>
        <p:nvPr/>
      </p:nvGrpSpPr>
      <p:grpSpPr>
        <a:xfrm>
          <a:off x="0" y="0"/>
          <a:ext cx="0" cy="0"/>
          <a:chOff x="0" y="0"/>
          <a:chExt cx="0" cy="0"/>
        </a:xfrm>
      </p:grpSpPr>
      <p:pic>
        <p:nvPicPr>
          <p:cNvPr id="9" name="Picture 8" descr="A group of teachers sit around a table in a modern office, discussing documents and ideas during a meeting.">
            <a:extLst>
              <a:ext uri="{FF2B5EF4-FFF2-40B4-BE49-F238E27FC236}">
                <a16:creationId xmlns:a16="http://schemas.microsoft.com/office/drawing/2014/main" id="{8959BBAD-15BF-6327-92A9-C4254F54B7E1}"/>
              </a:ext>
            </a:extLst>
          </p:cNvPr>
          <p:cNvPicPr>
            <a:picLocks noGrp="1" noRot="1" noChangeAspect="1" noMove="1" noResize="1" noEditPoints="1" noAdjustHandles="1" noChangeArrowheads="1" noChangeShapeType="1" noCrop="1"/>
          </p:cNvPicPr>
          <p:nvPr/>
        </p:nvPicPr>
        <p:blipFill>
          <a:blip r:embed="rId3"/>
          <a:stretch>
            <a:fillRect/>
          </a:stretch>
        </p:blipFill>
        <p:spPr>
          <a:xfrm>
            <a:off x="-2" y="0"/>
            <a:ext cx="12192001" cy="6843321"/>
          </a:xfrm>
          <a:prstGeom prst="rect">
            <a:avLst/>
          </a:prstGeom>
        </p:spPr>
      </p:pic>
      <p:sp>
        <p:nvSpPr>
          <p:cNvPr id="2" name="TextBox 1">
            <a:extLst>
              <a:ext uri="{FF2B5EF4-FFF2-40B4-BE49-F238E27FC236}">
                <a16:creationId xmlns:a16="http://schemas.microsoft.com/office/drawing/2014/main" id="{5EC110AA-5546-BDB8-13F8-02C6D2F1137A}"/>
              </a:ext>
            </a:extLst>
          </p:cNvPr>
          <p:cNvSpPr txBox="1"/>
          <p:nvPr/>
        </p:nvSpPr>
        <p:spPr>
          <a:xfrm>
            <a:off x="5684862" y="1106396"/>
            <a:ext cx="4818510"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pPr>
            <a:r>
              <a:rPr lang="en-US" sz="2800" b="1">
                <a:latin typeface="Roboto" panose="02000000000000000000" pitchFamily="2" charset="0"/>
                <a:ea typeface="Roboto" panose="02000000000000000000" pitchFamily="2" charset="0"/>
              </a:rPr>
              <a:t>The Australian Curriculum</a:t>
            </a:r>
          </a:p>
        </p:txBody>
      </p:sp>
      <p:sp>
        <p:nvSpPr>
          <p:cNvPr id="5" name="TextBox 4">
            <a:extLst>
              <a:ext uri="{FF2B5EF4-FFF2-40B4-BE49-F238E27FC236}">
                <a16:creationId xmlns:a16="http://schemas.microsoft.com/office/drawing/2014/main" id="{C2285A07-1DD7-A3B4-ACD2-2B4A7254E27A}"/>
              </a:ext>
            </a:extLst>
          </p:cNvPr>
          <p:cNvSpPr txBox="1"/>
          <p:nvPr/>
        </p:nvSpPr>
        <p:spPr>
          <a:xfrm>
            <a:off x="5779129" y="1699766"/>
            <a:ext cx="5347580" cy="249299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a:latin typeface="Roboto"/>
                <a:ea typeface="Roboto"/>
              </a:rPr>
              <a:t>Reflect on the ways we use the curriculum and consider where we might like to improve our knowledge and expertise. </a:t>
            </a:r>
          </a:p>
          <a:p>
            <a:pPr>
              <a:spcBef>
                <a:spcPts val="600"/>
              </a:spcBef>
              <a:spcAft>
                <a:spcPts val="1200"/>
              </a:spcAft>
              <a:defRPr/>
            </a:pPr>
            <a:r>
              <a:rPr lang="en-AU">
                <a:latin typeface="Roboto" panose="02000000000000000000" pitchFamily="2" charset="0"/>
                <a:ea typeface="Roboto" panose="02000000000000000000" pitchFamily="2" charset="0"/>
              </a:rPr>
              <a:t>How well does our current curriculum planning reflect the intent and structure of the Australian Curriculum?</a:t>
            </a:r>
          </a:p>
          <a:p>
            <a:pPr>
              <a:spcBef>
                <a:spcPts val="600"/>
              </a:spcBef>
              <a:spcAft>
                <a:spcPts val="1200"/>
              </a:spcAft>
              <a:defRPr/>
            </a:pPr>
            <a:endParaRPr lang="en-US">
              <a:latin typeface="Roboto"/>
              <a:ea typeface="Roboto"/>
            </a:endParaRPr>
          </a:p>
        </p:txBody>
      </p:sp>
      <p:sp>
        <p:nvSpPr>
          <p:cNvPr id="3" name="TextBox 2">
            <a:extLst>
              <a:ext uri="{FF2B5EF4-FFF2-40B4-BE49-F238E27FC236}">
                <a16:creationId xmlns:a16="http://schemas.microsoft.com/office/drawing/2014/main" id="{9794EEAD-AE5C-7C04-82B2-7A8ADB6A0395}"/>
              </a:ext>
            </a:extLst>
          </p:cNvPr>
          <p:cNvSpPr txBox="1"/>
          <p:nvPr/>
        </p:nvSpPr>
        <p:spPr>
          <a:xfrm>
            <a:off x="5779129" y="3877787"/>
            <a:ext cx="5815280" cy="1354217"/>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b="1">
                <a:latin typeface="Roboto" panose="02000000000000000000" pitchFamily="2" charset="0"/>
                <a:ea typeface="Roboto" panose="02000000000000000000" pitchFamily="2" charset="0"/>
              </a:rPr>
              <a:t>Think–Pair–Share</a:t>
            </a:r>
            <a:endParaRPr lang="en-US" b="1">
              <a:latin typeface="Roboto" panose="02000000000000000000" pitchFamily="2" charset="0"/>
              <a:ea typeface="Roboto" panose="02000000000000000000" pitchFamily="2" charset="0"/>
              <a:cs typeface="Roboto"/>
            </a:endParaRPr>
          </a:p>
          <a:p>
            <a:pPr marL="342900" indent="-342900">
              <a:buFont typeface="+mj-lt"/>
              <a:buAutoNum type="arabicPeriod"/>
              <a:defRPr/>
            </a:pPr>
            <a:r>
              <a:rPr lang="en-US" b="1">
                <a:latin typeface="Roboto" panose="02000000000000000000" pitchFamily="2" charset="0"/>
                <a:ea typeface="Roboto" panose="02000000000000000000" pitchFamily="2" charset="0"/>
              </a:rPr>
              <a:t>Think </a:t>
            </a:r>
            <a:r>
              <a:rPr lang="en-US">
                <a:latin typeface="Roboto" panose="02000000000000000000" pitchFamily="2" charset="0"/>
                <a:ea typeface="Roboto" panose="02000000000000000000" pitchFamily="2" charset="0"/>
              </a:rPr>
              <a:t>independently about a prompt or problem.</a:t>
            </a:r>
          </a:p>
          <a:p>
            <a:pPr marL="342900" indent="-342900">
              <a:buFont typeface="+mj-lt"/>
              <a:buAutoNum type="arabicPeriod"/>
              <a:defRPr/>
            </a:pPr>
            <a:r>
              <a:rPr lang="en-US" b="1">
                <a:latin typeface="Roboto" panose="02000000000000000000" pitchFamily="2" charset="0"/>
                <a:ea typeface="Roboto" panose="02000000000000000000" pitchFamily="2" charset="0"/>
              </a:rPr>
              <a:t>Pair </a:t>
            </a:r>
            <a:r>
              <a:rPr lang="en-US">
                <a:latin typeface="Roboto" panose="02000000000000000000" pitchFamily="2" charset="0"/>
                <a:ea typeface="Roboto" panose="02000000000000000000" pitchFamily="2" charset="0"/>
              </a:rPr>
              <a:t>up and discuss your ideas with a colleague.</a:t>
            </a:r>
          </a:p>
          <a:p>
            <a:pPr marL="342900" indent="-342900">
              <a:buFont typeface="+mj-lt"/>
              <a:buAutoNum type="arabicPeriod"/>
              <a:defRPr/>
            </a:pPr>
            <a:r>
              <a:rPr lang="en-US" b="1">
                <a:latin typeface="Roboto" panose="02000000000000000000" pitchFamily="2" charset="0"/>
                <a:ea typeface="Roboto" panose="02000000000000000000" pitchFamily="2" charset="0"/>
              </a:rPr>
              <a:t>Share </a:t>
            </a:r>
            <a:r>
              <a:rPr lang="en-US">
                <a:latin typeface="Roboto" panose="02000000000000000000" pitchFamily="2" charset="0"/>
                <a:ea typeface="Roboto" panose="02000000000000000000" pitchFamily="2" charset="0"/>
              </a:rPr>
              <a:t>your ideas with the </a:t>
            </a:r>
            <a:r>
              <a:rPr lang="en-US">
                <a:latin typeface="Roboto"/>
                <a:ea typeface="Roboto"/>
              </a:rPr>
              <a:t>group.</a:t>
            </a:r>
          </a:p>
        </p:txBody>
      </p:sp>
      <p:sp>
        <p:nvSpPr>
          <p:cNvPr id="11" name="Slide Number Placeholder 5">
            <a:extLst>
              <a:ext uri="{FF2B5EF4-FFF2-40B4-BE49-F238E27FC236}">
                <a16:creationId xmlns:a16="http://schemas.microsoft.com/office/drawing/2014/main" id="{FDD1B6B1-6B73-1E86-EA7C-4248D1907E23}"/>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6</a:t>
            </a:fld>
            <a:r>
              <a:rPr lang="en-US" b="1">
                <a:solidFill>
                  <a:schemeClr val="bg1">
                    <a:lumMod val="50000"/>
                  </a:schemeClr>
                </a:solidFill>
              </a:rPr>
              <a:t>   </a:t>
            </a:r>
          </a:p>
        </p:txBody>
      </p:sp>
      <p:pic>
        <p:nvPicPr>
          <p:cNvPr id="6" name="Picture 5" descr="Reflect&#10;What's working well, and what needs to change?">
            <a:extLst>
              <a:ext uri="{FF2B5EF4-FFF2-40B4-BE49-F238E27FC236}">
                <a16:creationId xmlns:a16="http://schemas.microsoft.com/office/drawing/2014/main" id="{5BE2CF7F-C068-EF74-263B-B78479433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0115" y="4834620"/>
            <a:ext cx="2595047" cy="1701060"/>
          </a:xfrm>
          <a:prstGeom prst="rect">
            <a:avLst/>
          </a:prstGeom>
        </p:spPr>
      </p:pic>
    </p:spTree>
    <p:extLst>
      <p:ext uri="{BB962C8B-B14F-4D97-AF65-F5344CB8AC3E}">
        <p14:creationId xmlns:p14="http://schemas.microsoft.com/office/powerpoint/2010/main" val="2255541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A0AE9-3616-27A5-09FE-B08C4A329106}"/>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33263B0-8D17-E9C1-4C1F-118F8331C5B0}"/>
              </a:ext>
            </a:extLst>
          </p:cNvPr>
          <p:cNvSpPr>
            <a:spLocks noGrp="1"/>
          </p:cNvSpPr>
          <p:nvPr>
            <p:ph type="title"/>
          </p:nvPr>
        </p:nvSpPr>
        <p:spPr>
          <a:xfrm>
            <a:off x="438680" y="759362"/>
            <a:ext cx="4633834"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The learning areas</a:t>
            </a:r>
          </a:p>
        </p:txBody>
      </p:sp>
      <p:pic>
        <p:nvPicPr>
          <p:cNvPr id="8" name="Picture 7" descr="Curriculum elements infographic">
            <a:extLst>
              <a:ext uri="{FF2B5EF4-FFF2-40B4-BE49-F238E27FC236}">
                <a16:creationId xmlns:a16="http://schemas.microsoft.com/office/drawing/2014/main" id="{36327055-274B-20FA-7B8E-0A5DB8474DFE}"/>
              </a:ext>
            </a:extLst>
          </p:cNvPr>
          <p:cNvPicPr>
            <a:picLocks noChangeAspect="1"/>
          </p:cNvPicPr>
          <p:nvPr/>
        </p:nvPicPr>
        <p:blipFill>
          <a:blip r:embed="rId3" cstate="print">
            <a:extLst>
              <a:ext uri="{28A0092B-C50C-407E-A947-70E740481C1C}">
                <a14:useLocalDpi xmlns:a14="http://schemas.microsoft.com/office/drawing/2010/main"/>
              </a:ext>
            </a:extLst>
          </a:blip>
          <a:srcRect l="5827" t="7650" r="8144"/>
          <a:stretch>
            <a:fillRect/>
          </a:stretch>
        </p:blipFill>
        <p:spPr>
          <a:xfrm>
            <a:off x="391188" y="1364864"/>
            <a:ext cx="6740309" cy="4501116"/>
          </a:xfrm>
          <a:prstGeom prst="rect">
            <a:avLst/>
          </a:prstGeom>
        </p:spPr>
      </p:pic>
      <p:grpSp>
        <p:nvGrpSpPr>
          <p:cNvPr id="2" name="Group 1">
            <a:extLst>
              <a:ext uri="{FF2B5EF4-FFF2-40B4-BE49-F238E27FC236}">
                <a16:creationId xmlns:a16="http://schemas.microsoft.com/office/drawing/2014/main" id="{2A8C75F5-B4C1-156E-7292-5F7CADB78237}"/>
              </a:ext>
              <a:ext uri="{C183D7F6-B498-43B3-948B-1728B52AA6E4}">
                <adec:decorative xmlns:adec="http://schemas.microsoft.com/office/drawing/2017/decorative" val="0"/>
              </a:ext>
            </a:extLst>
          </p:cNvPr>
          <p:cNvGrpSpPr/>
          <p:nvPr/>
        </p:nvGrpSpPr>
        <p:grpSpPr>
          <a:xfrm>
            <a:off x="7575201" y="2667752"/>
            <a:ext cx="4061275" cy="1830505"/>
            <a:chOff x="7575201" y="2667752"/>
            <a:chExt cx="4061275" cy="1830505"/>
          </a:xfrm>
        </p:grpSpPr>
        <p:sp>
          <p:nvSpPr>
            <p:cNvPr id="5" name="Rectangle: Rounded Corners 4">
              <a:extLst>
                <a:ext uri="{FF2B5EF4-FFF2-40B4-BE49-F238E27FC236}">
                  <a16:creationId xmlns:a16="http://schemas.microsoft.com/office/drawing/2014/main" id="{6D30AA73-FBEE-09D5-F2EE-DE5166751FB4}"/>
                </a:ext>
                <a:ext uri="{C183D7F6-B498-43B3-948B-1728B52AA6E4}">
                  <adec:decorative xmlns:adec="http://schemas.microsoft.com/office/drawing/2017/decorative" val="1"/>
                </a:ext>
              </a:extLst>
            </p:cNvPr>
            <p:cNvSpPr/>
            <p:nvPr/>
          </p:nvSpPr>
          <p:spPr>
            <a:xfrm>
              <a:off x="7575201" y="2667752"/>
              <a:ext cx="4061275" cy="1830505"/>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1008000" rtlCol="0" anchor="ctr"/>
            <a:lstStyle/>
            <a:p>
              <a:r>
                <a:rPr lang="en-US">
                  <a:solidFill>
                    <a:schemeClr val="tx1"/>
                  </a:solidFill>
                  <a:latin typeface="Roboto" panose="02000000000000000000" pitchFamily="2" charset="0"/>
                  <a:ea typeface="Roboto" panose="02000000000000000000" pitchFamily="2" charset="0"/>
                </a:rPr>
                <a:t>In small groups, discuss how each element currently influences the decision-making process when planning using the Australian Curriculum. </a:t>
              </a:r>
              <a:endParaRPr lang="en-US">
                <a:solidFill>
                  <a:schemeClr val="tx1"/>
                </a:solidFill>
                <a:highlight>
                  <a:srgbClr val="FFFF00"/>
                </a:highlight>
                <a:latin typeface="Roboto" panose="02000000000000000000" pitchFamily="2" charset="0"/>
                <a:ea typeface="Roboto" panose="02000000000000000000" pitchFamily="2" charset="0"/>
              </a:endParaRPr>
            </a:p>
          </p:txBody>
        </p:sp>
        <p:pic>
          <p:nvPicPr>
            <p:cNvPr id="9" name="Picture 8" descr="Discussion icon">
              <a:extLst>
                <a:ext uri="{FF2B5EF4-FFF2-40B4-BE49-F238E27FC236}">
                  <a16:creationId xmlns:a16="http://schemas.microsoft.com/office/drawing/2014/main" id="{4A66026F-88C2-C31A-1775-858FD26365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06902" y="3184744"/>
              <a:ext cx="524256" cy="488511"/>
            </a:xfrm>
            <a:prstGeom prst="rect">
              <a:avLst/>
            </a:prstGeom>
          </p:spPr>
        </p:pic>
      </p:grpSp>
      <p:sp>
        <p:nvSpPr>
          <p:cNvPr id="4" name="Rectangle: Rounded Corners 3">
            <a:extLst>
              <a:ext uri="{FF2B5EF4-FFF2-40B4-BE49-F238E27FC236}">
                <a16:creationId xmlns:a16="http://schemas.microsoft.com/office/drawing/2014/main" id="{10D5EA52-D5CD-3D36-D82D-151AB2A98740}"/>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27D5F73F-EC64-FC53-A07A-6F86230A996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64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6E5B-DE11-8738-2D28-C086C54BEF65}"/>
            </a:ext>
          </a:extLst>
        </p:cNvPr>
        <p:cNvGrpSpPr/>
        <p:nvPr/>
      </p:nvGrpSpPr>
      <p:grpSpPr>
        <a:xfrm>
          <a:off x="0" y="0"/>
          <a:ext cx="0" cy="0"/>
          <a:chOff x="0" y="0"/>
          <a:chExt cx="0" cy="0"/>
        </a:xfrm>
      </p:grpSpPr>
      <p:pic>
        <p:nvPicPr>
          <p:cNvPr id="10" name="Picture 9" descr="Students sitting around a desk in a classroom.">
            <a:extLst>
              <a:ext uri="{FF2B5EF4-FFF2-40B4-BE49-F238E27FC236}">
                <a16:creationId xmlns:a16="http://schemas.microsoft.com/office/drawing/2014/main" id="{70C53639-F7BA-6B12-EFF3-8740CD5AE4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2384"/>
            <a:ext cx="12203362" cy="6860384"/>
          </a:xfrm>
          <a:prstGeom prst="rect">
            <a:avLst/>
          </a:prstGeom>
        </p:spPr>
      </p:pic>
      <p:sp>
        <p:nvSpPr>
          <p:cNvPr id="22" name="Title 1">
            <a:extLst>
              <a:ext uri="{FF2B5EF4-FFF2-40B4-BE49-F238E27FC236}">
                <a16:creationId xmlns:a16="http://schemas.microsoft.com/office/drawing/2014/main" id="{4F529AAD-4B38-A326-EE40-9F03C390FC52}"/>
              </a:ext>
            </a:extLst>
          </p:cNvPr>
          <p:cNvSpPr>
            <a:spLocks noGrp="1"/>
          </p:cNvSpPr>
          <p:nvPr>
            <p:ph type="title"/>
          </p:nvPr>
        </p:nvSpPr>
        <p:spPr>
          <a:xfrm>
            <a:off x="438680" y="759362"/>
            <a:ext cx="6098754"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Understand this learning area </a:t>
            </a:r>
          </a:p>
        </p:txBody>
      </p:sp>
      <p:sp>
        <p:nvSpPr>
          <p:cNvPr id="6" name="Rectangle: Rounded Corners 5">
            <a:extLst>
              <a:ext uri="{FF2B5EF4-FFF2-40B4-BE49-F238E27FC236}">
                <a16:creationId xmlns:a16="http://schemas.microsoft.com/office/drawing/2014/main" id="{9D8D67AD-8895-7B24-AFD2-958AABCD28A3}"/>
              </a:ext>
            </a:extLst>
          </p:cNvPr>
          <p:cNvSpPr/>
          <p:nvPr/>
        </p:nvSpPr>
        <p:spPr>
          <a:xfrm>
            <a:off x="6346623" y="1792594"/>
            <a:ext cx="4752301" cy="3339647"/>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How would you use the information in ‘Understand this learning area’ when planning for teaching and learning?</a:t>
            </a:r>
          </a:p>
          <a:p>
            <a:pPr marL="285750" indent="-285750">
              <a:spcBef>
                <a:spcPts val="300"/>
              </a:spcBef>
              <a:spcAft>
                <a:spcPts val="600"/>
              </a:spcAft>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rPr>
              <a:t>How are your current teaching and learning programs delivering on the aims of the learning area? </a:t>
            </a:r>
          </a:p>
        </p:txBody>
      </p:sp>
      <p:pic>
        <p:nvPicPr>
          <p:cNvPr id="3" name="Picture 2" descr="Reflect&#10;What is working well, and what needs to change/">
            <a:extLst>
              <a:ext uri="{FF2B5EF4-FFF2-40B4-BE49-F238E27FC236}">
                <a16:creationId xmlns:a16="http://schemas.microsoft.com/office/drawing/2014/main" id="{C7862B24-6A2D-1A63-4F97-3A394FD25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393" y="5237289"/>
            <a:ext cx="2357347" cy="1545247"/>
          </a:xfrm>
          <a:prstGeom prst="rect">
            <a:avLst/>
          </a:prstGeom>
        </p:spPr>
      </p:pic>
      <p:grpSp>
        <p:nvGrpSpPr>
          <p:cNvPr id="5" name="Group 4">
            <a:extLst>
              <a:ext uri="{FF2B5EF4-FFF2-40B4-BE49-F238E27FC236}">
                <a16:creationId xmlns:a16="http://schemas.microsoft.com/office/drawing/2014/main" id="{6D7E1E9D-AB4E-82E7-D385-D97A1E50BA6C}"/>
              </a:ext>
            </a:extLst>
          </p:cNvPr>
          <p:cNvGrpSpPr/>
          <p:nvPr/>
        </p:nvGrpSpPr>
        <p:grpSpPr>
          <a:xfrm>
            <a:off x="562332" y="5381368"/>
            <a:ext cx="5283047" cy="840259"/>
            <a:chOff x="562330" y="5559972"/>
            <a:chExt cx="5283047" cy="840259"/>
          </a:xfrm>
        </p:grpSpPr>
        <p:sp>
          <p:nvSpPr>
            <p:cNvPr id="8" name="Rectangle: Rounded Corners 7">
              <a:extLst>
                <a:ext uri="{FF2B5EF4-FFF2-40B4-BE49-F238E27FC236}">
                  <a16:creationId xmlns:a16="http://schemas.microsoft.com/office/drawing/2014/main" id="{20AD2D74-4400-6F32-1765-8EB707684714}"/>
                </a:ext>
                <a:ext uri="{C183D7F6-B498-43B3-948B-1728B52AA6E4}">
                  <adec:decorative xmlns:adec="http://schemas.microsoft.com/office/drawing/2017/decorative" val="1"/>
                </a:ext>
              </a:extLst>
            </p:cNvPr>
            <p:cNvSpPr/>
            <p:nvPr/>
          </p:nvSpPr>
          <p:spPr>
            <a:xfrm>
              <a:off x="562330" y="5559972"/>
              <a:ext cx="5283047" cy="840259"/>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1008000" rtlCol="0" anchor="ctr"/>
            <a:lstStyle/>
            <a:p>
              <a:r>
                <a:rPr lang="en-US" sz="1600">
                  <a:solidFill>
                    <a:schemeClr val="tx1"/>
                  </a:solidFill>
                  <a:latin typeface="Roboto" panose="02000000000000000000" pitchFamily="2" charset="0"/>
                  <a:ea typeface="Roboto" panose="02000000000000000000" pitchFamily="2" charset="0"/>
                </a:rPr>
                <a:t>Discuss your reflections in small groups, with an option to share your observations with the wider group</a:t>
              </a:r>
              <a:r>
                <a:rPr lang="en-US" sz="1400">
                  <a:solidFill>
                    <a:schemeClr val="tx1"/>
                  </a:solidFill>
                  <a:latin typeface="Roboto" panose="02000000000000000000" pitchFamily="2" charset="0"/>
                  <a:ea typeface="Roboto" panose="02000000000000000000" pitchFamily="2" charset="0"/>
                </a:rPr>
                <a:t>. </a:t>
              </a:r>
              <a:endParaRPr lang="en-AU" sz="1400">
                <a:solidFill>
                  <a:schemeClr val="tx1"/>
                </a:solidFill>
                <a:latin typeface="Roboto" panose="02000000000000000000" pitchFamily="2" charset="0"/>
                <a:ea typeface="Roboto" panose="02000000000000000000" pitchFamily="2" charset="0"/>
              </a:endParaRPr>
            </a:p>
          </p:txBody>
        </p:sp>
        <p:pic>
          <p:nvPicPr>
            <p:cNvPr id="2" name="Picture 1" descr="Discussion icon">
              <a:extLst>
                <a:ext uri="{FF2B5EF4-FFF2-40B4-BE49-F238E27FC236}">
                  <a16:creationId xmlns:a16="http://schemas.microsoft.com/office/drawing/2014/main" id="{9AF090DC-7D0C-F5E7-7F98-FA5F698E371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4542" y="5735845"/>
              <a:ext cx="524256" cy="488511"/>
            </a:xfrm>
            <a:prstGeom prst="rect">
              <a:avLst/>
            </a:prstGeom>
          </p:spPr>
        </p:pic>
      </p:grpSp>
      <p:sp>
        <p:nvSpPr>
          <p:cNvPr id="12" name="Slide Number Placeholder 5">
            <a:extLst>
              <a:ext uri="{FF2B5EF4-FFF2-40B4-BE49-F238E27FC236}">
                <a16:creationId xmlns:a16="http://schemas.microsoft.com/office/drawing/2014/main" id="{F5675352-74A1-11F2-B214-D841D853D86B}"/>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8</a:t>
            </a:fld>
            <a:r>
              <a:rPr lang="en-US" b="1">
                <a:solidFill>
                  <a:schemeClr val="bg1">
                    <a:lumMod val="50000"/>
                  </a:schemeClr>
                </a:solidFill>
              </a:rPr>
              <a:t>   </a:t>
            </a:r>
          </a:p>
        </p:txBody>
      </p:sp>
    </p:spTree>
    <p:extLst>
      <p:ext uri="{BB962C8B-B14F-4D97-AF65-F5344CB8AC3E}">
        <p14:creationId xmlns:p14="http://schemas.microsoft.com/office/powerpoint/2010/main" val="21114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3C49-7659-0474-3D14-5DEBE5BB0B8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442FB87D-4969-C8E0-CAE2-E21D10729BC1}"/>
              </a:ext>
            </a:extLst>
          </p:cNvPr>
          <p:cNvSpPr txBox="1">
            <a:spLocks/>
          </p:cNvSpPr>
          <p:nvPr/>
        </p:nvSpPr>
        <p:spPr>
          <a:xfrm>
            <a:off x="587565" y="779809"/>
            <a:ext cx="5985565" cy="6055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Roboto" panose="02000000000000000000" pitchFamily="2" charset="0"/>
                <a:ea typeface="Roboto" panose="02000000000000000000" pitchFamily="2" charset="0"/>
                <a:cs typeface="+mn-cs"/>
              </a:rPr>
              <a:t>General capabilities video</a:t>
            </a:r>
            <a:endParaRPr lang="en-AU" sz="3200" b="1">
              <a:latin typeface="Roboto" panose="02000000000000000000" pitchFamily="2" charset="0"/>
              <a:ea typeface="Roboto" panose="02000000000000000000" pitchFamily="2" charset="0"/>
              <a:cs typeface="+mn-cs"/>
            </a:endParaRPr>
          </a:p>
        </p:txBody>
      </p:sp>
      <p:cxnSp>
        <p:nvCxnSpPr>
          <p:cNvPr id="11" name="Straight Connector 10">
            <a:extLst>
              <a:ext uri="{FF2B5EF4-FFF2-40B4-BE49-F238E27FC236}">
                <a16:creationId xmlns:a16="http://schemas.microsoft.com/office/drawing/2014/main" id="{C9617828-485C-330D-F778-41CFDFC35C33}"/>
              </a:ext>
              <a:ext uri="{C183D7F6-B498-43B3-948B-1728B52AA6E4}">
                <adec:decorative xmlns:adec="http://schemas.microsoft.com/office/drawing/2017/decorative" val="1"/>
              </a:ext>
            </a:extLst>
          </p:cNvPr>
          <p:cNvCxnSpPr/>
          <p:nvPr/>
        </p:nvCxnSpPr>
        <p:spPr>
          <a:xfrm>
            <a:off x="711217" y="605904"/>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67574FC2-259D-3FE4-7FDA-BEDE01F0478D}"/>
              </a:ext>
            </a:extLst>
          </p:cNvPr>
          <p:cNvSpPr/>
          <p:nvPr/>
        </p:nvSpPr>
        <p:spPr>
          <a:xfrm>
            <a:off x="1" y="0"/>
            <a:ext cx="191386" cy="6857999"/>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A894BA7-7215-3A1F-7D50-08C9C33B18A1}"/>
              </a:ext>
            </a:extLst>
          </p:cNvPr>
          <p:cNvGrpSpPr/>
          <p:nvPr/>
        </p:nvGrpSpPr>
        <p:grpSpPr>
          <a:xfrm>
            <a:off x="7074436" y="2755429"/>
            <a:ext cx="4406346" cy="1699639"/>
            <a:chOff x="7074436" y="2755429"/>
            <a:chExt cx="4406346" cy="1699639"/>
          </a:xfrm>
        </p:grpSpPr>
        <p:sp>
          <p:nvSpPr>
            <p:cNvPr id="15" name="Rectangle: Rounded Corners 14">
              <a:extLst>
                <a:ext uri="{FF2B5EF4-FFF2-40B4-BE49-F238E27FC236}">
                  <a16:creationId xmlns:a16="http://schemas.microsoft.com/office/drawing/2014/main" id="{3794A339-2177-3E43-B185-EB3510C5F0A9}"/>
                </a:ext>
                <a:ext uri="{C183D7F6-B498-43B3-948B-1728B52AA6E4}">
                  <adec:decorative xmlns:adec="http://schemas.microsoft.com/office/drawing/2017/decorative" val="1"/>
                </a:ext>
              </a:extLst>
            </p:cNvPr>
            <p:cNvSpPr/>
            <p:nvPr/>
          </p:nvSpPr>
          <p:spPr>
            <a:xfrm>
              <a:off x="7074436" y="2755429"/>
              <a:ext cx="4406346" cy="1699639"/>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1008000" rtlCol="0" anchor="ctr"/>
            <a:lstStyle/>
            <a:p>
              <a:pPr marL="180975">
                <a:spcBef>
                  <a:spcPts val="600"/>
                </a:spcBef>
              </a:pPr>
              <a:r>
                <a:rPr lang="en-US">
                  <a:solidFill>
                    <a:schemeClr val="tx1"/>
                  </a:solidFill>
                  <a:latin typeface="Roboto" panose="02000000000000000000" pitchFamily="2" charset="0"/>
                  <a:ea typeface="Roboto" panose="02000000000000000000" pitchFamily="2" charset="0"/>
                </a:rPr>
                <a:t>Consider ways you </a:t>
              </a:r>
              <a:r>
                <a:rPr lang="en-AU">
                  <a:solidFill>
                    <a:schemeClr val="tx1"/>
                  </a:solidFill>
                  <a:latin typeface="Roboto" panose="02000000000000000000" pitchFamily="2" charset="0"/>
                  <a:ea typeface="Roboto" panose="02000000000000000000" pitchFamily="2" charset="0"/>
                </a:rPr>
                <a:t>might use the connections between the learning areas and the general capabilities when planning</a:t>
              </a:r>
              <a:r>
                <a:rPr lang="en-US">
                  <a:solidFill>
                    <a:schemeClr val="tx1"/>
                  </a:solidFill>
                  <a:latin typeface="Roboto" panose="02000000000000000000" pitchFamily="2" charset="0"/>
                  <a:ea typeface="Roboto" panose="02000000000000000000" pitchFamily="2" charset="0"/>
                </a:rPr>
                <a:t>. </a:t>
              </a:r>
            </a:p>
          </p:txBody>
        </p:sp>
        <p:pic>
          <p:nvPicPr>
            <p:cNvPr id="32" name="Picture 31" descr="Discussion icon">
              <a:extLst>
                <a:ext uri="{FF2B5EF4-FFF2-40B4-BE49-F238E27FC236}">
                  <a16:creationId xmlns:a16="http://schemas.microsoft.com/office/drawing/2014/main" id="{68188AD4-1E37-AD1A-3933-EE6F6A2D39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21598" y="3277113"/>
              <a:ext cx="700647" cy="652875"/>
            </a:xfrm>
            <a:prstGeom prst="rect">
              <a:avLst/>
            </a:prstGeom>
          </p:spPr>
        </p:pic>
      </p:grpSp>
      <p:grpSp>
        <p:nvGrpSpPr>
          <p:cNvPr id="36" name="Group 35">
            <a:extLst>
              <a:ext uri="{FF2B5EF4-FFF2-40B4-BE49-F238E27FC236}">
                <a16:creationId xmlns:a16="http://schemas.microsoft.com/office/drawing/2014/main" id="{549F11E2-32DC-FBEC-05DF-F8D64F974E1D}"/>
              </a:ext>
            </a:extLst>
          </p:cNvPr>
          <p:cNvGrpSpPr/>
          <p:nvPr/>
        </p:nvGrpSpPr>
        <p:grpSpPr>
          <a:xfrm>
            <a:off x="711217" y="1921891"/>
            <a:ext cx="5955580" cy="3363318"/>
            <a:chOff x="711217" y="1747340"/>
            <a:chExt cx="5955580" cy="3363318"/>
          </a:xfrm>
        </p:grpSpPr>
        <p:pic>
          <p:nvPicPr>
            <p:cNvPr id="34" name="Picture 33">
              <a:hlinkClick r:id="rId4"/>
              <a:extLst>
                <a:ext uri="{FF2B5EF4-FFF2-40B4-BE49-F238E27FC236}">
                  <a16:creationId xmlns:a16="http://schemas.microsoft.com/office/drawing/2014/main" id="{DCE4EC38-9AEB-D3E7-9555-6FF30627CCC1}"/>
                </a:ext>
              </a:extLst>
            </p:cNvPr>
            <p:cNvPicPr>
              <a:picLocks noChangeAspect="1"/>
            </p:cNvPicPr>
            <p:nvPr/>
          </p:nvPicPr>
          <p:blipFill>
            <a:blip r:embed="rId5"/>
            <a:stretch>
              <a:fillRect/>
            </a:stretch>
          </p:blipFill>
          <p:spPr>
            <a:xfrm>
              <a:off x="711217" y="1747340"/>
              <a:ext cx="5955580" cy="3363318"/>
            </a:xfrm>
            <a:prstGeom prst="roundRect">
              <a:avLst>
                <a:gd name="adj" fmla="val 3389"/>
              </a:avLst>
            </a:prstGeom>
          </p:spPr>
        </p:pic>
        <p:grpSp>
          <p:nvGrpSpPr>
            <p:cNvPr id="28" name="Group 27">
              <a:extLst>
                <a:ext uri="{FF2B5EF4-FFF2-40B4-BE49-F238E27FC236}">
                  <a16:creationId xmlns:a16="http://schemas.microsoft.com/office/drawing/2014/main" id="{4452F54C-6A5A-109A-781F-FC197C0E695A}"/>
                </a:ext>
              </a:extLst>
            </p:cNvPr>
            <p:cNvGrpSpPr/>
            <p:nvPr/>
          </p:nvGrpSpPr>
          <p:grpSpPr>
            <a:xfrm>
              <a:off x="3222501" y="2962493"/>
              <a:ext cx="933012" cy="933012"/>
              <a:chOff x="1709954" y="2002442"/>
              <a:chExt cx="2853115" cy="2853115"/>
            </a:xfrm>
          </p:grpSpPr>
          <p:sp>
            <p:nvSpPr>
              <p:cNvPr id="29" name="Oval 28">
                <a:hlinkClick r:id="rId4"/>
                <a:extLst>
                  <a:ext uri="{FF2B5EF4-FFF2-40B4-BE49-F238E27FC236}">
                    <a16:creationId xmlns:a16="http://schemas.microsoft.com/office/drawing/2014/main" id="{41A81D4C-9369-0589-68C0-0C8014EFFC1C}"/>
                  </a:ext>
                </a:extLst>
              </p:cNvPr>
              <p:cNvSpPr/>
              <p:nvPr/>
            </p:nvSpPr>
            <p:spPr>
              <a:xfrm>
                <a:off x="1709954" y="2002442"/>
                <a:ext cx="2853115" cy="2853115"/>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sosceles Triangle 29">
                <a:hlinkClick r:id="rId4"/>
                <a:extLst>
                  <a:ext uri="{FF2B5EF4-FFF2-40B4-BE49-F238E27FC236}">
                    <a16:creationId xmlns:a16="http://schemas.microsoft.com/office/drawing/2014/main" id="{DCEE7710-5E9E-4E16-0BDE-6E28AD954D92}"/>
                  </a:ext>
                </a:extLst>
              </p:cNvPr>
              <p:cNvSpPr/>
              <p:nvPr/>
            </p:nvSpPr>
            <p:spPr>
              <a:xfrm rot="5400000">
                <a:off x="2696308" y="2866292"/>
                <a:ext cx="1305481" cy="112541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7279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Curriculum support</TermName>
          <TermId xmlns="http://schemas.microsoft.com/office/infopath/2007/PartnerControls">62de08b3-b420-475d-bc2c-29c9ae550e61</TermId>
        </TermInfo>
      </Terms>
    </p7617a46b5024bd5af959b3036b162ea>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3cd5b320-16dc-4964-841a-7b49e2c7e908</TermId>
        </TermInfo>
      </Terms>
    </l9457d2d0f024b668a15488d0cd85765>
    <ac_group xmlns="e44be4b9-3863-4a40-b4c6-aeb3ef538c55" xsi:nil="true"/>
    <ac_Classification xmlns="e44be4b9-3863-4a40-b4c6-aeb3ef538c55" xsi:nil="true"/>
    <h4cc32ef43a24a1e89c88c0872b4f0b3 xmlns="6527affb-65bc-488a-a6d2-a176a88021df">
      <Terms xmlns="http://schemas.microsoft.com/office/infopath/2007/PartnerControls"/>
    </h4cc32ef43a24a1e89c88c0872b4f0b3>
    <ac_documentnumber xmlns="e44be4b9-3863-4a40-b4c6-aeb3ef538c55" xsi:nil="true"/>
    <TaxCatchAll xmlns="4199f466-b89b-4c2c-853b-caaaf4115112">
      <Value>160</Value>
      <Value>78</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96D1B17CEDC794298B6042C17B51A54" ma:contentTypeVersion="27" ma:contentTypeDescription="" ma:contentTypeScope="" ma:versionID="46243f667517794d1e8a197ff84c7d39">
  <xsd:schema xmlns:xsd="http://www.w3.org/2001/XMLSchema" xmlns:xs="http://www.w3.org/2001/XMLSchema" xmlns:p="http://schemas.microsoft.com/office/2006/metadata/properties" xmlns:ns2="4199f466-b89b-4c2c-853b-caaaf4115112" xmlns:ns3="45214841-d179-4c24-9a02-a1acd0d71600" xmlns:ns4="6527affb-65bc-488a-a6d2-a176a88021df" xmlns:ns5="e44be4b9-3863-4a40-b4c6-aeb3ef538c55" xmlns:ns6="cf5abef7-a462-44ad-8794-ea9c42c8ddbb" targetNamespace="http://schemas.microsoft.com/office/2006/metadata/properties" ma:root="true" ma:fieldsID="9cbfe1577b55f995c31f2482a279ab94" ns2:_="" ns3:_="" ns4:_="" ns5:_="" ns6:_="">
    <xsd:import namespace="4199f466-b89b-4c2c-853b-caaaf4115112"/>
    <xsd:import namespace="45214841-d179-4c24-9a02-a1acd0d71600"/>
    <xsd:import namespace="6527affb-65bc-488a-a6d2-a176a88021df"/>
    <xsd:import namespace="e44be4b9-3863-4a40-b4c6-aeb3ef538c55"/>
    <xsd:import namespace="cf5abef7-a462-44ad-8794-ea9c42c8ddbb"/>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MediaServiceSearchPropertie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9f466-b89b-4c2c-853b-caaaf411511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f2e2d9-4808-41c0-9a99-39699ce5cc04}" ma:internalName="TaxCatchAll" ma:showField="CatchAllData" ma:web="4199f466-b89b-4c2c-853b-caaaf41151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f2e2d9-4808-41c0-9a99-39699ce5cc04}" ma:internalName="TaxCatchAllLabel" ma:readOnly="true" ma:showField="CatchAllDataLabel" ma:web="4199f466-b89b-4c2c-853b-caaaf41151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4d94a6a9-32d8-4602-abc1-58a3e66b06f6" ma:anchorId="e31384e8-a607-4a02-aa38-6732998f0d8e"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4d94a6a9-32d8-4602-abc1-58a3e66b06f6" ma:anchorId="d766b358-8515-4dad-b99d-e3bdb73f13c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sspId="13422630-9eec-4f54-8260-f622dc549660" ma:termSetId="4d94a6a9-32d8-4602-abc1-58a3e66b06f6" ma:anchorId="9530fc1f-8efa-4429-95e1-c7881984da1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abef7-a462-44ad-8794-ea9c42c8ddbb" elementFormDefault="qualified">
    <xsd:import namespace="http://schemas.microsoft.com/office/2006/documentManagement/types"/>
    <xsd:import namespace="http://schemas.microsoft.com/office/infopath/2007/PartnerControls"/>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432E5-38DD-44F8-B181-0BB2F474867C}">
  <ds:schemaRefs>
    <ds:schemaRef ds:uri="http://schemas.microsoft.com/sharepoint/v3/contenttype/forms"/>
  </ds:schemaRefs>
</ds:datastoreItem>
</file>

<file path=customXml/itemProps2.xml><?xml version="1.0" encoding="utf-8"?>
<ds:datastoreItem xmlns:ds="http://schemas.openxmlformats.org/officeDocument/2006/customXml" ds:itemID="{25B38E8E-A7A0-418E-8FC6-F8D22EE9F14A}">
  <ds:schemaRefs>
    <ds:schemaRef ds:uri="http://www.w3.org/XML/1998/namespace"/>
    <ds:schemaRef ds:uri="cf5abef7-a462-44ad-8794-ea9c42c8ddbb"/>
    <ds:schemaRef ds:uri="http://purl.org/dc/elements/1.1/"/>
    <ds:schemaRef ds:uri="e44be4b9-3863-4a40-b4c6-aeb3ef538c55"/>
    <ds:schemaRef ds:uri="http://schemas.microsoft.com/office/infopath/2007/PartnerControls"/>
    <ds:schemaRef ds:uri="6527affb-65bc-488a-a6d2-a176a88021df"/>
    <ds:schemaRef ds:uri="http://schemas.microsoft.com/office/2006/documentManagement/types"/>
    <ds:schemaRef ds:uri="http://purl.org/dc/terms/"/>
    <ds:schemaRef ds:uri="http://schemas.openxmlformats.org/package/2006/metadata/core-properties"/>
    <ds:schemaRef ds:uri="4199f466-b89b-4c2c-853b-caaaf4115112"/>
    <ds:schemaRef ds:uri="45214841-d179-4c24-9a02-a1acd0d7160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9558BA7-E3D6-450D-9D5D-7A7AF886CD22}">
  <ds:schemaRefs>
    <ds:schemaRef ds:uri="4199f466-b89b-4c2c-853b-caaaf4115112"/>
    <ds:schemaRef ds:uri="45214841-d179-4c24-9a02-a1acd0d71600"/>
    <ds:schemaRef ds:uri="6527affb-65bc-488a-a6d2-a176a88021df"/>
    <ds:schemaRef ds:uri="cf5abef7-a462-44ad-8794-ea9c42c8ddbb"/>
    <ds:schemaRef ds:uri="e44be4b9-3863-4a40-b4c6-aeb3ef538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2071</Words>
  <Application>Microsoft Office PowerPoint</Application>
  <PresentationFormat>Widescreen</PresentationFormat>
  <Paragraphs>216</Paragraphs>
  <Slides>16</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Roboto</vt:lpstr>
      <vt:lpstr>Roboto Medium</vt:lpstr>
      <vt:lpstr>Segoe UI</vt:lpstr>
      <vt:lpstr>Office Theme</vt:lpstr>
      <vt:lpstr>Instructions for facilitators</vt:lpstr>
      <vt:lpstr>PowerPoint Presentation</vt:lpstr>
      <vt:lpstr>Outcomes</vt:lpstr>
      <vt:lpstr>PowerPoint Presentation</vt:lpstr>
      <vt:lpstr>PowerPoint Presentation</vt:lpstr>
      <vt:lpstr>PowerPoint Presentation</vt:lpstr>
      <vt:lpstr>The learning areas</vt:lpstr>
      <vt:lpstr>Understand this learning area </vt:lpstr>
      <vt:lpstr>PowerPoint Presentation</vt:lpstr>
      <vt:lpstr>PowerPoint Presentation</vt:lpstr>
      <vt:lpstr>PowerPoint Presentation</vt:lpstr>
      <vt:lpstr>PowerPoint Presentation</vt:lpstr>
      <vt:lpstr>Action plan – actions, responsibilities and timelines</vt:lpstr>
      <vt:lpstr>PowerPoint Presentation</vt:lpstr>
      <vt:lpstr>Building  teacher capability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Australian Curriculum</dc:title>
  <dc:creator>ACARA</dc:creator>
  <cp:lastModifiedBy>Anderson, Michelle</cp:lastModifiedBy>
  <cp:revision>1</cp:revision>
  <dcterms:created xsi:type="dcterms:W3CDTF">2025-06-19T02:29:14Z</dcterms:created>
  <dcterms:modified xsi:type="dcterms:W3CDTF">2026-05-25T05:41:47Z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2025-06-19T04:39:42Z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de3de922-7ce9-45f8-8b5c-35d3eaf707b0</vt:lpwstr>
  </property>
  <property fmtid="{D5CDD505-2E9C-101B-9397-08002B2CF9AE}" pid="8" name="MSIP_Label_513c403f-62ba-48c5-b221-2519db7cca50_ContentBits">
    <vt:lpwstr>1</vt:lpwstr>
  </property>
  <property fmtid="{D5CDD505-2E9C-101B-9397-08002B2CF9AE}" pid="9" name="MSIP_Label_513c403f-62ba-48c5-b221-2519db7cca50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0x0101007A9D79ACD8B79D48A9A515D2FD05854800E96D1B17CEDC794298B6042C17B51A54</vt:lpwstr>
  </property>
  <property fmtid="{D5CDD505-2E9C-101B-9397-08002B2CF9AE}" pid="13" name="MediaServiceImageTags">
    <vt:lpwstr/>
  </property>
  <property fmtid="{D5CDD505-2E9C-101B-9397-08002B2CF9AE}" pid="14" name="ac_keywords">
    <vt:lpwstr/>
  </property>
  <property fmtid="{D5CDD505-2E9C-101B-9397-08002B2CF9AE}" pid="15" name="lcf76f155ced4ddcb4097134ff3c332f">
    <vt:lpwstr/>
  </property>
  <property fmtid="{D5CDD505-2E9C-101B-9397-08002B2CF9AE}" pid="16" name="ac_documenttype">
    <vt:lpwstr>160;#Publication|3cd5b320-16dc-4964-841a-7b49e2c7e908</vt:lpwstr>
  </property>
  <property fmtid="{D5CDD505-2E9C-101B-9397-08002B2CF9AE}" pid="17" name="ac_Activity">
    <vt:lpwstr>78;#Curriculum support|62de08b3-b420-475d-bc2c-29c9ae550e61</vt:lpwstr>
  </property>
</Properties>
</file>