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147468737" r:id="rId5"/>
    <p:sldId id="341" r:id="rId6"/>
    <p:sldId id="2147468723" r:id="rId7"/>
    <p:sldId id="380" r:id="rId8"/>
    <p:sldId id="2147468740" r:id="rId9"/>
    <p:sldId id="2147468744" r:id="rId10"/>
    <p:sldId id="2147468721" r:id="rId11"/>
    <p:sldId id="2147468746" r:id="rId12"/>
    <p:sldId id="2147468743" r:id="rId13"/>
    <p:sldId id="2147468742" r:id="rId14"/>
    <p:sldId id="214746875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BFBCEF56-30BD-F45B-CB44-EC33CEF7960D}" name="Cavanagh, Danielle" initials="DC" userId="S::danielle.cavanagh@acara.edu.au::b3c7bbe7-a7c5-4bfe-b846-1b6e3fce7472" providerId="AD"/>
  <p188:author id="{31A0F37E-147D-A854-1C66-20F48381469C}" name="Dodd, Vanessa" initials="VD" userId="S::Vanessa.Dodd@acara.edu.au::32d776bb-fcd7-406c-8ecb-6f28a9b11d41" providerId="AD"/>
  <p188:author id="{83ACB9A1-AD97-2AB3-00FD-AB786CF66004}" name="Poonia, Anita" initials="" userId="S::Anita.Poonia@acara.edu.au::25623c85-713a-4f1b-9579-036f5ad1416f" providerId="AD"/>
  <p188:author id="{F834A6DA-1F7B-8C5C-D253-C77030308530}" name="Anderson, Michelle" initials="MA" userId="S::Michelle.Anderson@acara.edu.au::75d9316f-9729-492f-a2fd-994bdba0f1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56082"/>
    <a:srgbClr val="00629B"/>
    <a:srgbClr val="FFBB33"/>
    <a:srgbClr val="CCF1FF"/>
    <a:srgbClr val="0CAAE0"/>
    <a:srgbClr val="0B3041"/>
    <a:srgbClr val="F6F0EE"/>
    <a:srgbClr val="99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2BE84-1B1F-4CD9-816B-377247962A39}" v="7" dt="2026-05-25T04:56:55.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Ryan" userId="5e68b801-3c65-4cbc-92df-b2cffbc6d7da" providerId="ADAL" clId="{4B5A6650-CD12-4726-875F-50317F375381}"/>
    <pc:docChg chg="modSld">
      <pc:chgData name="Peters, Ryan" userId="5e68b801-3c65-4cbc-92df-b2cffbc6d7da" providerId="ADAL" clId="{4B5A6650-CD12-4726-875F-50317F375381}" dt="2026-05-25T04:56:55.063" v="6" actId="20577"/>
      <pc:docMkLst>
        <pc:docMk/>
      </pc:docMkLst>
      <pc:sldChg chg="modSp mod">
        <pc:chgData name="Peters, Ryan" userId="5e68b801-3c65-4cbc-92df-b2cffbc6d7da" providerId="ADAL" clId="{4B5A6650-CD12-4726-875F-50317F375381}" dt="2026-05-25T04:56:55.063" v="6" actId="20577"/>
        <pc:sldMkLst>
          <pc:docMk/>
          <pc:sldMk cId="1340611103" sldId="380"/>
        </pc:sldMkLst>
        <pc:spChg chg="mod">
          <ac:chgData name="Peters, Ryan" userId="5e68b801-3c65-4cbc-92df-b2cffbc6d7da" providerId="ADAL" clId="{4B5A6650-CD12-4726-875F-50317F375381}" dt="2026-05-25T04:56:55.063" v="6" actId="20577"/>
          <ac:spMkLst>
            <pc:docMk/>
            <pc:sldMk cId="1340611103" sldId="380"/>
            <ac:spMk id="7" creationId="{4E1F43D4-B7D4-C2E4-906B-2F05FC14A245}"/>
          </ac:spMkLst>
        </pc:spChg>
      </pc:sldChg>
      <pc:sldChg chg="modSp">
        <pc:chgData name="Peters, Ryan" userId="5e68b801-3c65-4cbc-92df-b2cffbc6d7da" providerId="ADAL" clId="{4B5A6650-CD12-4726-875F-50317F375381}" dt="2026-05-25T04:55:49.529" v="2" actId="20577"/>
        <pc:sldMkLst>
          <pc:docMk/>
          <pc:sldMk cId="437302642" sldId="2147468740"/>
        </pc:sldMkLst>
        <pc:spChg chg="mod">
          <ac:chgData name="Peters, Ryan" userId="5e68b801-3c65-4cbc-92df-b2cffbc6d7da" providerId="ADAL" clId="{4B5A6650-CD12-4726-875F-50317F375381}" dt="2026-05-25T04:55:49.529" v="2" actId="20577"/>
          <ac:spMkLst>
            <pc:docMk/>
            <pc:sldMk cId="437302642" sldId="2147468740"/>
            <ac:spMk id="3" creationId="{3DDAAD94-10F6-B967-6B8A-68C9900BC8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7B80B-588D-484D-8377-9EECEC647C47}" type="datetimeFigureOut">
              <a:rPr lang="en-AU" smtClean="0"/>
              <a:t>24/05/2026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3EAC9-7BC0-4278-938B-1CA5AF2E5F1B}" type="slidenum">
              <a:rPr lang="en-AU" smtClean="0"/>
              <a:t>‹#›</a:t>
            </a:fld>
            <a:endParaRPr lang="en-AU"/>
          </a:p>
        </p:txBody>
      </p:sp>
    </p:spTree>
    <p:extLst>
      <p:ext uri="{BB962C8B-B14F-4D97-AF65-F5344CB8AC3E}">
        <p14:creationId xmlns:p14="http://schemas.microsoft.com/office/powerpoint/2010/main" val="419907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6E66-5900-9B0D-F85B-0CCB177AC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557BE-68B5-ED4A-EC43-2FD2DB0207C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FDB665A-9377-4A9C-B2A6-F63E2FE13E6F}"/>
              </a:ext>
            </a:extLst>
          </p:cNvPr>
          <p:cNvSpPr>
            <a:spLocks noGrp="1"/>
          </p:cNvSpPr>
          <p:nvPr>
            <p:ph type="body" idx="1"/>
          </p:nvPr>
        </p:nvSpPr>
        <p:spPr/>
        <p:txBody>
          <a:bodyPr/>
          <a:lstStyle/>
          <a:p>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C85C4F0-25CF-8B1C-11E2-7F5773F4871E}"/>
              </a:ext>
            </a:extLst>
          </p:cNvPr>
          <p:cNvSpPr>
            <a:spLocks noGrp="1"/>
          </p:cNvSpPr>
          <p:nvPr>
            <p:ph type="sldNum" sz="quarter" idx="5"/>
          </p:nvPr>
        </p:nvSpPr>
        <p:spPr/>
        <p:txBody>
          <a:bodyPr/>
          <a:lstStyle/>
          <a:p>
            <a:fld id="{7213EAC9-7BC0-4278-938B-1CA5AF2E5F1B}" type="slidenum">
              <a:rPr lang="en-AU" smtClean="0"/>
              <a:t>2</a:t>
            </a:fld>
            <a:endParaRPr lang="en-AU"/>
          </a:p>
        </p:txBody>
      </p:sp>
    </p:spTree>
    <p:extLst>
      <p:ext uri="{BB962C8B-B14F-4D97-AF65-F5344CB8AC3E}">
        <p14:creationId xmlns:p14="http://schemas.microsoft.com/office/powerpoint/2010/main" val="253692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8FC88-D44C-65C0-5AA1-917824E70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7460E-A921-4CB3-3701-9EEC14C65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42DB1-EAB3-932A-92EE-4CC3D72DB9E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7E3CBAD-6A42-9733-36E8-B976D45319BB}"/>
              </a:ext>
            </a:extLst>
          </p:cNvPr>
          <p:cNvSpPr>
            <a:spLocks noGrp="1"/>
          </p:cNvSpPr>
          <p:nvPr>
            <p:ph type="sldNum" sz="quarter" idx="5"/>
          </p:nvPr>
        </p:nvSpPr>
        <p:spPr/>
        <p:txBody>
          <a:bodyPr/>
          <a:lstStyle/>
          <a:p>
            <a:fld id="{51187464-1E9D-EA41-B0A2-5C814A7B0493}" type="slidenum">
              <a:rPr lang="en-US" smtClean="0"/>
              <a:t>11</a:t>
            </a:fld>
            <a:endParaRPr lang="en-US"/>
          </a:p>
        </p:txBody>
      </p:sp>
    </p:spTree>
    <p:extLst>
      <p:ext uri="{BB962C8B-B14F-4D97-AF65-F5344CB8AC3E}">
        <p14:creationId xmlns:p14="http://schemas.microsoft.com/office/powerpoint/2010/main" val="96863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Clarifying expected learning up front helps keep discussions focused and supports good decision-making.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NOTE: To prepare for this part of the presentation, review and adapt the text on screen for your school context. </a:t>
            </a:r>
          </a:p>
          <a:p>
            <a:endParaRPr lang="en-AU"/>
          </a:p>
        </p:txBody>
      </p:sp>
      <p:sp>
        <p:nvSpPr>
          <p:cNvPr id="4" name="Slide Number Placeholder 3"/>
          <p:cNvSpPr>
            <a:spLocks noGrp="1"/>
          </p:cNvSpPr>
          <p:nvPr>
            <p:ph type="sldNum" sz="quarter" idx="5"/>
          </p:nvPr>
        </p:nvSpPr>
        <p:spPr/>
        <p:txBody>
          <a:bodyPr/>
          <a:lstStyle/>
          <a:p>
            <a:fld id="{7213EAC9-7BC0-4278-938B-1CA5AF2E5F1B}" type="slidenum">
              <a:rPr lang="en-AU" smtClean="0"/>
              <a:t>3</a:t>
            </a:fld>
            <a:endParaRPr lang="en-AU"/>
          </a:p>
        </p:txBody>
      </p:sp>
    </p:spTree>
    <p:extLst>
      <p:ext uri="{BB962C8B-B14F-4D97-AF65-F5344CB8AC3E}">
        <p14:creationId xmlns:p14="http://schemas.microsoft.com/office/powerpoint/2010/main" val="108902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Explain to participants that the presentation will focus on the Reflect–Act–Evaluate cycle. </a:t>
            </a:r>
          </a:p>
          <a:p>
            <a:r>
              <a:rPr lang="en-AU" sz="1200" kern="1200">
                <a:solidFill>
                  <a:schemeClr val="tx1"/>
                </a:solidFill>
                <a:effectLst/>
                <a:latin typeface="+mn-lt"/>
                <a:ea typeface="+mn-ea"/>
                <a:cs typeface="+mn-cs"/>
              </a:rPr>
              <a:t>This is an opportunity for all participants to:</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provide their insight into current practice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contribute to and enact whole-school plans</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offer their observations and feedback in the evaluation process. </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Explain the purpose of each stage.</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Reflect</a:t>
            </a:r>
            <a:r>
              <a:rPr lang="en-US" sz="1200" kern="1200">
                <a:solidFill>
                  <a:schemeClr val="tx1"/>
                </a:solidFill>
                <a:effectLst/>
                <a:latin typeface="+mn-lt"/>
                <a:ea typeface="+mn-ea"/>
                <a:cs typeface="+mn-cs"/>
              </a:rPr>
              <a:t>: identify current practice and needs.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Act</a:t>
            </a:r>
            <a:r>
              <a:rPr lang="en-US" sz="1200" kern="1200">
                <a:solidFill>
                  <a:schemeClr val="tx1"/>
                </a:solidFill>
                <a:effectLst/>
                <a:latin typeface="+mn-lt"/>
                <a:ea typeface="+mn-ea"/>
                <a:cs typeface="+mn-cs"/>
              </a:rPr>
              <a:t>: use insights from the reflect phase to determine actions to be taken.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b="1" kern="1200">
                <a:solidFill>
                  <a:schemeClr val="tx1"/>
                </a:solidFill>
                <a:effectLst/>
                <a:latin typeface="+mn-lt"/>
                <a:ea typeface="+mn-ea"/>
                <a:cs typeface="+mn-cs"/>
              </a:rPr>
              <a:t>Evaluate</a:t>
            </a:r>
            <a:r>
              <a:rPr lang="en-AU" sz="1200" kern="1200">
                <a:solidFill>
                  <a:schemeClr val="tx1"/>
                </a:solidFill>
                <a:effectLst/>
                <a:latin typeface="+mn-lt"/>
                <a:ea typeface="+mn-ea"/>
                <a:cs typeface="+mn-cs"/>
              </a:rPr>
              <a:t>: identify the measures for evaluation and schedule evaluation points.  </a:t>
            </a:r>
          </a:p>
        </p:txBody>
      </p:sp>
      <p:sp>
        <p:nvSpPr>
          <p:cNvPr id="4" name="Slide Number Placeholder 3"/>
          <p:cNvSpPr>
            <a:spLocks noGrp="1"/>
          </p:cNvSpPr>
          <p:nvPr>
            <p:ph type="sldNum" sz="quarter" idx="5"/>
          </p:nvPr>
        </p:nvSpPr>
        <p:spPr/>
        <p:txBody>
          <a:bodyPr/>
          <a:lstStyle/>
          <a:p>
            <a:fld id="{7213EAC9-7BC0-4278-938B-1CA5AF2E5F1B}" type="slidenum">
              <a:rPr lang="en-AU" smtClean="0"/>
              <a:t>4</a:t>
            </a:fld>
            <a:endParaRPr lang="en-AU"/>
          </a:p>
        </p:txBody>
      </p:sp>
    </p:spTree>
    <p:extLst>
      <p:ext uri="{BB962C8B-B14F-4D97-AF65-F5344CB8AC3E}">
        <p14:creationId xmlns:p14="http://schemas.microsoft.com/office/powerpoint/2010/main" val="139534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A082-23D3-43DB-0923-C31EDF816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B8E18-EC99-8118-22C9-2DABF27A856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24060BBD-D4CF-BAAE-3F5A-F5869DE315B9}"/>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Support participants to reflect on current approaches to sequencing learning. When reviewing responses, consider if any common challenges or strengths have been identified by the group. </a:t>
            </a:r>
            <a:endParaRPr lang="en-AU" sz="1200" kern="1200">
              <a:solidFill>
                <a:schemeClr val="tx1"/>
              </a:solidFill>
              <a:effectLst/>
              <a:latin typeface="+mn-lt"/>
              <a:ea typeface="+mn-ea"/>
              <a:cs typeface="+mn-cs"/>
            </a:endParaRPr>
          </a:p>
          <a:p>
            <a:pPr fontAlgn="base"/>
            <a:r>
              <a:rPr lang="en-AU" sz="1200" kern="1200">
                <a:solidFill>
                  <a:schemeClr val="tx1"/>
                </a:solidFill>
                <a:effectLst/>
                <a:latin typeface="+mn-lt"/>
                <a:ea typeface="+mn-ea"/>
                <a:cs typeface="+mn-cs"/>
              </a:rPr>
              <a:t>Note: </a:t>
            </a:r>
            <a:r>
              <a:rPr lang="en-US" sz="1200" kern="1200">
                <a:solidFill>
                  <a:schemeClr val="tx1"/>
                </a:solidFill>
                <a:effectLst/>
                <a:latin typeface="+mn-lt"/>
                <a:ea typeface="+mn-ea"/>
                <a:cs typeface="+mn-cs"/>
              </a:rPr>
              <a:t>to prepare for this activity, select a question to be displayed on screen or create a question as a focus for reflection on current practice. Examples have been provided.</a:t>
            </a:r>
            <a:endParaRPr lang="en-AU" sz="1200" kern="1200">
              <a:solidFill>
                <a:schemeClr val="tx1"/>
              </a:solidFill>
              <a:effectLst/>
              <a:latin typeface="+mn-lt"/>
              <a:ea typeface="+mn-ea"/>
              <a:cs typeface="+mn-cs"/>
            </a:endParaRPr>
          </a:p>
          <a:p>
            <a:pPr fontAlgn="base"/>
            <a:r>
              <a:rPr lang="en-US"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Activity </a:t>
            </a:r>
            <a:endParaRPr lang="en-AU"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Popcorn</a:t>
            </a:r>
            <a:r>
              <a:rPr lang="en-AU" sz="1200" kern="1200">
                <a:solidFill>
                  <a:schemeClr val="tx1"/>
                </a:solidFill>
                <a:effectLst/>
                <a:latin typeface="+mn-lt"/>
                <a:ea typeface="+mn-ea"/>
                <a:cs typeface="+mn-cs"/>
              </a:rPr>
              <a:t>: how to use it</a:t>
            </a:r>
          </a:p>
          <a:p>
            <a:pPr fontAlgn="base"/>
            <a:r>
              <a:rPr lang="en-US" sz="1200" kern="1200">
                <a:solidFill>
                  <a:schemeClr val="tx1"/>
                </a:solidFill>
                <a:effectLst/>
                <a:latin typeface="+mn-lt"/>
                <a:ea typeface="+mn-ea"/>
                <a:cs typeface="+mn-cs"/>
              </a:rPr>
              <a:t>A fast-paced group strategy where everyone contributes ideas aloud in real time.</a:t>
            </a:r>
            <a:r>
              <a:rPr lang="en-AU" sz="1200" kern="1200">
                <a:solidFill>
                  <a:schemeClr val="tx1"/>
                </a:solidFill>
                <a:effectLst/>
                <a:latin typeface="+mn-lt"/>
                <a:ea typeface="+mn-ea"/>
                <a:cs typeface="+mn-cs"/>
              </a:rPr>
              <a:t> </a:t>
            </a:r>
          </a:p>
          <a:p>
            <a:pPr marL="228600" lvl="0" indent="-228600" fontAlgn="base">
              <a:buFont typeface="+mj-lt"/>
              <a:buAutoNum type="arabicPeriod"/>
            </a:pPr>
            <a:r>
              <a:rPr lang="en-US" sz="1200" kern="1200">
                <a:solidFill>
                  <a:schemeClr val="tx1"/>
                </a:solidFill>
                <a:effectLst/>
                <a:latin typeface="+mn-lt"/>
                <a:ea typeface="+mn-ea"/>
                <a:cs typeface="+mn-cs"/>
              </a:rPr>
              <a:t>Present a problem or question.</a:t>
            </a:r>
            <a:r>
              <a:rPr lang="en-AU" sz="1200" kern="1200">
                <a:solidFill>
                  <a:schemeClr val="tx1"/>
                </a:solidFill>
                <a:effectLst/>
                <a:latin typeface="+mn-lt"/>
                <a:ea typeface="+mn-ea"/>
                <a:cs typeface="+mn-cs"/>
              </a:rPr>
              <a:t> </a:t>
            </a:r>
          </a:p>
          <a:p>
            <a:pPr marL="228600" lvl="0" indent="-228600" fontAlgn="base">
              <a:buFont typeface="+mj-lt"/>
              <a:buAutoNum type="arabicPeriod"/>
            </a:pPr>
            <a:r>
              <a:rPr lang="en-US" sz="1200" kern="1200">
                <a:solidFill>
                  <a:schemeClr val="tx1"/>
                </a:solidFill>
                <a:effectLst/>
                <a:latin typeface="+mn-lt"/>
                <a:ea typeface="+mn-ea"/>
                <a:cs typeface="+mn-cs"/>
              </a:rPr>
              <a:t>Give a minute for silent reflection.</a:t>
            </a:r>
            <a:r>
              <a:rPr lang="en-AU" sz="1200" kern="1200">
                <a:solidFill>
                  <a:schemeClr val="tx1"/>
                </a:solidFill>
                <a:effectLst/>
                <a:latin typeface="+mn-lt"/>
                <a:ea typeface="+mn-ea"/>
                <a:cs typeface="+mn-cs"/>
              </a:rPr>
              <a:t> </a:t>
            </a:r>
          </a:p>
          <a:p>
            <a:pPr marL="228600" lvl="0" indent="-228600" fontAlgn="base">
              <a:buFont typeface="+mj-lt"/>
              <a:buAutoNum type="arabicPeriod"/>
            </a:pPr>
            <a:r>
              <a:rPr lang="en-US" sz="1200" kern="1200">
                <a:solidFill>
                  <a:schemeClr val="tx1"/>
                </a:solidFill>
                <a:effectLst/>
                <a:latin typeface="+mn-lt"/>
                <a:ea typeface="+mn-ea"/>
                <a:cs typeface="+mn-cs"/>
              </a:rPr>
              <a:t>Invite participants to share (one at a time) while 1 or 2 people record.</a:t>
            </a:r>
            <a:r>
              <a:rPr lang="en-AU" sz="1200" kern="1200">
                <a:solidFill>
                  <a:schemeClr val="tx1"/>
                </a:solidFill>
                <a:effectLst/>
                <a:latin typeface="+mn-lt"/>
                <a:ea typeface="+mn-ea"/>
                <a:cs typeface="+mn-cs"/>
              </a:rPr>
              <a:t> </a:t>
            </a:r>
          </a:p>
          <a:p>
            <a:pPr marL="228600" lvl="0" indent="-228600" fontAlgn="base">
              <a:buFont typeface="+mj-lt"/>
              <a:buAutoNum type="arabicPeriod"/>
            </a:pPr>
            <a:r>
              <a:rPr lang="en-US" sz="1200" kern="1200">
                <a:solidFill>
                  <a:schemeClr val="tx1"/>
                </a:solidFill>
                <a:effectLst/>
                <a:latin typeface="+mn-lt"/>
                <a:ea typeface="+mn-ea"/>
                <a:cs typeface="+mn-cs"/>
              </a:rPr>
              <a:t>Stop when ideas slow down, then review and discuss.</a:t>
            </a:r>
            <a:r>
              <a:rPr lang="en-AU" sz="1200" kern="1200">
                <a:solidFill>
                  <a:schemeClr val="tx1"/>
                </a:solidFill>
                <a:effectLst/>
                <a:latin typeface="+mn-lt"/>
                <a:ea typeface="+mn-ea"/>
                <a:cs typeface="+mn-cs"/>
              </a:rPr>
              <a:t> </a:t>
            </a:r>
          </a:p>
          <a:p>
            <a:pPr marL="228600" lvl="0" indent="-228600">
              <a:buFont typeface="+mj-lt"/>
              <a:buAutoNum type="arabicPeriod"/>
            </a:pPr>
            <a:r>
              <a:rPr lang="en-US" sz="1200" kern="1200">
                <a:solidFill>
                  <a:schemeClr val="tx1"/>
                </a:solidFill>
                <a:effectLst/>
                <a:latin typeface="+mn-lt"/>
                <a:ea typeface="+mn-ea"/>
                <a:cs typeface="+mn-cs"/>
              </a:rPr>
              <a:t>Review responses as a whole group to identify themes.</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Note: </a:t>
            </a:r>
            <a:r>
              <a:rPr lang="en-US" sz="1200" kern="1200">
                <a:solidFill>
                  <a:schemeClr val="tx1"/>
                </a:solidFill>
                <a:effectLst/>
                <a:latin typeface="+mn-lt"/>
                <a:ea typeface="+mn-ea"/>
                <a:cs typeface="+mn-cs"/>
              </a:rPr>
              <a:t>to prepare for this activity, select a question to be displayed on screen or create a question as a focus for reflection on current practice. Examples have been provided.</a:t>
            </a:r>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3BEF70A-7DE1-ABB2-F268-7BF24B8FF1B3}"/>
              </a:ext>
            </a:extLst>
          </p:cNvPr>
          <p:cNvSpPr>
            <a:spLocks noGrp="1"/>
          </p:cNvSpPr>
          <p:nvPr>
            <p:ph type="sldNum" sz="quarter" idx="5"/>
          </p:nvPr>
        </p:nvSpPr>
        <p:spPr/>
        <p:txBody>
          <a:bodyPr/>
          <a:lstStyle/>
          <a:p>
            <a:fld id="{51187464-1E9D-EA41-B0A2-5C814A7B0493}" type="slidenum">
              <a:rPr lang="en-US" smtClean="0"/>
              <a:t>5</a:t>
            </a:fld>
            <a:endParaRPr lang="en-US"/>
          </a:p>
        </p:txBody>
      </p:sp>
    </p:spTree>
    <p:extLst>
      <p:ext uri="{BB962C8B-B14F-4D97-AF65-F5344CB8AC3E}">
        <p14:creationId xmlns:p14="http://schemas.microsoft.com/office/powerpoint/2010/main" val="180017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45BD8-7B11-58BA-3574-8518D9AF4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E6328-E4DD-D648-113A-C2B3B5A72BE0}"/>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9021BDAD-3FE4-2AF0-479F-6CDF76F28C60}"/>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4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In pairs or small groups, ask participants to review the “Whole-school approach to sequencing learning”. As they make their way through the material, ask them to use the compass points prompts to record their thinking or discussions. Allow 20–30 minutes for review and discussion as the process includes links to resources and advice developed by AITSL and AERO.</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Bring the group back together and work through each compass point, encouraging participants to share their observations and discussions. Record observations in a shared space where all participants can review and reflect on common ideas and themes.</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Activity</a:t>
            </a:r>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Compass points: how to use it</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E = Excited </a:t>
            </a:r>
            <a:br>
              <a:rPr lang="en-AU" sz="1200" kern="1200">
                <a:solidFill>
                  <a:schemeClr val="tx1"/>
                </a:solidFill>
                <a:effectLst/>
                <a:latin typeface="+mn-lt"/>
                <a:ea typeface="+mn-ea"/>
                <a:cs typeface="+mn-cs"/>
              </a:rPr>
            </a:br>
            <a:r>
              <a:rPr lang="en-AU" sz="1200" kern="1200">
                <a:solidFill>
                  <a:schemeClr val="tx1"/>
                </a:solidFill>
                <a:effectLst/>
                <a:latin typeface="+mn-lt"/>
                <a:ea typeface="+mn-ea"/>
                <a:cs typeface="+mn-cs"/>
              </a:rPr>
              <a:t>What excites you about this idea or propositions? What’s the upside? </a:t>
            </a:r>
          </a:p>
          <a:p>
            <a:pPr marL="171450" indent="-171450">
              <a:buFont typeface="Arial" panose="020B0604020202020204" pitchFamily="34" charset="0"/>
              <a:buChar char="•"/>
            </a:pPr>
            <a:r>
              <a:rPr lang="en-AU" sz="1200" kern="1200">
                <a:solidFill>
                  <a:schemeClr val="tx1"/>
                </a:solidFill>
                <a:effectLst/>
                <a:latin typeface="+mn-lt"/>
                <a:ea typeface="+mn-ea"/>
                <a:cs typeface="+mn-cs"/>
              </a:rPr>
              <a:t>W = Worrisome </a:t>
            </a:r>
            <a:br>
              <a:rPr lang="en-AU" sz="1200" kern="1200">
                <a:solidFill>
                  <a:schemeClr val="tx1"/>
                </a:solidFill>
                <a:effectLst/>
                <a:latin typeface="+mn-lt"/>
                <a:ea typeface="+mn-ea"/>
                <a:cs typeface="+mn-cs"/>
              </a:rPr>
            </a:br>
            <a:r>
              <a:rPr lang="en-AU" sz="1200" kern="1200">
                <a:solidFill>
                  <a:schemeClr val="tx1"/>
                </a:solidFill>
                <a:effectLst/>
                <a:latin typeface="+mn-lt"/>
                <a:ea typeface="+mn-ea"/>
                <a:cs typeface="+mn-cs"/>
              </a:rPr>
              <a:t>What do you find worrisome about this idea or proposition? What’s the downside? </a:t>
            </a:r>
          </a:p>
          <a:p>
            <a:pPr marL="171450" indent="-171450">
              <a:buFont typeface="Arial" panose="020B0604020202020204" pitchFamily="34" charset="0"/>
              <a:buChar char="•"/>
            </a:pPr>
            <a:r>
              <a:rPr lang="en-AU" sz="1200" kern="1200">
                <a:solidFill>
                  <a:schemeClr val="tx1"/>
                </a:solidFill>
                <a:effectLst/>
                <a:latin typeface="+mn-lt"/>
                <a:ea typeface="+mn-ea"/>
                <a:cs typeface="+mn-cs"/>
              </a:rPr>
              <a:t>N = Need to know </a:t>
            </a:r>
            <a:br>
              <a:rPr lang="en-AU" sz="1200" kern="1200">
                <a:solidFill>
                  <a:schemeClr val="tx1"/>
                </a:solidFill>
                <a:effectLst/>
                <a:latin typeface="+mn-lt"/>
                <a:ea typeface="+mn-ea"/>
                <a:cs typeface="+mn-cs"/>
              </a:rPr>
            </a:br>
            <a:r>
              <a:rPr lang="en-AU" sz="1200" kern="1200">
                <a:solidFill>
                  <a:schemeClr val="tx1"/>
                </a:solidFill>
                <a:effectLst/>
                <a:latin typeface="+mn-lt"/>
                <a:ea typeface="+mn-ea"/>
                <a:cs typeface="+mn-cs"/>
              </a:rPr>
              <a:t>What else do you need to know or find out about this idea or proposition? What additional information would help you to evaluate things? </a:t>
            </a:r>
          </a:p>
          <a:p>
            <a:pPr marL="171450" indent="-171450">
              <a:buFont typeface="Arial" panose="020B0604020202020204" pitchFamily="34" charset="0"/>
              <a:buChar char="•"/>
            </a:pPr>
            <a:r>
              <a:rPr lang="en-AU" sz="1200" kern="1200">
                <a:solidFill>
                  <a:schemeClr val="tx1"/>
                </a:solidFill>
                <a:effectLst/>
                <a:latin typeface="+mn-lt"/>
                <a:ea typeface="+mn-ea"/>
                <a:cs typeface="+mn-cs"/>
              </a:rPr>
              <a:t>S = Stance or Suggestion for moving forward </a:t>
            </a:r>
            <a:br>
              <a:rPr lang="en-AU" sz="1200" kern="1200">
                <a:solidFill>
                  <a:schemeClr val="tx1"/>
                </a:solidFill>
                <a:effectLst/>
                <a:latin typeface="+mn-lt"/>
                <a:ea typeface="+mn-ea"/>
                <a:cs typeface="+mn-cs"/>
              </a:rPr>
            </a:br>
            <a:r>
              <a:rPr lang="en-AU" sz="1200" kern="1200">
                <a:solidFill>
                  <a:schemeClr val="tx1"/>
                </a:solidFill>
                <a:effectLst/>
                <a:latin typeface="+mn-lt"/>
                <a:ea typeface="+mn-ea"/>
                <a:cs typeface="+mn-cs"/>
              </a:rPr>
              <a:t>What is your current stance or opinion on the idea or proposition? How might you move forward in your evaluation of this idea or proposition?</a:t>
            </a:r>
          </a:p>
          <a:p>
            <a:pPr lvl="0"/>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 THINKING ROUTINE FROM PROJECT ZERO, HARVARD GRADUATE SCHOOL OF EDUCATION</a:t>
            </a:r>
            <a:endParaRPr lang="en-AU" sz="18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5253725-3BBD-30E4-24FB-6A92BCBF085B}"/>
              </a:ext>
            </a:extLst>
          </p:cNvPr>
          <p:cNvSpPr>
            <a:spLocks noGrp="1"/>
          </p:cNvSpPr>
          <p:nvPr>
            <p:ph type="sldNum" sz="quarter" idx="5"/>
          </p:nvPr>
        </p:nvSpPr>
        <p:spPr/>
        <p:txBody>
          <a:bodyPr/>
          <a:lstStyle/>
          <a:p>
            <a:fld id="{51187464-1E9D-EA41-B0A2-5C814A7B0493}" type="slidenum">
              <a:rPr lang="en-US" smtClean="0"/>
              <a:t>6</a:t>
            </a:fld>
            <a:endParaRPr lang="en-US"/>
          </a:p>
        </p:txBody>
      </p:sp>
    </p:spTree>
    <p:extLst>
      <p:ext uri="{BB962C8B-B14F-4D97-AF65-F5344CB8AC3E}">
        <p14:creationId xmlns:p14="http://schemas.microsoft.com/office/powerpoint/2010/main" val="322188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5B7F-128C-F365-8766-EA784A8EF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BE3FE-D892-4470-0A57-C3765CDAB03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560CA514-43E1-D8F5-DCAD-521FF36A5089}"/>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p>
          <a:p>
            <a:r>
              <a:rPr lang="en-AU" sz="1200" kern="1200">
                <a:solidFill>
                  <a:schemeClr val="tx1"/>
                </a:solidFill>
                <a:effectLst/>
                <a:latin typeface="+mn-lt"/>
                <a:ea typeface="+mn-ea"/>
                <a:cs typeface="+mn-cs"/>
              </a:rPr>
              <a:t>Use the diamond 9 activity to support participants to identify and prioritise actions. Use the highest ranked actions as the basis for creating an action plan for your implementation approach. </a:t>
            </a:r>
          </a:p>
          <a:p>
            <a:r>
              <a:rPr lang="en-AU"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Activity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Using the Diamond 9 approach, provide participants with opportunities to share their individual ideas. Group common ideas to prioritise actions.</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Diamond 9: how to use it </a:t>
            </a:r>
          </a:p>
          <a:p>
            <a:pPr marL="228600" lvl="0" indent="-228600">
              <a:buFont typeface="+mj-lt"/>
              <a:buAutoNum type="arabicPeriod"/>
            </a:pPr>
            <a:r>
              <a:rPr lang="en-AU" sz="1200" b="1" kern="1200">
                <a:solidFill>
                  <a:schemeClr val="tx1"/>
                </a:solidFill>
                <a:effectLst/>
                <a:latin typeface="+mn-lt"/>
                <a:ea typeface="+mn-ea"/>
                <a:cs typeface="+mn-cs"/>
              </a:rPr>
              <a:t>Individual brainstorm:</a:t>
            </a:r>
            <a:r>
              <a:rPr lang="en-AU" sz="1200" kern="1200">
                <a:solidFill>
                  <a:schemeClr val="tx1"/>
                </a:solidFill>
                <a:effectLst/>
                <a:latin typeface="+mn-lt"/>
                <a:ea typeface="+mn-ea"/>
                <a:cs typeface="+mn-cs"/>
              </a:rPr>
              <a:t> each participant writes down their priorities or solutions on sticky notes. Optional: use different coloured sticky notes to show levels of priority.</a:t>
            </a:r>
          </a:p>
          <a:p>
            <a:pPr marL="228600" lvl="0" indent="-228600">
              <a:buFont typeface="+mj-lt"/>
              <a:buAutoNum type="arabicPeriod"/>
            </a:pPr>
            <a:r>
              <a:rPr lang="en-AU" sz="1200" b="1" kern="1200">
                <a:solidFill>
                  <a:schemeClr val="tx1"/>
                </a:solidFill>
                <a:effectLst/>
                <a:latin typeface="+mn-lt"/>
                <a:ea typeface="+mn-ea"/>
                <a:cs typeface="+mn-cs"/>
              </a:rPr>
              <a:t>Group sharing:</a:t>
            </a:r>
            <a:r>
              <a:rPr lang="en-AU" sz="1200" kern="1200">
                <a:solidFill>
                  <a:schemeClr val="tx1"/>
                </a:solidFill>
                <a:effectLst/>
                <a:latin typeface="+mn-lt"/>
                <a:ea typeface="+mn-ea"/>
                <a:cs typeface="+mn-cs"/>
              </a:rPr>
              <a:t> place all sticky notes on a wall or table so everyone can see them. This allows for easy comparison and discussion.</a:t>
            </a:r>
          </a:p>
          <a:p>
            <a:pPr marL="228600" lvl="0" indent="-228600">
              <a:buFont typeface="+mj-lt"/>
              <a:buAutoNum type="arabicPeriod"/>
            </a:pPr>
            <a:r>
              <a:rPr lang="en-AU" sz="1200" b="1" kern="1200">
                <a:solidFill>
                  <a:schemeClr val="tx1"/>
                </a:solidFill>
                <a:effectLst/>
                <a:latin typeface="+mn-lt"/>
                <a:ea typeface="+mn-ea"/>
                <a:cs typeface="+mn-cs"/>
              </a:rPr>
              <a:t>Theme and merge:</a:t>
            </a:r>
            <a:r>
              <a:rPr lang="en-AU" sz="1200" kern="1200">
                <a:solidFill>
                  <a:schemeClr val="tx1"/>
                </a:solidFill>
                <a:effectLst/>
                <a:latin typeface="+mn-lt"/>
                <a:ea typeface="+mn-ea"/>
                <a:cs typeface="+mn-cs"/>
              </a:rPr>
              <a:t> as a group, sort the sticky notes into themes by grouping similar ideas. Blend overlapping ideas into shared statements.</a:t>
            </a:r>
          </a:p>
          <a:p>
            <a:pPr marL="228600" lvl="0" indent="-228600">
              <a:buFont typeface="+mj-lt"/>
              <a:buAutoNum type="arabicPeriod"/>
            </a:pPr>
            <a:r>
              <a:rPr lang="en-AU" sz="1200" b="1" kern="1200">
                <a:solidFill>
                  <a:schemeClr val="tx1"/>
                </a:solidFill>
                <a:effectLst/>
                <a:latin typeface="+mn-lt"/>
                <a:ea typeface="+mn-ea"/>
                <a:cs typeface="+mn-cs"/>
              </a:rPr>
              <a:t>Rank the themes</a:t>
            </a:r>
            <a:r>
              <a:rPr lang="en-AU" sz="1200" kern="1200">
                <a:solidFill>
                  <a:schemeClr val="tx1"/>
                </a:solidFill>
                <a:effectLst/>
                <a:latin typeface="+mn-lt"/>
                <a:ea typeface="+mn-ea"/>
                <a:cs typeface="+mn-cs"/>
              </a:rPr>
              <a:t>: use the Diamond 9 layout </a:t>
            </a:r>
          </a:p>
          <a:p>
            <a:pPr lvl="1"/>
            <a:r>
              <a:rPr lang="en-AU" sz="1200" kern="1200">
                <a:solidFill>
                  <a:schemeClr val="tx1"/>
                </a:solidFill>
                <a:effectLst/>
                <a:latin typeface="+mn-lt"/>
                <a:ea typeface="+mn-ea"/>
                <a:cs typeface="+mn-cs"/>
              </a:rPr>
              <a:t>Top row (3) – highest priorities </a:t>
            </a:r>
          </a:p>
          <a:p>
            <a:pPr lvl="1"/>
            <a:r>
              <a:rPr lang="en-AU" sz="1200" kern="1200">
                <a:solidFill>
                  <a:schemeClr val="tx1"/>
                </a:solidFill>
                <a:effectLst/>
                <a:latin typeface="+mn-lt"/>
                <a:ea typeface="+mn-ea"/>
                <a:cs typeface="+mn-cs"/>
              </a:rPr>
              <a:t>Middle row (3) – medium priorities</a:t>
            </a:r>
          </a:p>
          <a:p>
            <a:pPr lvl="1"/>
            <a:r>
              <a:rPr lang="en-AU" sz="1200" kern="1200">
                <a:solidFill>
                  <a:schemeClr val="tx1"/>
                </a:solidFill>
                <a:effectLst/>
                <a:latin typeface="+mn-lt"/>
                <a:ea typeface="+mn-ea"/>
                <a:cs typeface="+mn-cs"/>
              </a:rPr>
              <a:t>Bottom row (3) – lower priorities</a:t>
            </a:r>
          </a:p>
          <a:p>
            <a:pPr lvl="1"/>
            <a:r>
              <a:rPr lang="en-AU" sz="1200" kern="1200">
                <a:solidFill>
                  <a:schemeClr val="tx1"/>
                </a:solidFill>
                <a:effectLst/>
                <a:latin typeface="+mn-lt"/>
                <a:ea typeface="+mn-ea"/>
                <a:cs typeface="+mn-cs"/>
              </a:rPr>
              <a:t>Discuss and agree on placement as a group.</a:t>
            </a:r>
          </a:p>
          <a:p>
            <a:r>
              <a:rPr lang="en-AU" sz="1200" kern="1200">
                <a:solidFill>
                  <a:schemeClr val="tx1"/>
                </a:solidFill>
                <a:effectLst/>
                <a:latin typeface="+mn-lt"/>
                <a:ea typeface="+mn-ea"/>
                <a:cs typeface="+mn-cs"/>
              </a:rPr>
              <a:t>CURRICULUM DESIGN TOOLKIT ACTIVITY FROM EDUCATION SCOTLAND </a:t>
            </a:r>
          </a:p>
        </p:txBody>
      </p:sp>
      <p:sp>
        <p:nvSpPr>
          <p:cNvPr id="4" name="Slide Number Placeholder 3">
            <a:extLst>
              <a:ext uri="{FF2B5EF4-FFF2-40B4-BE49-F238E27FC236}">
                <a16:creationId xmlns:a16="http://schemas.microsoft.com/office/drawing/2014/main" id="{5EEC5DEA-BF51-1743-2F9D-3D737FEE09CD}"/>
              </a:ext>
            </a:extLst>
          </p:cNvPr>
          <p:cNvSpPr>
            <a:spLocks noGrp="1"/>
          </p:cNvSpPr>
          <p:nvPr>
            <p:ph type="sldNum" sz="quarter" idx="5"/>
          </p:nvPr>
        </p:nvSpPr>
        <p:spPr/>
        <p:txBody>
          <a:bodyPr/>
          <a:lstStyle/>
          <a:p>
            <a:fld id="{51187464-1E9D-EA41-B0A2-5C814A7B0493}" type="slidenum">
              <a:rPr lang="en-US" smtClean="0"/>
              <a:t>7</a:t>
            </a:fld>
            <a:endParaRPr lang="en-US"/>
          </a:p>
        </p:txBody>
      </p:sp>
    </p:spTree>
    <p:extLst>
      <p:ext uri="{BB962C8B-B14F-4D97-AF65-F5344CB8AC3E}">
        <p14:creationId xmlns:p14="http://schemas.microsoft.com/office/powerpoint/2010/main" val="174661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E5324-36DE-16D3-E74A-648FBEB0F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7E0EE-6D62-1C89-91D8-5E44E2E63D5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9453CE3-813F-97DB-9472-25F8611F2674}"/>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prioritised actions from the previous activity to start planning the whole-school approach. Use existing planning documents or complete the relevant columns in the action plan to: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describe what actions will be undertaken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allocate responsibilities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schedule actions over a specific timeframe</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identify what resources are needed. </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Activity</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As a whole group, consider the top priority actions. Allocate roles through self-nomination or allocation of activities to teams within the school. Support participants to discuss the timing of each action with consideration of existing commitments. Consider how other priorities identified might also be included in the plan.</a:t>
            </a:r>
          </a:p>
        </p:txBody>
      </p:sp>
      <p:sp>
        <p:nvSpPr>
          <p:cNvPr id="4" name="Slide Number Placeholder 3">
            <a:extLst>
              <a:ext uri="{FF2B5EF4-FFF2-40B4-BE49-F238E27FC236}">
                <a16:creationId xmlns:a16="http://schemas.microsoft.com/office/drawing/2014/main" id="{48B1BFC6-2CFA-4F7A-7C11-C71CAB6CC73C}"/>
              </a:ext>
            </a:extLst>
          </p:cNvPr>
          <p:cNvSpPr>
            <a:spLocks noGrp="1"/>
          </p:cNvSpPr>
          <p:nvPr>
            <p:ph type="sldNum" sz="quarter" idx="5"/>
          </p:nvPr>
        </p:nvSpPr>
        <p:spPr/>
        <p:txBody>
          <a:bodyPr/>
          <a:lstStyle/>
          <a:p>
            <a:fld id="{7213EAC9-7BC0-4278-938B-1CA5AF2E5F1B}" type="slidenum">
              <a:rPr lang="en-AU" smtClean="0"/>
              <a:t>8</a:t>
            </a:fld>
            <a:endParaRPr lang="en-AU"/>
          </a:p>
        </p:txBody>
      </p:sp>
    </p:spTree>
    <p:extLst>
      <p:ext uri="{BB962C8B-B14F-4D97-AF65-F5344CB8AC3E}">
        <p14:creationId xmlns:p14="http://schemas.microsoft.com/office/powerpoint/2010/main" val="1141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C977-AFDA-AF8D-0ED9-CA709C307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6FE26-28CE-5D6A-4034-6BEDB8857A8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FA97023-8778-3C30-09E3-5F8394291EA0}"/>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4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Action planning document to describe: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success will look like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evidence will need to be gathered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the review and evaluation cycle will look like in your school.</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Think–Pair–Share activity or similar to support participants to contribute to the evaluation planning process.</a:t>
            </a:r>
            <a:endParaRPr lang="en-AU" sz="18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Activity and discussion</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Think–Pair–Share: how to use it</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think independently about a prompt or problem.</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pair up and discuss their ideas with a colleague.</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share their ideas with the group.</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Once sharing has been completed, use contributions to record evaluation approaches in the action plan. Consider what resources will be used as you put the plan into action and record. </a:t>
            </a:r>
            <a:endParaRPr lang="en-AU" sz="18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A8D075B-555C-757E-1557-F3722AEAE4AA}"/>
              </a:ext>
            </a:extLst>
          </p:cNvPr>
          <p:cNvSpPr>
            <a:spLocks noGrp="1"/>
          </p:cNvSpPr>
          <p:nvPr>
            <p:ph type="sldNum" sz="quarter" idx="5"/>
          </p:nvPr>
        </p:nvSpPr>
        <p:spPr/>
        <p:txBody>
          <a:bodyPr/>
          <a:lstStyle/>
          <a:p>
            <a:fld id="{51187464-1E9D-EA41-B0A2-5C814A7B0493}" type="slidenum">
              <a:rPr lang="en-US" smtClean="0"/>
              <a:t>9</a:t>
            </a:fld>
            <a:endParaRPr lang="en-US"/>
          </a:p>
        </p:txBody>
      </p:sp>
    </p:spTree>
    <p:extLst>
      <p:ext uri="{BB962C8B-B14F-4D97-AF65-F5344CB8AC3E}">
        <p14:creationId xmlns:p14="http://schemas.microsoft.com/office/powerpoint/2010/main" val="4206001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2CE77-7FB5-E2BB-43FE-A97041DB2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D54E6-FC11-4454-CAD6-8968E9D1FE1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85E900B-8D9E-C990-2CAA-46B685EA362B}"/>
              </a:ext>
            </a:extLst>
          </p:cNvPr>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When planning to implement the curriculum, it is important to consider how all aspects of curriculum implementation are interconnected and what support teachers need.  </a:t>
            </a:r>
          </a:p>
          <a:p>
            <a:r>
              <a:rPr lang="en-AU" sz="1200" b="1" kern="1200">
                <a:solidFill>
                  <a:schemeClr val="tx1"/>
                </a:solidFill>
                <a:effectLst/>
                <a:latin typeface="+mn-lt"/>
                <a:ea typeface="+mn-ea"/>
                <a:cs typeface="+mn-cs"/>
              </a:rPr>
              <a:t>Reflection</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Ask participants to reflect on the information provided in the session and identify their strengths and areas where they need additional support. These reflections may form part of discussions with team leaders on individual goal setting. They can support identifying areas that may be the focus for future professional learning.</a:t>
            </a:r>
          </a:p>
        </p:txBody>
      </p:sp>
      <p:sp>
        <p:nvSpPr>
          <p:cNvPr id="4" name="Slide Number Placeholder 3">
            <a:extLst>
              <a:ext uri="{FF2B5EF4-FFF2-40B4-BE49-F238E27FC236}">
                <a16:creationId xmlns:a16="http://schemas.microsoft.com/office/drawing/2014/main" id="{353DF501-B323-3E44-D93A-3CACFB529534}"/>
              </a:ext>
            </a:extLst>
          </p:cNvPr>
          <p:cNvSpPr>
            <a:spLocks noGrp="1"/>
          </p:cNvSpPr>
          <p:nvPr>
            <p:ph type="sldNum" sz="quarter" idx="5"/>
          </p:nvPr>
        </p:nvSpPr>
        <p:spPr/>
        <p:txBody>
          <a:bodyPr/>
          <a:lstStyle/>
          <a:p>
            <a:fld id="{7213EAC9-7BC0-4278-938B-1CA5AF2E5F1B}" type="slidenum">
              <a:rPr lang="en-AU" smtClean="0"/>
              <a:t>10</a:t>
            </a:fld>
            <a:endParaRPr lang="en-AU"/>
          </a:p>
        </p:txBody>
      </p:sp>
    </p:spTree>
    <p:extLst>
      <p:ext uri="{BB962C8B-B14F-4D97-AF65-F5344CB8AC3E}">
        <p14:creationId xmlns:p14="http://schemas.microsoft.com/office/powerpoint/2010/main" val="179812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0E25-85AD-1641-3A27-9D153044E9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8004C9-4EA8-BDA1-E0AB-B1866794B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07C1531-DC18-B616-B08C-57287B3F31CE}"/>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5" name="Footer Placeholder 4">
            <a:extLst>
              <a:ext uri="{FF2B5EF4-FFF2-40B4-BE49-F238E27FC236}">
                <a16:creationId xmlns:a16="http://schemas.microsoft.com/office/drawing/2014/main" id="{2F67EF0D-F1D1-E119-9ACB-CEA3C0CC7F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FD922D-9DCF-D126-5D38-0A5695A11CBC}"/>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246736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287E-5711-1048-C27E-C90DE3F84A7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FBD2C3-3BF9-BF62-52ED-19FFBFF31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A84E38-EE41-956E-BA81-864F5F8B13A6}"/>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5" name="Footer Placeholder 4">
            <a:extLst>
              <a:ext uri="{FF2B5EF4-FFF2-40B4-BE49-F238E27FC236}">
                <a16:creationId xmlns:a16="http://schemas.microsoft.com/office/drawing/2014/main" id="{FC18CC91-C1AE-46FC-1096-B89089D2BF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0D1BDC-B569-7F0C-BBF8-6AB3304B4257}"/>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232410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293F9-5932-2BF7-EC26-72C4B110A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D0913A-8490-7659-8BA6-9AEC84F5CD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B12914-BF48-2DDA-3C4D-3A85E56E4D6E}"/>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5" name="Footer Placeholder 4">
            <a:extLst>
              <a:ext uri="{FF2B5EF4-FFF2-40B4-BE49-F238E27FC236}">
                <a16:creationId xmlns:a16="http://schemas.microsoft.com/office/drawing/2014/main" id="{27F04A1C-486C-C294-3AAC-A70E113E32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792A7E-9AE2-CF70-DCBD-F69B35FCB41F}"/>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271009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DC2511-7320-FBE8-7F33-D2040D5784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DD88C6A4-12ED-AF16-4E4B-A42883431C62}"/>
              </a:ext>
            </a:extLst>
          </p:cNvPr>
          <p:cNvSpPr>
            <a:spLocks noGrp="1"/>
          </p:cNvSpPr>
          <p:nvPr>
            <p:ph type="sldNum" sz="quarter" idx="4"/>
          </p:nvPr>
        </p:nvSpPr>
        <p:spPr>
          <a:xfrm>
            <a:off x="9336465" y="6450619"/>
            <a:ext cx="2743200" cy="365125"/>
          </a:xfrm>
          <a:prstGeom prst="rect">
            <a:avLst/>
          </a:prstGeom>
        </p:spPr>
        <p:txBody>
          <a:bodyPr vert="horz" lIns="91440" tIns="45720" rIns="91440" bIns="45720" rtlCol="0" anchor="ctr"/>
          <a:lstStyle>
            <a:lvl1pPr algn="r">
              <a:defRPr sz="1000">
                <a:solidFill>
                  <a:schemeClr val="tx1">
                    <a:lumMod val="75000"/>
                    <a:lumOff val="25000"/>
                  </a:schemeClr>
                </a:solidFill>
                <a:latin typeface="Roboto" panose="02000000000000000000" pitchFamily="2" charset="0"/>
                <a:ea typeface="Roboto" panose="02000000000000000000" pitchFamily="2" charset="0"/>
              </a:defRPr>
            </a:lvl1pPr>
          </a:lstStyle>
          <a:p>
            <a:r>
              <a:rPr lang="en-US"/>
              <a:t>Page  </a:t>
            </a:r>
            <a:fld id="{DF9DF315-7EAA-3E4A-9970-E270386357F7}" type="slidenum">
              <a:rPr lang="en-US" smtClean="0"/>
              <a:pPr/>
              <a:t>‹#›</a:t>
            </a:fld>
            <a:endParaRPr lang="en-US"/>
          </a:p>
        </p:txBody>
      </p:sp>
    </p:spTree>
    <p:extLst>
      <p:ext uri="{BB962C8B-B14F-4D97-AF65-F5344CB8AC3E}">
        <p14:creationId xmlns:p14="http://schemas.microsoft.com/office/powerpoint/2010/main" val="15553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C67C-FD76-B42E-C204-1A01D31335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CB8A1D-55F8-1693-950A-2EA9B4B17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3F14D50C-DA2F-307E-6220-6E945CC85734}"/>
              </a:ext>
            </a:extLst>
          </p:cNvPr>
          <p:cNvSpPr>
            <a:spLocks noGrp="1"/>
          </p:cNvSpPr>
          <p:nvPr>
            <p:ph type="ftr" sz="quarter" idx="11"/>
          </p:nvPr>
        </p:nvSpPr>
        <p:spPr/>
        <p:txBody>
          <a:bodyPr/>
          <a:lstStyle/>
          <a:p>
            <a:endParaRPr lang="en-AU"/>
          </a:p>
        </p:txBody>
      </p:sp>
      <p:sp>
        <p:nvSpPr>
          <p:cNvPr id="7" name="TextBox 6">
            <a:extLst>
              <a:ext uri="{FF2B5EF4-FFF2-40B4-BE49-F238E27FC236}">
                <a16:creationId xmlns:a16="http://schemas.microsoft.com/office/drawing/2014/main" id="{2AD0C872-21DF-0EBE-2B41-92CC9A201F15}"/>
              </a:ext>
            </a:extLst>
          </p:cNvPr>
          <p:cNvSpPr txBox="1"/>
          <p:nvPr userDrawn="1"/>
        </p:nvSpPr>
        <p:spPr>
          <a:xfrm>
            <a:off x="453201" y="6449623"/>
            <a:ext cx="411126" cy="230832"/>
          </a:xfrm>
          <a:prstGeom prst="rect">
            <a:avLst/>
          </a:prstGeom>
          <a:noFill/>
        </p:spPr>
        <p:txBody>
          <a:bodyPr wrap="square" rtlCol="0">
            <a:spAutoFit/>
          </a:bodyPr>
          <a:lstStyle/>
          <a:p>
            <a:fld id="{2ED40F8D-250A-42A9-B764-CD76CD092EFC}" type="slidenum">
              <a:rPr lang="en-AU" sz="900" smtClean="0">
                <a:solidFill>
                  <a:schemeClr val="tx1">
                    <a:lumMod val="85000"/>
                    <a:lumOff val="15000"/>
                  </a:schemeClr>
                </a:solidFill>
                <a:latin typeface="Roboto" panose="02000000000000000000" pitchFamily="2" charset="0"/>
                <a:ea typeface="Roboto" panose="02000000000000000000" pitchFamily="2" charset="0"/>
              </a:rPr>
              <a:pPr/>
              <a:t>‹#›</a:t>
            </a:fld>
            <a:endParaRPr lang="en-AU" sz="900">
              <a:solidFill>
                <a:schemeClr val="tx1">
                  <a:lumMod val="85000"/>
                  <a:lumOff val="1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2948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BAD5-B816-3175-F362-DA70537D3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FE5AC55-ED39-87ED-FF59-005244B59F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E88537-EC31-591A-A242-946913BFC176}"/>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5" name="Footer Placeholder 4">
            <a:extLst>
              <a:ext uri="{FF2B5EF4-FFF2-40B4-BE49-F238E27FC236}">
                <a16:creationId xmlns:a16="http://schemas.microsoft.com/office/drawing/2014/main" id="{2577E20F-AF6A-4314-A041-6EE0B96AE6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F8FF75-54DD-69D1-07B5-B11DE194B3FD}"/>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79829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7C4F-EEF9-738E-4C6F-4F95D5C719D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2BB6B1-53A9-D57D-2E6A-2B3279C74D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4CF0F93-38DC-542D-0780-A021665D2D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8F4BF7-05CE-DA2C-4A55-D9DCBCF8FBF2}"/>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6" name="Footer Placeholder 5">
            <a:extLst>
              <a:ext uri="{FF2B5EF4-FFF2-40B4-BE49-F238E27FC236}">
                <a16:creationId xmlns:a16="http://schemas.microsoft.com/office/drawing/2014/main" id="{674A8942-8DFA-277A-327D-596B605669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360EABA-B996-4CA4-0DEA-7C958855A6DA}"/>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353124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E833-4967-E6C3-12C9-EC488733358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552F1C-1584-ED1C-CAC4-C934EDC84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C3C734-6A4E-9FA0-743E-8EFF7C2B64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034BF55-4547-D4EC-7D02-2C99D551A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78C9D-E748-2F4A-3924-F40E57FAC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F7B840B-6045-E722-E1EA-D282677AA1C5}"/>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8" name="Footer Placeholder 7">
            <a:extLst>
              <a:ext uri="{FF2B5EF4-FFF2-40B4-BE49-F238E27FC236}">
                <a16:creationId xmlns:a16="http://schemas.microsoft.com/office/drawing/2014/main" id="{D6F7EA72-EFF8-89DF-163F-E29FF16EB84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A151948-7D21-1A8F-0978-D579B291075B}"/>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272733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CAA3-0A3A-F75D-F4E0-361F7D9221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C2D6FC6-FA8F-D0AA-5AF6-A7B73B63EE58}"/>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4" name="Footer Placeholder 3">
            <a:extLst>
              <a:ext uri="{FF2B5EF4-FFF2-40B4-BE49-F238E27FC236}">
                <a16:creationId xmlns:a16="http://schemas.microsoft.com/office/drawing/2014/main" id="{5C6B4DC2-D8E1-A7DA-81A0-EC05ED3C87C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E32FB08-D56C-1D5A-227C-185A3EBB5FB9}"/>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340188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2A346-CC93-7DED-0452-FC6B1DAC526A}"/>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3" name="Footer Placeholder 2">
            <a:extLst>
              <a:ext uri="{FF2B5EF4-FFF2-40B4-BE49-F238E27FC236}">
                <a16:creationId xmlns:a16="http://schemas.microsoft.com/office/drawing/2014/main" id="{1C09FD2D-FE24-FBC3-218B-37F4A76B93F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F2274E7-08A8-896F-D1A8-7269B4D5D97E}"/>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57142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EA37-A39A-103B-A399-EC73366C9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3DE52DB-14EC-EA23-F9B8-4C040C0DB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D9A403A-F795-C52D-9C3D-DAA321B7B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55C4E-6D05-C423-C07C-838F3B3310E1}"/>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6" name="Footer Placeholder 5">
            <a:extLst>
              <a:ext uri="{FF2B5EF4-FFF2-40B4-BE49-F238E27FC236}">
                <a16:creationId xmlns:a16="http://schemas.microsoft.com/office/drawing/2014/main" id="{DCF2427D-094D-94FB-ABE7-7486A9A9618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2D26A5-A1CB-62DF-57B3-AE54CB4E4F57}"/>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382847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4C93-BBE5-9892-9B5D-BCD25CFA4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05E2617-1477-3BEB-FA73-67475E88F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E54A9EA-BAE2-8E29-6E75-EC213A4A5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B854B-30A1-7CB0-5DA9-E1B6D6812072}"/>
              </a:ext>
            </a:extLst>
          </p:cNvPr>
          <p:cNvSpPr>
            <a:spLocks noGrp="1"/>
          </p:cNvSpPr>
          <p:nvPr>
            <p:ph type="dt" sz="half" idx="10"/>
          </p:nvPr>
        </p:nvSpPr>
        <p:spPr/>
        <p:txBody>
          <a:bodyPr/>
          <a:lstStyle/>
          <a:p>
            <a:fld id="{0689E0E9-3331-44B4-80FE-212C91A1EB80}" type="datetimeFigureOut">
              <a:rPr lang="en-AU" smtClean="0"/>
              <a:t>24/05/2026</a:t>
            </a:fld>
            <a:endParaRPr lang="en-AU"/>
          </a:p>
        </p:txBody>
      </p:sp>
      <p:sp>
        <p:nvSpPr>
          <p:cNvPr id="6" name="Footer Placeholder 5">
            <a:extLst>
              <a:ext uri="{FF2B5EF4-FFF2-40B4-BE49-F238E27FC236}">
                <a16:creationId xmlns:a16="http://schemas.microsoft.com/office/drawing/2014/main" id="{F1B81FFA-7ACF-97F0-ED9C-FDC36089E9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682D5D0-24EE-BD5C-161E-73CD17C70D8E}"/>
              </a:ext>
            </a:extLst>
          </p:cNvPr>
          <p:cNvSpPr>
            <a:spLocks noGrp="1"/>
          </p:cNvSpPr>
          <p:nvPr>
            <p:ph type="sldNum" sz="quarter" idx="12"/>
          </p:nvPr>
        </p:nvSpPr>
        <p:spPr/>
        <p:txBody>
          <a:bodyPr/>
          <a:lstStyle/>
          <a:p>
            <a:fld id="{2ED40F8D-250A-42A9-B764-CD76CD092EFC}" type="slidenum">
              <a:rPr lang="en-AU" smtClean="0"/>
              <a:t>‹#›</a:t>
            </a:fld>
            <a:endParaRPr lang="en-AU"/>
          </a:p>
        </p:txBody>
      </p:sp>
    </p:spTree>
    <p:extLst>
      <p:ext uri="{BB962C8B-B14F-4D97-AF65-F5344CB8AC3E}">
        <p14:creationId xmlns:p14="http://schemas.microsoft.com/office/powerpoint/2010/main" val="206424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42F67-0DB0-3660-5403-1D5392461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A3A57A-0E3B-9345-0CD9-0BE68769EC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96BB88-4F84-3891-A4A1-E21209029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89E0E9-3331-44B4-80FE-212C91A1EB80}" type="datetimeFigureOut">
              <a:rPr lang="en-AU" smtClean="0"/>
              <a:t>24/05/2026</a:t>
            </a:fld>
            <a:endParaRPr lang="en-AU"/>
          </a:p>
        </p:txBody>
      </p:sp>
      <p:sp>
        <p:nvSpPr>
          <p:cNvPr id="5" name="Footer Placeholder 4">
            <a:extLst>
              <a:ext uri="{FF2B5EF4-FFF2-40B4-BE49-F238E27FC236}">
                <a16:creationId xmlns:a16="http://schemas.microsoft.com/office/drawing/2014/main" id="{61B59FB6-95A0-4031-AD6A-40FE3481E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FBE979E-A6F6-7C70-1983-3DFE77FE8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D40F8D-250A-42A9-B764-CD76CD092EFC}" type="slidenum">
              <a:rPr lang="en-AU" smtClean="0"/>
              <a:t>‹#›</a:t>
            </a:fld>
            <a:endParaRPr lang="en-AU"/>
          </a:p>
        </p:txBody>
      </p:sp>
      <p:grpSp>
        <p:nvGrpSpPr>
          <p:cNvPr id="9" name="Group 8">
            <a:extLst>
              <a:ext uri="{FF2B5EF4-FFF2-40B4-BE49-F238E27FC236}">
                <a16:creationId xmlns:a16="http://schemas.microsoft.com/office/drawing/2014/main" id="{921906C2-CEB3-53D5-DBF5-CC299693FEE0}"/>
              </a:ext>
            </a:extLst>
          </p:cNvPr>
          <p:cNvGrpSpPr/>
          <p:nvPr userDrawn="1"/>
        </p:nvGrpSpPr>
        <p:grpSpPr>
          <a:xfrm>
            <a:off x="6533964" y="2963"/>
            <a:ext cx="5663007" cy="3196768"/>
            <a:chOff x="6533964" y="2963"/>
            <a:chExt cx="5663007" cy="3196768"/>
          </a:xfrm>
        </p:grpSpPr>
        <p:pic>
          <p:nvPicPr>
            <p:cNvPr id="10" name="Picture 9" descr="A blue curved object">
              <a:extLst>
                <a:ext uri="{FF2B5EF4-FFF2-40B4-BE49-F238E27FC236}">
                  <a16:creationId xmlns:a16="http://schemas.microsoft.com/office/drawing/2014/main" id="{32EE08DA-10BD-EBBF-2BD0-86D0ED3B0B4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1" name="Picture 10">
              <a:extLst>
                <a:ext uri="{FF2B5EF4-FFF2-40B4-BE49-F238E27FC236}">
                  <a16:creationId xmlns:a16="http://schemas.microsoft.com/office/drawing/2014/main" id="{E556683C-F59B-7399-7C6F-7E8190DCB9F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219849" y="66536"/>
              <a:ext cx="972151" cy="972151"/>
            </a:xfrm>
            <a:prstGeom prst="rect">
              <a:avLst/>
            </a:prstGeom>
          </p:spPr>
        </p:pic>
      </p:grpSp>
    </p:spTree>
    <p:extLst>
      <p:ext uri="{BB962C8B-B14F-4D97-AF65-F5344CB8AC3E}">
        <p14:creationId xmlns:p14="http://schemas.microsoft.com/office/powerpoint/2010/main" val="275062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australiancurriculum.edu.au/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9967F0C-9B9F-CC00-38ED-49CE5971A1F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E660C98-2C08-8CA7-D5E6-B22E6C83B6B0}"/>
              </a:ext>
            </a:extLst>
          </p:cNvPr>
          <p:cNvSpPr>
            <a:spLocks noGrp="1"/>
          </p:cNvSpPr>
          <p:nvPr>
            <p:ph type="title"/>
          </p:nvPr>
        </p:nvSpPr>
        <p:spPr>
          <a:xfrm>
            <a:off x="438680" y="759362"/>
            <a:ext cx="8119165"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Instructions for facilitators</a:t>
            </a:r>
            <a:endParaRPr lang="en-AU" sz="3200" b="1">
              <a:latin typeface="Roboto" panose="02000000000000000000" pitchFamily="2" charset="0"/>
              <a:ea typeface="Roboto" panose="02000000000000000000" pitchFamily="2" charset="0"/>
              <a:cs typeface="+mn-cs"/>
            </a:endParaRPr>
          </a:p>
        </p:txBody>
      </p:sp>
      <p:grpSp>
        <p:nvGrpSpPr>
          <p:cNvPr id="3" name="Group 2" descr="Review icon">
            <a:extLst>
              <a:ext uri="{FF2B5EF4-FFF2-40B4-BE49-F238E27FC236}">
                <a16:creationId xmlns:a16="http://schemas.microsoft.com/office/drawing/2014/main" id="{347AFD7A-22D9-B640-BEF1-EB65D79F9CB3}"/>
              </a:ext>
            </a:extLst>
          </p:cNvPr>
          <p:cNvGrpSpPr/>
          <p:nvPr/>
        </p:nvGrpSpPr>
        <p:grpSpPr>
          <a:xfrm>
            <a:off x="562331" y="1538768"/>
            <a:ext cx="9096617" cy="1296000"/>
            <a:chOff x="562331" y="1538768"/>
            <a:chExt cx="9096617" cy="1296000"/>
          </a:xfrm>
        </p:grpSpPr>
        <p:sp>
          <p:nvSpPr>
            <p:cNvPr id="5" name="Rectangle: Rounded Corners 4">
              <a:extLst>
                <a:ext uri="{FF2B5EF4-FFF2-40B4-BE49-F238E27FC236}">
                  <a16:creationId xmlns:a16="http://schemas.microsoft.com/office/drawing/2014/main" id="{2879D1EC-0DE0-57DC-00FE-DAAC76EF57C8}"/>
                </a:ext>
                <a:ext uri="{C183D7F6-B498-43B3-948B-1728B52AA6E4}">
                  <adec:decorative xmlns:adec="http://schemas.microsoft.com/office/drawing/2017/decorative" val="1"/>
                </a:ext>
              </a:extLst>
            </p:cNvPr>
            <p:cNvSpPr/>
            <p:nvPr/>
          </p:nvSpPr>
          <p:spPr>
            <a:xfrm>
              <a:off x="562331" y="1538768"/>
              <a:ext cx="9096617" cy="1296000"/>
            </a:xfrm>
            <a:prstGeom prst="roundRect">
              <a:avLst>
                <a:gd name="adj" fmla="val 426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a:solidFill>
                    <a:schemeClr val="tx1"/>
                  </a:solidFill>
                  <a:latin typeface="Roboto" panose="02000000000000000000" pitchFamily="2" charset="0"/>
                  <a:ea typeface="Roboto" panose="02000000000000000000" pitchFamily="2" charset="0"/>
                </a:rPr>
                <a:t>Review the facilitator notes and ensure you have made any necessary changes to the PowerPoint slides. </a:t>
              </a:r>
            </a:p>
          </p:txBody>
        </p:sp>
        <p:sp>
          <p:nvSpPr>
            <p:cNvPr id="6" name="Rectangle: Top Corners Rounded 5">
              <a:extLst>
                <a:ext uri="{FF2B5EF4-FFF2-40B4-BE49-F238E27FC236}">
                  <a16:creationId xmlns:a16="http://schemas.microsoft.com/office/drawing/2014/main" id="{23CB9D45-8A90-C9B1-6E70-52BAC5417342}"/>
                </a:ext>
                <a:ext uri="{C183D7F6-B498-43B3-948B-1728B52AA6E4}">
                  <adec:decorative xmlns:adec="http://schemas.microsoft.com/office/drawing/2017/decorative" val="1"/>
                </a:ext>
              </a:extLst>
            </p:cNvPr>
            <p:cNvSpPr/>
            <p:nvPr/>
          </p:nvSpPr>
          <p:spPr>
            <a:xfrm rot="16200000">
              <a:off x="-31668" y="2132768"/>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Review icon">
              <a:extLst>
                <a:ext uri="{FF2B5EF4-FFF2-40B4-BE49-F238E27FC236}">
                  <a16:creationId xmlns:a16="http://schemas.microsoft.com/office/drawing/2014/main" id="{0DDF1180-8066-A208-0AE3-2878D9346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747" y="1729764"/>
              <a:ext cx="885826" cy="885826"/>
            </a:xfrm>
            <a:prstGeom prst="rect">
              <a:avLst/>
            </a:prstGeom>
          </p:spPr>
        </p:pic>
      </p:grpSp>
      <p:grpSp>
        <p:nvGrpSpPr>
          <p:cNvPr id="8" name="Group 7" descr="Discussion icon">
            <a:extLst>
              <a:ext uri="{FF2B5EF4-FFF2-40B4-BE49-F238E27FC236}">
                <a16:creationId xmlns:a16="http://schemas.microsoft.com/office/drawing/2014/main" id="{8ED203D1-291E-D4BB-CFD5-451001B193A7}"/>
              </a:ext>
            </a:extLst>
          </p:cNvPr>
          <p:cNvGrpSpPr/>
          <p:nvPr/>
        </p:nvGrpSpPr>
        <p:grpSpPr>
          <a:xfrm>
            <a:off x="562330" y="3070054"/>
            <a:ext cx="9096618" cy="1296000"/>
            <a:chOff x="562330" y="3202606"/>
            <a:chExt cx="9096618" cy="1296000"/>
          </a:xfrm>
        </p:grpSpPr>
        <p:sp>
          <p:nvSpPr>
            <p:cNvPr id="10" name="Rectangle: Rounded Corners 9">
              <a:extLst>
                <a:ext uri="{FF2B5EF4-FFF2-40B4-BE49-F238E27FC236}">
                  <a16:creationId xmlns:a16="http://schemas.microsoft.com/office/drawing/2014/main" id="{16A074A0-C9E8-2B1C-7967-A71235904BA0}"/>
                </a:ext>
                <a:ext uri="{C183D7F6-B498-43B3-948B-1728B52AA6E4}">
                  <adec:decorative xmlns:adec="http://schemas.microsoft.com/office/drawing/2017/decorative" val="1"/>
                </a:ext>
              </a:extLst>
            </p:cNvPr>
            <p:cNvSpPr/>
            <p:nvPr/>
          </p:nvSpPr>
          <p:spPr>
            <a:xfrm>
              <a:off x="562331" y="3202606"/>
              <a:ext cx="9096617" cy="1296000"/>
            </a:xfrm>
            <a:prstGeom prst="roundRect">
              <a:avLst>
                <a:gd name="adj" fmla="val 65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a:solidFill>
                    <a:schemeClr val="tx1"/>
                  </a:solidFill>
                  <a:latin typeface="Roboto" panose="02000000000000000000" pitchFamily="2" charset="0"/>
                  <a:ea typeface="Roboto" panose="02000000000000000000" pitchFamily="2" charset="0"/>
                </a:rPr>
                <a:t>Discussion points through the presentation will be identified using this icon. </a:t>
              </a:r>
              <a:br>
                <a:rPr lang="en-US" sz="1600">
                  <a:solidFill>
                    <a:schemeClr val="tx1"/>
                  </a:solidFill>
                  <a:latin typeface="Roboto" panose="02000000000000000000" pitchFamily="2" charset="0"/>
                  <a:ea typeface="Roboto" panose="02000000000000000000" pitchFamily="2" charset="0"/>
                </a:rPr>
              </a:br>
              <a:r>
                <a:rPr lang="en-US" sz="1600">
                  <a:solidFill>
                    <a:schemeClr val="tx1"/>
                  </a:solidFill>
                  <a:latin typeface="Roboto" panose="02000000000000000000" pitchFamily="2" charset="0"/>
                  <a:ea typeface="Roboto" panose="02000000000000000000" pitchFamily="2" charset="0"/>
                </a:rPr>
                <a:t>When planning the presentation, consider time required for discussions and the timing of the whole presentation. </a:t>
              </a:r>
            </a:p>
          </p:txBody>
        </p:sp>
        <p:sp>
          <p:nvSpPr>
            <p:cNvPr id="11" name="Rectangle: Top Corners Rounded 10">
              <a:extLst>
                <a:ext uri="{FF2B5EF4-FFF2-40B4-BE49-F238E27FC236}">
                  <a16:creationId xmlns:a16="http://schemas.microsoft.com/office/drawing/2014/main" id="{7A4ADE8C-EBFD-281C-8434-9C8D8FB91331}"/>
                </a:ext>
                <a:ext uri="{C183D7F6-B498-43B3-948B-1728B52AA6E4}">
                  <adec:decorative xmlns:adec="http://schemas.microsoft.com/office/drawing/2017/decorative" val="1"/>
                </a:ext>
              </a:extLst>
            </p:cNvPr>
            <p:cNvSpPr/>
            <p:nvPr/>
          </p:nvSpPr>
          <p:spPr>
            <a:xfrm rot="16200000">
              <a:off x="-31670" y="3796606"/>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Discussion icon">
              <a:extLst>
                <a:ext uri="{FF2B5EF4-FFF2-40B4-BE49-F238E27FC236}">
                  <a16:creationId xmlns:a16="http://schemas.microsoft.com/office/drawing/2014/main" id="{36D96887-2193-7F8D-6B3C-B7DB26D8A0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39747" y="3469016"/>
              <a:ext cx="885826" cy="825428"/>
            </a:xfrm>
            <a:prstGeom prst="rect">
              <a:avLst/>
            </a:prstGeom>
          </p:spPr>
        </p:pic>
      </p:grpSp>
      <p:grpSp>
        <p:nvGrpSpPr>
          <p:cNvPr id="14" name="Group 13" descr="Checklist icon">
            <a:extLst>
              <a:ext uri="{FF2B5EF4-FFF2-40B4-BE49-F238E27FC236}">
                <a16:creationId xmlns:a16="http://schemas.microsoft.com/office/drawing/2014/main" id="{3ADD0931-03BB-B29F-96AB-1A742280E529}"/>
              </a:ext>
            </a:extLst>
          </p:cNvPr>
          <p:cNvGrpSpPr/>
          <p:nvPr/>
        </p:nvGrpSpPr>
        <p:grpSpPr>
          <a:xfrm>
            <a:off x="546940" y="4632462"/>
            <a:ext cx="9112007" cy="1466175"/>
            <a:chOff x="546940" y="4632462"/>
            <a:chExt cx="9112007" cy="1466175"/>
          </a:xfrm>
        </p:grpSpPr>
        <p:grpSp>
          <p:nvGrpSpPr>
            <p:cNvPr id="16" name="Group 15">
              <a:extLst>
                <a:ext uri="{FF2B5EF4-FFF2-40B4-BE49-F238E27FC236}">
                  <a16:creationId xmlns:a16="http://schemas.microsoft.com/office/drawing/2014/main" id="{49E9F376-0D66-9E2A-62F8-4687DA5D6A8B}"/>
                </a:ext>
              </a:extLst>
            </p:cNvPr>
            <p:cNvGrpSpPr/>
            <p:nvPr/>
          </p:nvGrpSpPr>
          <p:grpSpPr>
            <a:xfrm>
              <a:off x="546940" y="4632462"/>
              <a:ext cx="9112007" cy="1466175"/>
              <a:chOff x="546940" y="4866443"/>
              <a:chExt cx="9112007" cy="1087476"/>
            </a:xfrm>
          </p:grpSpPr>
          <p:sp>
            <p:nvSpPr>
              <p:cNvPr id="20" name="Rectangle: Rounded Corners 19">
                <a:extLst>
                  <a:ext uri="{FF2B5EF4-FFF2-40B4-BE49-F238E27FC236}">
                    <a16:creationId xmlns:a16="http://schemas.microsoft.com/office/drawing/2014/main" id="{50EA3C22-9677-B47C-73B6-A1304B480ABA}"/>
                  </a:ext>
                  <a:ext uri="{C183D7F6-B498-43B3-948B-1728B52AA6E4}">
                    <adec:decorative xmlns:adec="http://schemas.microsoft.com/office/drawing/2017/decorative" val="1"/>
                  </a:ext>
                </a:extLst>
              </p:cNvPr>
              <p:cNvSpPr/>
              <p:nvPr/>
            </p:nvSpPr>
            <p:spPr>
              <a:xfrm>
                <a:off x="562330" y="4866443"/>
                <a:ext cx="9096617" cy="1087476"/>
              </a:xfrm>
              <a:prstGeom prst="roundRect">
                <a:avLst>
                  <a:gd name="adj" fmla="val 65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692000" bIns="180000" rtlCol="0" anchor="ctr" anchorCtr="0"/>
              <a:lstStyle/>
              <a:p>
                <a:r>
                  <a:rPr lang="en-US" sz="1600">
                    <a:solidFill>
                      <a:schemeClr val="tx1"/>
                    </a:solidFill>
                    <a:latin typeface="Roboto" panose="02000000000000000000" pitchFamily="2" charset="0"/>
                    <a:ea typeface="Roboto" panose="02000000000000000000" pitchFamily="2" charset="0"/>
                  </a:rPr>
                  <a:t>This presentation includes a review of a whole-school approach to sequencing learning. Consider whether the participants may need the information to review before the presentation, as it includes advice and resources developed by AITSL and AERO.</a:t>
                </a:r>
              </a:p>
            </p:txBody>
          </p:sp>
          <p:sp>
            <p:nvSpPr>
              <p:cNvPr id="25" name="Rectangle: Top Corners Rounded 24">
                <a:extLst>
                  <a:ext uri="{FF2B5EF4-FFF2-40B4-BE49-F238E27FC236}">
                    <a16:creationId xmlns:a16="http://schemas.microsoft.com/office/drawing/2014/main" id="{9B142B9C-50AB-33C4-F17A-B8D478FD52AF}"/>
                  </a:ext>
                  <a:ext uri="{C183D7F6-B498-43B3-948B-1728B52AA6E4}">
                    <adec:decorative xmlns:adec="http://schemas.microsoft.com/office/drawing/2017/decorative" val="1"/>
                  </a:ext>
                </a:extLst>
              </p:cNvPr>
              <p:cNvSpPr/>
              <p:nvPr/>
            </p:nvSpPr>
            <p:spPr>
              <a:xfrm rot="16200000">
                <a:off x="67361" y="5346022"/>
                <a:ext cx="1067157"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7" name="Picture 16" descr="Checklist icon">
              <a:extLst>
                <a:ext uri="{FF2B5EF4-FFF2-40B4-BE49-F238E27FC236}">
                  <a16:creationId xmlns:a16="http://schemas.microsoft.com/office/drawing/2014/main" id="{FFE2F3FE-388C-9078-CC26-F6984B5169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39747" y="4808494"/>
              <a:ext cx="885826" cy="1088305"/>
            </a:xfrm>
            <a:prstGeom prst="rect">
              <a:avLst/>
            </a:prstGeom>
          </p:spPr>
        </p:pic>
      </p:grpSp>
      <p:sp>
        <p:nvSpPr>
          <p:cNvPr id="4" name="Rectangle: Rounded Corners 3">
            <a:extLst>
              <a:ext uri="{FF2B5EF4-FFF2-40B4-BE49-F238E27FC236}">
                <a16:creationId xmlns:a16="http://schemas.microsoft.com/office/drawing/2014/main" id="{441B64E0-64C4-3F0B-41EE-A08DAB7B4FB5}"/>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46C2EC6E-67F3-E1FA-222D-42CEB3D3E3C0}"/>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27" name="Arrow: Right 26">
            <a:extLst>
              <a:ext uri="{FF2B5EF4-FFF2-40B4-BE49-F238E27FC236}">
                <a16:creationId xmlns:a16="http://schemas.microsoft.com/office/drawing/2014/main" id="{B1D4B9C9-0C06-3499-0A18-8A9D7445A547}"/>
              </a:ext>
              <a:ext uri="{C183D7F6-B498-43B3-948B-1728B52AA6E4}">
                <adec:decorative xmlns:adec="http://schemas.microsoft.com/office/drawing/2017/decorative" val="1"/>
              </a:ext>
            </a:extLst>
          </p:cNvPr>
          <p:cNvSpPr/>
          <p:nvPr/>
        </p:nvSpPr>
        <p:spPr>
          <a:xfrm>
            <a:off x="7912187" y="3365392"/>
            <a:ext cx="243961" cy="225720"/>
          </a:xfrm>
          <a:prstGeom prst="rightArrow">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469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6AE9-63EF-BF76-8ACD-713361B2B5A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C59F8CA-93CA-B9CC-7E89-86D4C24C9A7A}"/>
              </a:ext>
            </a:extLst>
          </p:cNvPr>
          <p:cNvSpPr>
            <a:spLocks noGrp="1"/>
          </p:cNvSpPr>
          <p:nvPr>
            <p:ph type="title"/>
          </p:nvPr>
        </p:nvSpPr>
        <p:spPr>
          <a:xfrm>
            <a:off x="438680" y="759361"/>
            <a:ext cx="5478644" cy="1121989"/>
          </a:xfrm>
        </p:spPr>
        <p:txBody>
          <a:bodyPr anchor="t">
            <a:noAutofit/>
          </a:bodyPr>
          <a:lstStyle/>
          <a:p>
            <a:r>
              <a:rPr lang="en-US" sz="3200" b="1">
                <a:latin typeface="Roboto" panose="02000000000000000000" pitchFamily="2" charset="0"/>
                <a:ea typeface="Roboto" panose="02000000000000000000" pitchFamily="2" charset="0"/>
                <a:cs typeface="+mn-cs"/>
              </a:rPr>
              <a:t>Building </a:t>
            </a:r>
            <a:br>
              <a:rPr lang="en-US" sz="3200" b="1">
                <a:latin typeface="Roboto" panose="02000000000000000000" pitchFamily="2" charset="0"/>
                <a:ea typeface="Roboto" panose="02000000000000000000" pitchFamily="2" charset="0"/>
                <a:cs typeface="+mn-cs"/>
              </a:rPr>
            </a:br>
            <a:r>
              <a:rPr lang="en-US" sz="3200" b="1">
                <a:latin typeface="Roboto" panose="02000000000000000000" pitchFamily="2" charset="0"/>
                <a:ea typeface="Roboto" panose="02000000000000000000" pitchFamily="2" charset="0"/>
                <a:cs typeface="+mn-cs"/>
              </a:rPr>
              <a:t>teacher capability</a:t>
            </a:r>
          </a:p>
        </p:txBody>
      </p:sp>
      <p:sp>
        <p:nvSpPr>
          <p:cNvPr id="4" name="Rectangle: Rounded Corners 3">
            <a:extLst>
              <a:ext uri="{FF2B5EF4-FFF2-40B4-BE49-F238E27FC236}">
                <a16:creationId xmlns:a16="http://schemas.microsoft.com/office/drawing/2014/main" id="{8E9F332A-2FC8-43EC-E382-99C6EEB64354}"/>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D2629D0A-D9E1-18DF-9CE3-326F78E2B9B1}"/>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4DA089D0-F668-A84B-B563-C8E540B3CF18}"/>
              </a:ext>
            </a:extLst>
          </p:cNvPr>
          <p:cNvGrpSpPr/>
          <p:nvPr/>
        </p:nvGrpSpPr>
        <p:grpSpPr>
          <a:xfrm>
            <a:off x="5154043" y="786096"/>
            <a:ext cx="5730165" cy="5568600"/>
            <a:chOff x="5154043" y="786096"/>
            <a:chExt cx="5730165" cy="5568600"/>
          </a:xfrm>
        </p:grpSpPr>
        <p:pic>
          <p:nvPicPr>
            <p:cNvPr id="5" name="Picture 4" descr="Whole-school planning graphic with Aligning curriculum and assessment highlighted">
              <a:extLst>
                <a:ext uri="{FF2B5EF4-FFF2-40B4-BE49-F238E27FC236}">
                  <a16:creationId xmlns:a16="http://schemas.microsoft.com/office/drawing/2014/main" id="{303DD95B-C3E6-E8EB-8B4D-1CA4B77CBF8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4043" y="786096"/>
              <a:ext cx="5730165" cy="5568600"/>
            </a:xfrm>
            <a:prstGeom prst="rect">
              <a:avLst/>
            </a:prstGeom>
          </p:spPr>
        </p:pic>
        <p:sp>
          <p:nvSpPr>
            <p:cNvPr id="6" name="Block Arc 5">
              <a:extLst>
                <a:ext uri="{FF2B5EF4-FFF2-40B4-BE49-F238E27FC236}">
                  <a16:creationId xmlns:a16="http://schemas.microsoft.com/office/drawing/2014/main" id="{A2936BC7-89AA-1F29-9014-87740B07681F}"/>
                </a:ext>
                <a:ext uri="{C183D7F6-B498-43B3-948B-1728B52AA6E4}">
                  <adec:decorative xmlns:adec="http://schemas.microsoft.com/office/drawing/2017/decorative" val="1"/>
                </a:ext>
              </a:extLst>
            </p:cNvPr>
            <p:cNvSpPr/>
            <p:nvPr/>
          </p:nvSpPr>
          <p:spPr>
            <a:xfrm rot="5400000">
              <a:off x="6126126" y="1565593"/>
              <a:ext cx="3997479" cy="3997479"/>
            </a:xfrm>
            <a:prstGeom prst="blockArc">
              <a:avLst>
                <a:gd name="adj1" fmla="val 16199998"/>
                <a:gd name="adj2" fmla="val 18884368"/>
                <a:gd name="adj3" fmla="val 3683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grpSp>
      <p:sp>
        <p:nvSpPr>
          <p:cNvPr id="8" name="TextBox 7">
            <a:extLst>
              <a:ext uri="{FF2B5EF4-FFF2-40B4-BE49-F238E27FC236}">
                <a16:creationId xmlns:a16="http://schemas.microsoft.com/office/drawing/2014/main" id="{0A116BE8-706D-C946-F856-E6629E5A8508}"/>
              </a:ext>
            </a:extLst>
          </p:cNvPr>
          <p:cNvSpPr txBox="1"/>
          <p:nvPr/>
        </p:nvSpPr>
        <p:spPr>
          <a:xfrm>
            <a:off x="562332" y="2332919"/>
            <a:ext cx="4786579" cy="1785104"/>
          </a:xfrm>
          <a:prstGeom prst="rect">
            <a:avLst/>
          </a:prstGeom>
          <a:noFill/>
        </p:spPr>
        <p:txBody>
          <a:bodyPr wrap="square">
            <a:spAutoFit/>
          </a:bodyPr>
          <a:lstStyle/>
          <a:p>
            <a:pPr>
              <a:spcBef>
                <a:spcPts val="600"/>
              </a:spcBef>
              <a:spcAft>
                <a:spcPts val="600"/>
              </a:spcAft>
              <a:buNone/>
            </a:pPr>
            <a:r>
              <a:rPr lang="en-US" sz="2000" b="0">
                <a:solidFill>
                  <a:srgbClr val="000000"/>
                </a:solidFill>
                <a:effectLst/>
                <a:latin typeface="Roboto" panose="02000000000000000000" pitchFamily="2" charset="0"/>
                <a:ea typeface="MS Gothic" panose="020B0609070205080204" pitchFamily="49" charset="-128"/>
                <a:cs typeface="Times New Roman" panose="02020603050405020304" pitchFamily="18" charset="0"/>
              </a:rPr>
              <a:t>What support do you need to build your capability when sequencing learning? ​</a:t>
            </a:r>
            <a:endParaRPr lang="en-AU" sz="2000" b="1">
              <a:solidFill>
                <a:srgbClr val="000000"/>
              </a:solidFill>
              <a:effectLst/>
              <a:latin typeface="Roboto" panose="02000000000000000000" pitchFamily="2" charset="0"/>
              <a:ea typeface="MS Gothic" panose="020B0609070205080204" pitchFamily="49" charset="-128"/>
              <a:cs typeface="Times New Roman" panose="02020603050405020304" pitchFamily="18" charset="0"/>
            </a:endParaRPr>
          </a:p>
          <a:p>
            <a:pPr>
              <a:spcBef>
                <a:spcPts val="600"/>
              </a:spcBef>
              <a:spcAft>
                <a:spcPts val="600"/>
              </a:spcAft>
              <a:buNone/>
            </a:pPr>
            <a:r>
              <a:rPr lang="en-US" sz="2000" b="0">
                <a:solidFill>
                  <a:srgbClr val="000000"/>
                </a:solidFill>
                <a:effectLst/>
                <a:latin typeface="Roboto" panose="02000000000000000000" pitchFamily="2" charset="0"/>
                <a:ea typeface="MS Gothic" panose="020B0609070205080204" pitchFamily="49" charset="-128"/>
                <a:cs typeface="Times New Roman" panose="02020603050405020304" pitchFamily="18" charset="0"/>
              </a:rPr>
              <a:t>What support could you provide to help others build their capability when sequencing learning?</a:t>
            </a:r>
            <a:endParaRPr lang="en-AU" sz="2000" b="1">
              <a:solidFill>
                <a:srgbClr val="000000"/>
              </a:solidFill>
              <a:effectLst/>
              <a:latin typeface="Roboto" panose="02000000000000000000" pitchFamily="2"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79791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0F5F-1339-15D2-98B5-51D422118096}"/>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A8BE93FD-6191-06C2-6B9B-C6D04558464E}"/>
              </a:ext>
            </a:extLst>
          </p:cNvPr>
          <p:cNvPicPr>
            <a:picLocks noGrp="1" noRot="1" noChangeAspect="1" noMove="1" noResize="1" noEditPoints="1" noAdjustHandles="1" noChangeArrowheads="1" noChangeShapeType="1" noCrop="1"/>
          </p:cNvPicPr>
          <p:nvPr/>
        </p:nvPicPr>
        <p:blipFill>
          <a:blip r:embed="rId3"/>
          <a:stretch>
            <a:fillRect/>
          </a:stretch>
        </p:blipFill>
        <p:spPr>
          <a:xfrm>
            <a:off x="-1" y="0"/>
            <a:ext cx="12221704" cy="6856078"/>
          </a:xfrm>
          <a:prstGeom prst="rect">
            <a:avLst/>
          </a:prstGeom>
        </p:spPr>
      </p:pic>
      <p:sp>
        <p:nvSpPr>
          <p:cNvPr id="7" name="Title 1">
            <a:extLst>
              <a:ext uri="{FF2B5EF4-FFF2-40B4-BE49-F238E27FC236}">
                <a16:creationId xmlns:a16="http://schemas.microsoft.com/office/drawing/2014/main" id="{BD73AAC9-B080-18EF-65B4-8679018DDC77}"/>
              </a:ext>
            </a:extLst>
          </p:cNvPr>
          <p:cNvSpPr>
            <a:spLocks noGrp="1"/>
          </p:cNvSpPr>
          <p:nvPr>
            <p:ph type="title"/>
          </p:nvPr>
        </p:nvSpPr>
        <p:spPr>
          <a:xfrm>
            <a:off x="438680" y="936445"/>
            <a:ext cx="5478644" cy="696302"/>
          </a:xfrm>
        </p:spPr>
        <p:txBody>
          <a:bodyPr anchor="t">
            <a:noAutofit/>
          </a:bodyPr>
          <a:lstStyle/>
          <a:p>
            <a:r>
              <a:rPr lang="en-US" sz="4000" b="1">
                <a:solidFill>
                  <a:schemeClr val="bg1"/>
                </a:solidFill>
                <a:latin typeface="Roboto" panose="02000000000000000000" pitchFamily="2" charset="0"/>
                <a:ea typeface="Roboto" panose="02000000000000000000" pitchFamily="2" charset="0"/>
                <a:cs typeface="+mn-cs"/>
              </a:rPr>
              <a:t>Thank you</a:t>
            </a:r>
          </a:p>
        </p:txBody>
      </p:sp>
      <p:sp>
        <p:nvSpPr>
          <p:cNvPr id="8" name="TextBox 7">
            <a:extLst>
              <a:ext uri="{FF2B5EF4-FFF2-40B4-BE49-F238E27FC236}">
                <a16:creationId xmlns:a16="http://schemas.microsoft.com/office/drawing/2014/main" id="{0284D2EF-2756-0104-933C-988BBBD167EB}"/>
              </a:ext>
            </a:extLst>
          </p:cNvPr>
          <p:cNvSpPr txBox="1"/>
          <p:nvPr/>
        </p:nvSpPr>
        <p:spPr>
          <a:xfrm>
            <a:off x="438680" y="1554037"/>
            <a:ext cx="4806128" cy="1585049"/>
          </a:xfrm>
          <a:prstGeom prst="rect">
            <a:avLst/>
          </a:prstGeom>
          <a:noFill/>
        </p:spPr>
        <p:txBody>
          <a:bodyPr wrap="square" lIns="91440" tIns="45720" rIns="91440" bIns="45720" rtlCol="0" anchor="t">
            <a:spAutoFit/>
          </a:bodyPr>
          <a:lstStyle/>
          <a:p>
            <a:r>
              <a:rPr lang="en-US" sz="2400">
                <a:solidFill>
                  <a:schemeClr val="bg1"/>
                </a:solidFill>
                <a:latin typeface="Roboto" panose="02000000000000000000" pitchFamily="2" charset="0"/>
                <a:ea typeface="Roboto" panose="02000000000000000000" pitchFamily="2" charset="0"/>
                <a:cs typeface="Roboto"/>
              </a:rPr>
              <a:t>For more resources visit the </a:t>
            </a:r>
            <a:r>
              <a:rPr lang="en-US" sz="2400">
                <a:solidFill>
                  <a:schemeClr val="bg1"/>
                </a:solidFill>
                <a:latin typeface="Roboto" panose="02000000000000000000" pitchFamily="2" charset="0"/>
                <a:ea typeface="Roboto" panose="02000000000000000000" pitchFamily="2" charset="0"/>
                <a:cs typeface="Roboto"/>
                <a:hlinkClick r:id="rId4">
                  <a:extLst>
                    <a:ext uri="{A12FA001-AC4F-418D-AE19-62706E023703}">
                      <ahyp:hlinkClr xmlns:ahyp="http://schemas.microsoft.com/office/drawing/2018/hyperlinkcolor" val="tx"/>
                    </a:ext>
                  </a:extLst>
                </a:hlinkClick>
              </a:rPr>
              <a:t>Resources</a:t>
            </a:r>
            <a:r>
              <a:rPr lang="en-US" sz="2400">
                <a:solidFill>
                  <a:schemeClr val="bg1"/>
                </a:solidFill>
                <a:latin typeface="Roboto" panose="02000000000000000000" pitchFamily="2" charset="0"/>
                <a:ea typeface="Roboto" panose="02000000000000000000" pitchFamily="2" charset="0"/>
                <a:cs typeface="Roboto"/>
              </a:rPr>
              <a:t> page on the Australian Curriculum website.</a:t>
            </a:r>
            <a:endParaRPr lang="en-US" sz="2400">
              <a:solidFill>
                <a:schemeClr val="bg1"/>
              </a:solidFill>
              <a:latin typeface="Roboto" panose="02000000000000000000" pitchFamily="2" charset="0"/>
              <a:ea typeface="Roboto" panose="02000000000000000000" pitchFamily="2" charset="0"/>
            </a:endParaRPr>
          </a:p>
          <a:p>
            <a:pPr lvl="1"/>
            <a:endParaRPr lang="en-US" sz="2500">
              <a:solidFill>
                <a:schemeClr val="bg1"/>
              </a:solidFill>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30411937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5434C-DF91-0107-B01A-0F16F1F2139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C1D73EF-1EF3-DB93-BAFF-AB46778B7BB4}"/>
              </a:ext>
            </a:extLst>
          </p:cNvPr>
          <p:cNvSpPr txBox="1">
            <a:spLocks noGrp="1"/>
          </p:cNvSpPr>
          <p:nvPr>
            <p:ph type="title" idx="4294967295"/>
          </p:nvPr>
        </p:nvSpPr>
        <p:spPr>
          <a:xfrm>
            <a:off x="584274" y="2194847"/>
            <a:ext cx="5049272" cy="14737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a:ln>
                  <a:noFill/>
                </a:ln>
                <a:solidFill>
                  <a:srgbClr val="00629B"/>
                </a:solidFill>
                <a:effectLst/>
                <a:uLnTx/>
                <a:uFillTx/>
                <a:latin typeface="Roboto" panose="02000000000000000000" pitchFamily="2" charset="0"/>
                <a:ea typeface="Roboto" panose="02000000000000000000" pitchFamily="2" charset="0"/>
                <a:cs typeface="Times New Roman" panose="02020603050405020304" pitchFamily="18" charset="0"/>
              </a:rPr>
              <a:t>Sequencing</a:t>
            </a:r>
            <a:br>
              <a:rPr kumimoji="0" lang="en-US" sz="3500" b="0" i="0" u="none" strike="noStrike" kern="1200" cap="none" spc="0" normalizeH="0" baseline="0" noProof="0">
                <a:ln>
                  <a:noFill/>
                </a:ln>
                <a:solidFill>
                  <a:srgbClr val="00629B"/>
                </a:solidFill>
                <a:effectLst/>
                <a:uLnTx/>
                <a:uFillTx/>
                <a:latin typeface="Roboto" panose="02000000000000000000" pitchFamily="2" charset="0"/>
                <a:ea typeface="Roboto" panose="02000000000000000000" pitchFamily="2" charset="0"/>
                <a:cs typeface="Times New Roman" panose="02020603050405020304" pitchFamily="18" charset="0"/>
              </a:rPr>
            </a:br>
            <a:r>
              <a:rPr kumimoji="0" lang="en-US" sz="3500" b="0" i="0" u="none" strike="noStrike" kern="1200" cap="none" spc="0" normalizeH="0" baseline="0" noProof="0">
                <a:ln>
                  <a:noFill/>
                </a:ln>
                <a:solidFill>
                  <a:srgbClr val="00629B"/>
                </a:solidFill>
                <a:effectLst/>
                <a:uLnTx/>
                <a:uFillTx/>
                <a:latin typeface="Roboto" panose="02000000000000000000" pitchFamily="2" charset="0"/>
                <a:ea typeface="Roboto" panose="02000000000000000000" pitchFamily="2" charset="0"/>
                <a:cs typeface="Times New Roman" panose="02020603050405020304" pitchFamily="18" charset="0"/>
              </a:rPr>
              <a:t>learning</a:t>
            </a:r>
          </a:p>
        </p:txBody>
      </p:sp>
      <p:pic>
        <p:nvPicPr>
          <p:cNvPr id="7" name="Picture 6" descr="ACARA logo">
            <a:extLst>
              <a:ext uri="{FF2B5EF4-FFF2-40B4-BE49-F238E27FC236}">
                <a16:creationId xmlns:a16="http://schemas.microsoft.com/office/drawing/2014/main" id="{87B226AE-C9F7-BBBE-C622-ECEB9CE224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8684" y="6195150"/>
            <a:ext cx="2832170" cy="329801"/>
          </a:xfrm>
          <a:prstGeom prst="rect">
            <a:avLst/>
          </a:prstGeom>
        </p:spPr>
      </p:pic>
      <p:sp>
        <p:nvSpPr>
          <p:cNvPr id="10" name="Rectangle: Rounded Corners 9">
            <a:extLst>
              <a:ext uri="{FF2B5EF4-FFF2-40B4-BE49-F238E27FC236}">
                <a16:creationId xmlns:a16="http://schemas.microsoft.com/office/drawing/2014/main" id="{CF4B279F-5A0A-89AF-E98D-DCCE4A4A5AFF}"/>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9" name="Straight Connector 38">
            <a:extLst>
              <a:ext uri="{FF2B5EF4-FFF2-40B4-BE49-F238E27FC236}">
                <a16:creationId xmlns:a16="http://schemas.microsoft.com/office/drawing/2014/main" id="{5220EDB4-3290-7934-AEAE-6720C4D19537}"/>
              </a:ext>
              <a:ext uri="{C183D7F6-B498-43B3-948B-1728B52AA6E4}">
                <adec:decorative xmlns:adec="http://schemas.microsoft.com/office/drawing/2017/decorative" val="1"/>
              </a:ext>
            </a:extLst>
          </p:cNvPr>
          <p:cNvCxnSpPr/>
          <p:nvPr/>
        </p:nvCxnSpPr>
        <p:spPr>
          <a:xfrm>
            <a:off x="718684" y="2087601"/>
            <a:ext cx="1092758"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F173AF58-015D-BDA8-1E4F-7F78E5FF4EE8}"/>
              </a:ext>
            </a:extLst>
          </p:cNvPr>
          <p:cNvGrpSpPr/>
          <p:nvPr/>
        </p:nvGrpSpPr>
        <p:grpSpPr>
          <a:xfrm>
            <a:off x="5154043" y="786096"/>
            <a:ext cx="5730165" cy="5568600"/>
            <a:chOff x="5154043" y="786096"/>
            <a:chExt cx="5730165" cy="5568600"/>
          </a:xfrm>
        </p:grpSpPr>
        <p:pic>
          <p:nvPicPr>
            <p:cNvPr id="2" name="Picture 1" descr="Whole-school planning graphic with Aligning curriculum and assessment highlighted">
              <a:extLst>
                <a:ext uri="{FF2B5EF4-FFF2-40B4-BE49-F238E27FC236}">
                  <a16:creationId xmlns:a16="http://schemas.microsoft.com/office/drawing/2014/main" id="{3695ACA4-C3A0-C101-FF0F-363008325F8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4043" y="786096"/>
              <a:ext cx="5730165" cy="5568600"/>
            </a:xfrm>
            <a:prstGeom prst="rect">
              <a:avLst/>
            </a:prstGeom>
          </p:spPr>
        </p:pic>
        <p:sp>
          <p:nvSpPr>
            <p:cNvPr id="6" name="Block Arc 5">
              <a:extLst>
                <a:ext uri="{FF2B5EF4-FFF2-40B4-BE49-F238E27FC236}">
                  <a16:creationId xmlns:a16="http://schemas.microsoft.com/office/drawing/2014/main" id="{EDD880EA-2E6E-ED6D-D9E9-C8BD20B6458F}"/>
                </a:ext>
                <a:ext uri="{C183D7F6-B498-43B3-948B-1728B52AA6E4}">
                  <adec:decorative xmlns:adec="http://schemas.microsoft.com/office/drawing/2017/decorative" val="1"/>
                </a:ext>
              </a:extLst>
            </p:cNvPr>
            <p:cNvSpPr/>
            <p:nvPr/>
          </p:nvSpPr>
          <p:spPr>
            <a:xfrm rot="5400000">
              <a:off x="6126126" y="1565593"/>
              <a:ext cx="3997479" cy="3997479"/>
            </a:xfrm>
            <a:prstGeom prst="blockArc">
              <a:avLst>
                <a:gd name="adj1" fmla="val 16199998"/>
                <a:gd name="adj2" fmla="val 18884368"/>
                <a:gd name="adj3" fmla="val 3683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grpSp>
    </p:spTree>
    <p:extLst>
      <p:ext uri="{BB962C8B-B14F-4D97-AF65-F5344CB8AC3E}">
        <p14:creationId xmlns:p14="http://schemas.microsoft.com/office/powerpoint/2010/main" val="163923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5B9D-FDBA-600A-1E5E-F1046850F371}"/>
            </a:ext>
          </a:extLst>
        </p:cNvPr>
        <p:cNvGrpSpPr/>
        <p:nvPr/>
      </p:nvGrpSpPr>
      <p:grpSpPr>
        <a:xfrm>
          <a:off x="0" y="0"/>
          <a:ext cx="0" cy="0"/>
          <a:chOff x="0" y="0"/>
          <a:chExt cx="0" cy="0"/>
        </a:xfrm>
      </p:grpSpPr>
      <p:pic>
        <p:nvPicPr>
          <p:cNvPr id="8" name="Picture 7" descr="Students sitting around a table using laptops and tablets in a classroom setting, with teacher seated among them.">
            <a:extLst>
              <a:ext uri="{FF2B5EF4-FFF2-40B4-BE49-F238E27FC236}">
                <a16:creationId xmlns:a16="http://schemas.microsoft.com/office/drawing/2014/main" id="{3BB7CD01-D251-A8CE-ADD8-6FCABB9E3E31}"/>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8654" cy="6858000"/>
          </a:xfrm>
          <a:prstGeom prst="rect">
            <a:avLst/>
          </a:prstGeom>
        </p:spPr>
      </p:pic>
      <p:sp>
        <p:nvSpPr>
          <p:cNvPr id="22" name="Title 1">
            <a:extLst>
              <a:ext uri="{FF2B5EF4-FFF2-40B4-BE49-F238E27FC236}">
                <a16:creationId xmlns:a16="http://schemas.microsoft.com/office/drawing/2014/main" id="{2F317409-4606-63E8-E7F6-4B35A558616B}"/>
              </a:ext>
            </a:extLst>
          </p:cNvPr>
          <p:cNvSpPr>
            <a:spLocks noGrp="1"/>
          </p:cNvSpPr>
          <p:nvPr>
            <p:ph type="title"/>
          </p:nvPr>
        </p:nvSpPr>
        <p:spPr>
          <a:xfrm>
            <a:off x="438681" y="759362"/>
            <a:ext cx="4707750"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Outcomes</a:t>
            </a:r>
            <a:endParaRPr lang="en-AU" sz="3200" b="1">
              <a:latin typeface="Roboto" panose="02000000000000000000" pitchFamily="2" charset="0"/>
              <a:ea typeface="Roboto" panose="02000000000000000000" pitchFamily="2" charset="0"/>
              <a:cs typeface="+mn-cs"/>
            </a:endParaRPr>
          </a:p>
        </p:txBody>
      </p:sp>
      <p:sp>
        <p:nvSpPr>
          <p:cNvPr id="2" name="Rectangle: Rounded Corners 1">
            <a:extLst>
              <a:ext uri="{FF2B5EF4-FFF2-40B4-BE49-F238E27FC236}">
                <a16:creationId xmlns:a16="http://schemas.microsoft.com/office/drawing/2014/main" id="{55254A0B-8F67-0082-F663-4F8C707D7F8E}"/>
              </a:ext>
            </a:extLst>
          </p:cNvPr>
          <p:cNvSpPr/>
          <p:nvPr/>
        </p:nvSpPr>
        <p:spPr>
          <a:xfrm>
            <a:off x="5934607" y="2462604"/>
            <a:ext cx="5076293" cy="247034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b="1">
                <a:solidFill>
                  <a:srgbClr val="00629B"/>
                </a:solidFill>
                <a:latin typeface="Roboto" panose="02000000000000000000" pitchFamily="2" charset="0"/>
                <a:ea typeface="Roboto" panose="02000000000000000000" pitchFamily="2" charset="0"/>
              </a:rPr>
              <a:t>By the end of this workshop, we will be able to: </a:t>
            </a:r>
          </a:p>
          <a:p>
            <a:pPr marL="285750" indent="-285750">
              <a:spcBef>
                <a:spcPts val="300"/>
              </a:spcBef>
              <a:spcAft>
                <a:spcPts val="600"/>
              </a:spcAft>
              <a:buFont typeface="Arial" panose="020B0604020202020204" pitchFamily="34" charset="0"/>
              <a:buChar char="•"/>
            </a:pPr>
            <a:r>
              <a:rPr lang="en-US" sz="1600">
                <a:solidFill>
                  <a:schemeClr val="tx1"/>
                </a:solidFill>
                <a:latin typeface="Roboto" panose="02000000000000000000" pitchFamily="2" charset="0"/>
                <a:ea typeface="Roboto" panose="02000000000000000000" pitchFamily="2" charset="0"/>
              </a:rPr>
              <a:t>reflect on current approaches to sequencing learning within and across learning areas</a:t>
            </a:r>
          </a:p>
          <a:p>
            <a:pPr marL="285750" indent="-285750">
              <a:spcBef>
                <a:spcPts val="300"/>
              </a:spcBef>
              <a:spcAft>
                <a:spcPts val="600"/>
              </a:spcAft>
              <a:buFont typeface="Arial" panose="020B0604020202020204" pitchFamily="34" charset="0"/>
              <a:buChar char="•"/>
            </a:pPr>
            <a:r>
              <a:rPr lang="en-US" sz="1600">
                <a:solidFill>
                  <a:schemeClr val="tx1"/>
                </a:solidFill>
                <a:latin typeface="Roboto" panose="02000000000000000000" pitchFamily="2" charset="0"/>
                <a:ea typeface="Roboto" panose="02000000000000000000" pitchFamily="2" charset="0"/>
              </a:rPr>
              <a:t>consider a whole-school approach to sequencing learning</a:t>
            </a:r>
          </a:p>
          <a:p>
            <a:pPr marL="285750" indent="-285750">
              <a:spcBef>
                <a:spcPts val="300"/>
              </a:spcBef>
              <a:spcAft>
                <a:spcPts val="600"/>
              </a:spcAft>
              <a:buFont typeface="Arial" panose="020B0604020202020204" pitchFamily="34" charset="0"/>
              <a:buChar char="•"/>
            </a:pPr>
            <a:r>
              <a:rPr lang="en-US" sz="1600">
                <a:solidFill>
                  <a:schemeClr val="tx1"/>
                </a:solidFill>
                <a:latin typeface="Roboto" panose="02000000000000000000" pitchFamily="2" charset="0"/>
                <a:ea typeface="Roboto" panose="02000000000000000000" pitchFamily="2" charset="0"/>
              </a:rPr>
              <a:t>propose actions for change or improvement.</a:t>
            </a:r>
          </a:p>
        </p:txBody>
      </p:sp>
      <p:sp>
        <p:nvSpPr>
          <p:cNvPr id="9" name="Slide Number Placeholder 5">
            <a:extLst>
              <a:ext uri="{FF2B5EF4-FFF2-40B4-BE49-F238E27FC236}">
                <a16:creationId xmlns:a16="http://schemas.microsoft.com/office/drawing/2014/main" id="{7C2AE0E0-F662-8B43-86C0-7BCDCB8EE26B}"/>
              </a:ext>
            </a:extLst>
          </p:cNvPr>
          <p:cNvSpPr txBox="1">
            <a:spLocks noChangeAspect="1"/>
          </p:cNvSpPr>
          <p:nvPr/>
        </p:nvSpPr>
        <p:spPr>
          <a:xfrm>
            <a:off x="332351" y="6512915"/>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smtClean="0">
                <a:solidFill>
                  <a:schemeClr val="bg1">
                    <a:lumMod val="50000"/>
                  </a:schemeClr>
                </a:solidFill>
              </a:rPr>
              <a:t>3</a:t>
            </a:fld>
            <a:r>
              <a:rPr lang="en-US" b="1">
                <a:solidFill>
                  <a:schemeClr val="bg1">
                    <a:lumMod val="50000"/>
                  </a:schemeClr>
                </a:solidFill>
              </a:rPr>
              <a:t>   </a:t>
            </a:r>
          </a:p>
        </p:txBody>
      </p:sp>
    </p:spTree>
    <p:extLst>
      <p:ext uri="{BB962C8B-B14F-4D97-AF65-F5344CB8AC3E}">
        <p14:creationId xmlns:p14="http://schemas.microsoft.com/office/powerpoint/2010/main" val="10750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A321D-57A9-F8F6-B19E-DFDF2FC84D8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E1F43D4-B7D4-C2E4-906B-2F05FC14A245}"/>
              </a:ext>
            </a:extLst>
          </p:cNvPr>
          <p:cNvSpPr txBox="1">
            <a:spLocks noGrp="1"/>
          </p:cNvSpPr>
          <p:nvPr>
            <p:ph type="title" idx="4294967295"/>
          </p:nvPr>
        </p:nvSpPr>
        <p:spPr>
          <a:xfrm>
            <a:off x="438681" y="759362"/>
            <a:ext cx="4707750" cy="6055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effectLst/>
                <a:uLnTx/>
                <a:uFillTx/>
                <a:latin typeface="Roboto" panose="02000000000000000000" pitchFamily="2" charset="0"/>
                <a:ea typeface="Roboto" panose="02000000000000000000" pitchFamily="2" charset="0"/>
                <a:cs typeface="+mn-cs"/>
              </a:rPr>
              <a:t>Reflect–Act–Evaluate</a:t>
            </a:r>
            <a:endParaRPr kumimoji="0" lang="en-AU" sz="3200" b="1" i="0" u="none" strike="noStrike" kern="1200" cap="none" spc="0" normalizeH="0" baseline="0" noProof="0">
              <a:ln>
                <a:noFill/>
              </a:ln>
              <a:effectLst/>
              <a:uLnTx/>
              <a:uFillTx/>
              <a:latin typeface="Roboto" panose="02000000000000000000" pitchFamily="2" charset="0"/>
              <a:ea typeface="Roboto" panose="02000000000000000000" pitchFamily="2" charset="0"/>
              <a:cs typeface="+mn-cs"/>
            </a:endParaRPr>
          </a:p>
        </p:txBody>
      </p:sp>
      <p:sp>
        <p:nvSpPr>
          <p:cNvPr id="10" name="Rectangle: Rounded Corners 9">
            <a:extLst>
              <a:ext uri="{FF2B5EF4-FFF2-40B4-BE49-F238E27FC236}">
                <a16:creationId xmlns:a16="http://schemas.microsoft.com/office/drawing/2014/main" id="{A1EB8567-D3BC-D7F0-526A-E88DE7187536}"/>
              </a:ext>
            </a:extLst>
          </p:cNvPr>
          <p:cNvSpPr/>
          <p:nvPr/>
        </p:nvSpPr>
        <p:spPr>
          <a:xfrm>
            <a:off x="467257" y="2290404"/>
            <a:ext cx="4764594" cy="605502"/>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Reflect: </a:t>
            </a:r>
            <a:r>
              <a:rPr lang="en-US">
                <a:solidFill>
                  <a:schemeClr val="tx1"/>
                </a:solidFill>
                <a:latin typeface="Roboto" panose="02000000000000000000" pitchFamily="2" charset="0"/>
                <a:ea typeface="Roboto" panose="02000000000000000000" pitchFamily="2" charset="0"/>
              </a:rPr>
              <a:t>identify current practice and needs. </a:t>
            </a:r>
          </a:p>
        </p:txBody>
      </p:sp>
      <p:sp>
        <p:nvSpPr>
          <p:cNvPr id="11" name="Rectangle: Rounded Corners 10">
            <a:extLst>
              <a:ext uri="{FF2B5EF4-FFF2-40B4-BE49-F238E27FC236}">
                <a16:creationId xmlns:a16="http://schemas.microsoft.com/office/drawing/2014/main" id="{A3375F96-A4C8-FACD-A199-51F578E76059}"/>
              </a:ext>
            </a:extLst>
          </p:cNvPr>
          <p:cNvSpPr/>
          <p:nvPr/>
        </p:nvSpPr>
        <p:spPr>
          <a:xfrm>
            <a:off x="467257" y="2803313"/>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Act: </a:t>
            </a:r>
            <a:r>
              <a:rPr lang="en-US">
                <a:solidFill>
                  <a:schemeClr val="tx1"/>
                </a:solidFill>
                <a:latin typeface="Roboto" panose="02000000000000000000" pitchFamily="2" charset="0"/>
                <a:ea typeface="Roboto" panose="02000000000000000000" pitchFamily="2" charset="0"/>
              </a:rPr>
              <a:t>use insights from the reflect phase to determine actions to be taken. </a:t>
            </a:r>
          </a:p>
        </p:txBody>
      </p:sp>
      <p:sp>
        <p:nvSpPr>
          <p:cNvPr id="12" name="Rectangle: Rounded Corners 11">
            <a:extLst>
              <a:ext uri="{FF2B5EF4-FFF2-40B4-BE49-F238E27FC236}">
                <a16:creationId xmlns:a16="http://schemas.microsoft.com/office/drawing/2014/main" id="{5BCBEFCD-9526-81E2-60E3-6D409576DFDA}"/>
              </a:ext>
            </a:extLst>
          </p:cNvPr>
          <p:cNvSpPr/>
          <p:nvPr/>
        </p:nvSpPr>
        <p:spPr>
          <a:xfrm>
            <a:off x="467256" y="3582798"/>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Evaluate: </a:t>
            </a:r>
            <a:r>
              <a:rPr lang="en-US">
                <a:solidFill>
                  <a:schemeClr val="tx1"/>
                </a:solidFill>
                <a:latin typeface="Roboto" panose="02000000000000000000" pitchFamily="2" charset="0"/>
                <a:ea typeface="Roboto" panose="02000000000000000000" pitchFamily="2" charset="0"/>
              </a:rPr>
              <a:t>identify the measures for evaluation and schedule evaluation points. </a:t>
            </a:r>
          </a:p>
        </p:txBody>
      </p:sp>
      <p:pic>
        <p:nvPicPr>
          <p:cNvPr id="3" name="Picture 2" descr="Reflect&#10;What's working well, and what needs to change?">
            <a:extLst>
              <a:ext uri="{FF2B5EF4-FFF2-40B4-BE49-F238E27FC236}">
                <a16:creationId xmlns:a16="http://schemas.microsoft.com/office/drawing/2014/main" id="{A65FD49E-9A06-DAEC-30F4-295EFB69DF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83329" y="433057"/>
            <a:ext cx="4962661" cy="3253036"/>
          </a:xfrm>
          <a:prstGeom prst="rect">
            <a:avLst/>
          </a:prstGeom>
        </p:spPr>
      </p:pic>
      <p:pic>
        <p:nvPicPr>
          <p:cNvPr id="2" name="Picture 1" descr="Act&#10;What steps will we take to support improvement?">
            <a:extLst>
              <a:ext uri="{FF2B5EF4-FFF2-40B4-BE49-F238E27FC236}">
                <a16:creationId xmlns:a16="http://schemas.microsoft.com/office/drawing/2014/main" id="{AE3247EC-359D-BEF0-17AD-06070E1E15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07246" y="2118402"/>
            <a:ext cx="3384743" cy="4086649"/>
          </a:xfrm>
          <a:prstGeom prst="rect">
            <a:avLst/>
          </a:prstGeom>
        </p:spPr>
      </p:pic>
      <p:pic>
        <p:nvPicPr>
          <p:cNvPr id="5" name="Picture 4" descr="Evaluate&#10;How do we know our actions are making a difference?">
            <a:extLst>
              <a:ext uri="{FF2B5EF4-FFF2-40B4-BE49-F238E27FC236}">
                <a16:creationId xmlns:a16="http://schemas.microsoft.com/office/drawing/2014/main" id="{B5862858-0904-A9E8-0229-4C2CF649FE9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49275" y="2011921"/>
            <a:ext cx="3155206" cy="4225029"/>
          </a:xfrm>
          <a:prstGeom prst="rect">
            <a:avLst/>
          </a:prstGeom>
        </p:spPr>
      </p:pic>
      <p:sp>
        <p:nvSpPr>
          <p:cNvPr id="4" name="Rectangle: Rounded Corners 3">
            <a:extLst>
              <a:ext uri="{FF2B5EF4-FFF2-40B4-BE49-F238E27FC236}">
                <a16:creationId xmlns:a16="http://schemas.microsoft.com/office/drawing/2014/main" id="{D9BBC011-6ED5-A035-09D8-10F11EE74EBE}"/>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412D151F-24D5-20A8-1EEE-19E605E5B3F7}"/>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61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7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750"/>
                            </p:stCondLst>
                            <p:childTnLst>
                              <p:par>
                                <p:cTn id="19" presetID="10" presetClass="entr" presetSubtype="0" fill="hold" nodeType="afterEffect">
                                  <p:stCondLst>
                                    <p:cond delay="7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41E8-F07C-7A4D-7141-A28C7F5954AA}"/>
            </a:ext>
          </a:extLst>
        </p:cNvPr>
        <p:cNvGrpSpPr/>
        <p:nvPr/>
      </p:nvGrpSpPr>
      <p:grpSpPr>
        <a:xfrm>
          <a:off x="0" y="0"/>
          <a:ext cx="0" cy="0"/>
          <a:chOff x="0" y="0"/>
          <a:chExt cx="0" cy="0"/>
        </a:xfrm>
      </p:grpSpPr>
      <p:pic>
        <p:nvPicPr>
          <p:cNvPr id="9" name="Picture 8" descr="A group of teachers sitting around a conference table having a meeting, with laptops, notebooks, and papers in front of them.">
            <a:extLst>
              <a:ext uri="{FF2B5EF4-FFF2-40B4-BE49-F238E27FC236}">
                <a16:creationId xmlns:a16="http://schemas.microsoft.com/office/drawing/2014/main" id="{20C3C21A-71A5-7B6D-11E7-0DF15DB140E9}"/>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7" name="Title 6">
            <a:extLst>
              <a:ext uri="{FF2B5EF4-FFF2-40B4-BE49-F238E27FC236}">
                <a16:creationId xmlns:a16="http://schemas.microsoft.com/office/drawing/2014/main" id="{D1F097B7-9CB9-F2CF-66AC-82CD63166015}"/>
              </a:ext>
            </a:extLst>
          </p:cNvPr>
          <p:cNvSpPr txBox="1">
            <a:spLocks noGrp="1"/>
          </p:cNvSpPr>
          <p:nvPr>
            <p:ph type="title" idx="4294967295"/>
          </p:nvPr>
        </p:nvSpPr>
        <p:spPr>
          <a:xfrm>
            <a:off x="6890727" y="819781"/>
            <a:ext cx="4588969" cy="851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sz="2000" b="0" i="0" u="none" strike="noStrike" kern="1200" cap="none" spc="0" normalizeH="0" baseline="0" noProof="0">
              <a:ln>
                <a:noFill/>
              </a:ln>
              <a:solidFill>
                <a:schemeClr val="tx1">
                  <a:lumMod val="75000"/>
                  <a:lumOff val="25000"/>
                </a:schemeClr>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0" normalizeH="0" baseline="0" noProof="0">
                <a:ln>
                  <a:noFill/>
                </a:ln>
                <a:effectLst/>
                <a:uLnTx/>
                <a:uFillTx/>
                <a:latin typeface="Roboto"/>
                <a:ea typeface="Roboto"/>
                <a:cs typeface="Roboto"/>
              </a:rPr>
              <a:t>Sequencing learning</a:t>
            </a:r>
          </a:p>
        </p:txBody>
      </p:sp>
      <p:sp>
        <p:nvSpPr>
          <p:cNvPr id="5" name="TextBox 4">
            <a:extLst>
              <a:ext uri="{FF2B5EF4-FFF2-40B4-BE49-F238E27FC236}">
                <a16:creationId xmlns:a16="http://schemas.microsoft.com/office/drawing/2014/main" id="{B5B02B32-B697-24DC-F17A-F3CC6BB0900E}"/>
              </a:ext>
            </a:extLst>
          </p:cNvPr>
          <p:cNvSpPr txBox="1"/>
          <p:nvPr/>
        </p:nvSpPr>
        <p:spPr>
          <a:xfrm>
            <a:off x="6890727" y="1702182"/>
            <a:ext cx="4588969" cy="2200602"/>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300"/>
              </a:spcBef>
              <a:spcAft>
                <a:spcPts val="300"/>
              </a:spcAft>
              <a:defRPr/>
            </a:pPr>
            <a:r>
              <a:rPr lang="en-US" sz="1400">
                <a:latin typeface="Roboto"/>
                <a:ea typeface="Roboto"/>
              </a:rPr>
              <a:t>What does the effective sequencing of learning look like at our school?</a:t>
            </a:r>
          </a:p>
          <a:p>
            <a:pPr>
              <a:spcBef>
                <a:spcPts val="300"/>
              </a:spcBef>
              <a:spcAft>
                <a:spcPts val="300"/>
              </a:spcAft>
              <a:defRPr/>
            </a:pPr>
            <a:r>
              <a:rPr lang="en-US" sz="1400">
                <a:latin typeface="Roboto"/>
                <a:ea typeface="Roboto"/>
              </a:rPr>
              <a:t>Do we review yearly learning sequences by considering: </a:t>
            </a:r>
          </a:p>
          <a:p>
            <a:pPr marL="285750" indent="-285750">
              <a:spcBef>
                <a:spcPts val="300"/>
              </a:spcBef>
              <a:spcAft>
                <a:spcPts val="300"/>
              </a:spcAft>
              <a:buFont typeface="Arial" panose="020B0604020202020204" pitchFamily="34" charset="0"/>
              <a:buChar char="•"/>
              <a:defRPr/>
            </a:pPr>
            <a:r>
              <a:rPr lang="en-US" sz="1400">
                <a:latin typeface="Roboto"/>
                <a:ea typeface="Roboto"/>
              </a:rPr>
              <a:t>the aims of each learning area</a:t>
            </a:r>
          </a:p>
          <a:p>
            <a:pPr marL="285750" indent="-285750">
              <a:spcBef>
                <a:spcPts val="300"/>
              </a:spcBef>
              <a:spcAft>
                <a:spcPts val="300"/>
              </a:spcAft>
              <a:buFont typeface="Arial" panose="020B0604020202020204" pitchFamily="34" charset="0"/>
              <a:buChar char="•"/>
              <a:defRPr/>
            </a:pPr>
            <a:r>
              <a:rPr lang="en-US" sz="1400">
                <a:latin typeface="Roboto"/>
                <a:ea typeface="Roboto"/>
              </a:rPr>
              <a:t>why certain content is taught at specific times </a:t>
            </a:r>
          </a:p>
          <a:p>
            <a:pPr marL="285750" indent="-285750">
              <a:spcBef>
                <a:spcPts val="300"/>
              </a:spcBef>
              <a:spcAft>
                <a:spcPts val="300"/>
              </a:spcAft>
              <a:buFont typeface="Arial" panose="020B0604020202020204" pitchFamily="34" charset="0"/>
              <a:buChar char="•"/>
              <a:defRPr/>
            </a:pPr>
            <a:r>
              <a:rPr lang="en-US" sz="1400">
                <a:latin typeface="Roboto"/>
                <a:ea typeface="Roboto"/>
              </a:rPr>
              <a:t>how different learning areas or subjects connect </a:t>
            </a:r>
          </a:p>
          <a:p>
            <a:pPr marL="285750" indent="-285750">
              <a:spcBef>
                <a:spcPts val="300"/>
              </a:spcBef>
              <a:spcAft>
                <a:spcPts val="300"/>
              </a:spcAft>
              <a:buFont typeface="Arial" panose="020B0604020202020204" pitchFamily="34" charset="0"/>
              <a:buChar char="•"/>
              <a:defRPr/>
            </a:pPr>
            <a:r>
              <a:rPr lang="en-US" sz="1400">
                <a:latin typeface="Roboto"/>
                <a:ea typeface="Roboto"/>
              </a:rPr>
              <a:t>where the order is essential and where flexibility is possible?</a:t>
            </a:r>
          </a:p>
        </p:txBody>
      </p:sp>
      <p:sp>
        <p:nvSpPr>
          <p:cNvPr id="3" name="TextBox 2">
            <a:extLst>
              <a:ext uri="{FF2B5EF4-FFF2-40B4-BE49-F238E27FC236}">
                <a16:creationId xmlns:a16="http://schemas.microsoft.com/office/drawing/2014/main" id="{3DDAAD94-10F6-B967-6B8A-68C9900BC871}"/>
              </a:ext>
            </a:extLst>
          </p:cNvPr>
          <p:cNvSpPr txBox="1"/>
          <p:nvPr/>
        </p:nvSpPr>
        <p:spPr>
          <a:xfrm>
            <a:off x="6890727" y="4137642"/>
            <a:ext cx="4369504" cy="1231106"/>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fontAlgn="base"/>
            <a:r>
              <a:rPr lang="en-US" b="1"/>
              <a:t>Popcorn activity</a:t>
            </a:r>
            <a:r>
              <a:rPr lang="en-US"/>
              <a:t>​</a:t>
            </a:r>
          </a:p>
          <a:p>
            <a:pPr marL="342900" indent="-342900" fontAlgn="base">
              <a:buFont typeface="+mj-lt"/>
              <a:buAutoNum type="arabicPeriod"/>
            </a:pPr>
            <a:r>
              <a:rPr lang="en-US" sz="1400">
                <a:latin typeface="Roboto" panose="02000000000000000000" pitchFamily="2" charset="0"/>
                <a:ea typeface="Roboto" panose="02000000000000000000" pitchFamily="2" charset="0"/>
              </a:rPr>
              <a:t>Reflect on the prompt question.​</a:t>
            </a:r>
          </a:p>
          <a:p>
            <a:pPr marL="342900" indent="-342900" fontAlgn="base">
              <a:buFont typeface="+mj-lt"/>
              <a:buAutoNum type="arabicPeriod"/>
            </a:pPr>
            <a:r>
              <a:rPr lang="en-US" sz="1400">
                <a:latin typeface="Roboto" panose="02000000000000000000" pitchFamily="2" charset="0"/>
                <a:ea typeface="Roboto" panose="02000000000000000000" pitchFamily="2" charset="0"/>
              </a:rPr>
              <a:t>Share your ideas. ​</a:t>
            </a:r>
          </a:p>
          <a:p>
            <a:pPr marL="342900" indent="-342900" fontAlgn="base">
              <a:buFont typeface="+mj-lt"/>
              <a:buAutoNum type="arabicPeriod"/>
            </a:pPr>
            <a:r>
              <a:rPr lang="en-US" sz="1400">
                <a:latin typeface="Roboto" panose="02000000000000000000" pitchFamily="2" charset="0"/>
                <a:ea typeface="Roboto" panose="02000000000000000000" pitchFamily="2" charset="0"/>
              </a:rPr>
              <a:t>Review and discuss. ​</a:t>
            </a:r>
          </a:p>
          <a:p>
            <a:pPr marL="342900" indent="-342900" fontAlgn="base">
              <a:buFont typeface="+mj-lt"/>
              <a:buAutoNum type="arabicPeriod"/>
            </a:pPr>
            <a:r>
              <a:rPr lang="en-US" sz="1400">
                <a:latin typeface="Roboto" panose="02000000000000000000" pitchFamily="2" charset="0"/>
                <a:ea typeface="Roboto" panose="02000000000000000000" pitchFamily="2" charset="0"/>
              </a:rPr>
              <a:t>Identify common themes.</a:t>
            </a:r>
          </a:p>
        </p:txBody>
      </p:sp>
      <p:sp>
        <p:nvSpPr>
          <p:cNvPr id="11" name="Slide Number Placeholder 5">
            <a:extLst>
              <a:ext uri="{FF2B5EF4-FFF2-40B4-BE49-F238E27FC236}">
                <a16:creationId xmlns:a16="http://schemas.microsoft.com/office/drawing/2014/main" id="{2A167559-785E-F0EA-EC7A-DBA12790A6AA}"/>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5</a:t>
            </a:fld>
            <a:r>
              <a:rPr lang="en-US" b="1">
                <a:solidFill>
                  <a:schemeClr val="bg1">
                    <a:lumMod val="50000"/>
                  </a:schemeClr>
                </a:solidFill>
              </a:rPr>
              <a:t>   </a:t>
            </a:r>
          </a:p>
        </p:txBody>
      </p:sp>
      <p:cxnSp>
        <p:nvCxnSpPr>
          <p:cNvPr id="8" name="Straight Connector 7">
            <a:extLst>
              <a:ext uri="{FF2B5EF4-FFF2-40B4-BE49-F238E27FC236}">
                <a16:creationId xmlns:a16="http://schemas.microsoft.com/office/drawing/2014/main" id="{EA383F21-F742-DF3D-4FA4-C6826E318D47}"/>
              </a:ext>
            </a:extLst>
          </p:cNvPr>
          <p:cNvCxnSpPr/>
          <p:nvPr/>
        </p:nvCxnSpPr>
        <p:spPr>
          <a:xfrm>
            <a:off x="7752522" y="4005470"/>
            <a:ext cx="2713382" cy="0"/>
          </a:xfrm>
          <a:prstGeom prst="line">
            <a:avLst/>
          </a:prstGeom>
          <a:ln>
            <a:solidFill>
              <a:srgbClr val="156082">
                <a:alpha val="69804"/>
              </a:srgbClr>
            </a:solidFill>
          </a:ln>
        </p:spPr>
        <p:style>
          <a:lnRef idx="2">
            <a:schemeClr val="accent1"/>
          </a:lnRef>
          <a:fillRef idx="0">
            <a:schemeClr val="accent1"/>
          </a:fillRef>
          <a:effectRef idx="1">
            <a:schemeClr val="accent1"/>
          </a:effectRef>
          <a:fontRef idx="minor">
            <a:schemeClr val="tx1"/>
          </a:fontRef>
        </p:style>
      </p:cxnSp>
      <p:pic>
        <p:nvPicPr>
          <p:cNvPr id="13" name="Picture 12" descr="Reflect&#10;What is working well, and what needs to change/">
            <a:extLst>
              <a:ext uri="{FF2B5EF4-FFF2-40B4-BE49-F238E27FC236}">
                <a16:creationId xmlns:a16="http://schemas.microsoft.com/office/drawing/2014/main" id="{45A2B376-8E38-5EE7-A529-F0BB16D4EAC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13623" y="4917674"/>
            <a:ext cx="2357347" cy="1545247"/>
          </a:xfrm>
          <a:prstGeom prst="rect">
            <a:avLst/>
          </a:prstGeom>
        </p:spPr>
      </p:pic>
    </p:spTree>
    <p:extLst>
      <p:ext uri="{BB962C8B-B14F-4D97-AF65-F5344CB8AC3E}">
        <p14:creationId xmlns:p14="http://schemas.microsoft.com/office/powerpoint/2010/main" val="437302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B9649-C48E-3B10-F555-50B7D5498EF1}"/>
            </a:ext>
          </a:extLst>
        </p:cNvPr>
        <p:cNvGrpSpPr/>
        <p:nvPr/>
      </p:nvGrpSpPr>
      <p:grpSpPr>
        <a:xfrm>
          <a:off x="0" y="0"/>
          <a:ext cx="0" cy="0"/>
          <a:chOff x="0" y="0"/>
          <a:chExt cx="0" cy="0"/>
        </a:xfrm>
      </p:grpSpPr>
      <p:pic>
        <p:nvPicPr>
          <p:cNvPr id="13" name="Picture 12" descr="A group of teachers sit around a table in a modern office, discussing documents and ideas during a meeting.">
            <a:extLst>
              <a:ext uri="{FF2B5EF4-FFF2-40B4-BE49-F238E27FC236}">
                <a16:creationId xmlns:a16="http://schemas.microsoft.com/office/drawing/2014/main" id="{0C25DD9D-9E0F-6CB6-F884-33B219A73922}"/>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209804" cy="6858000"/>
          </a:xfrm>
          <a:prstGeom prst="rect">
            <a:avLst/>
          </a:prstGeom>
        </p:spPr>
      </p:pic>
      <p:sp>
        <p:nvSpPr>
          <p:cNvPr id="2" name="Title 1">
            <a:extLst>
              <a:ext uri="{FF2B5EF4-FFF2-40B4-BE49-F238E27FC236}">
                <a16:creationId xmlns:a16="http://schemas.microsoft.com/office/drawing/2014/main" id="{31AB45EB-C01F-FEDE-27A8-9AB24179864E}"/>
              </a:ext>
            </a:extLst>
          </p:cNvPr>
          <p:cNvSpPr txBox="1">
            <a:spLocks noGrp="1"/>
          </p:cNvSpPr>
          <p:nvPr>
            <p:ph type="title" idx="4294967295"/>
          </p:nvPr>
        </p:nvSpPr>
        <p:spPr>
          <a:xfrm>
            <a:off x="5816010" y="819781"/>
            <a:ext cx="5795617" cy="14711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sz="2000" b="0" i="0" u="none" strike="noStrike" kern="1200" cap="none" spc="0" normalizeH="0" baseline="0" noProof="0">
              <a:ln>
                <a:noFill/>
              </a:ln>
              <a:solidFill>
                <a:schemeClr val="tx1">
                  <a:lumMod val="75000"/>
                  <a:lumOff val="25000"/>
                </a:schemeClr>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2800" b="1" i="0" u="none" strike="noStrike" kern="1200" cap="none" spc="0" normalizeH="0" baseline="0" noProof="0">
                <a:ln>
                  <a:noFill/>
                </a:ln>
                <a:effectLst/>
                <a:uLnTx/>
                <a:uFillTx/>
                <a:latin typeface="Roboto"/>
                <a:ea typeface="Roboto"/>
                <a:cs typeface="Roboto"/>
              </a:rPr>
              <a:t>A whole-school approach to sequencing learning</a:t>
            </a: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1800" b="0" i="0" u="none" strike="noStrike" kern="1200" cap="none" spc="0" normalizeH="0" baseline="0" noProof="0">
                <a:ln>
                  <a:noFill/>
                </a:ln>
                <a:effectLst/>
                <a:uLnTx/>
                <a:uFillTx/>
                <a:latin typeface="Roboto"/>
                <a:ea typeface="Roboto"/>
                <a:cs typeface="Roboto"/>
              </a:rPr>
              <a:t>Compass points</a:t>
            </a:r>
          </a:p>
        </p:txBody>
      </p:sp>
      <p:sp>
        <p:nvSpPr>
          <p:cNvPr id="5" name="TextBox 4">
            <a:extLst>
              <a:ext uri="{FF2B5EF4-FFF2-40B4-BE49-F238E27FC236}">
                <a16:creationId xmlns:a16="http://schemas.microsoft.com/office/drawing/2014/main" id="{40BCE367-9B92-FD0C-9E45-B75F91F3457A}"/>
              </a:ext>
            </a:extLst>
          </p:cNvPr>
          <p:cNvSpPr txBox="1"/>
          <p:nvPr/>
        </p:nvSpPr>
        <p:spPr>
          <a:xfrm>
            <a:off x="5816010" y="2328951"/>
            <a:ext cx="5795618" cy="4016484"/>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defRPr/>
            </a:pPr>
            <a:r>
              <a:rPr lang="en-US" sz="1600" b="1">
                <a:latin typeface="Roboto"/>
                <a:ea typeface="Roboto"/>
              </a:rPr>
              <a:t>E = Excited</a:t>
            </a:r>
            <a:br>
              <a:rPr lang="en-US" sz="1600">
                <a:latin typeface="Roboto"/>
                <a:ea typeface="Roboto"/>
              </a:rPr>
            </a:br>
            <a:r>
              <a:rPr lang="en-US" sz="1600">
                <a:latin typeface="Roboto"/>
                <a:ea typeface="Roboto"/>
              </a:rPr>
              <a:t>What excites you about this idea or propositions? What’s the upside? </a:t>
            </a:r>
          </a:p>
          <a:p>
            <a:pPr marL="285750" indent="-285750">
              <a:spcBef>
                <a:spcPts val="300"/>
              </a:spcBef>
              <a:spcAft>
                <a:spcPts val="300"/>
              </a:spcAft>
              <a:buFont typeface="Arial" panose="020B0604020202020204" pitchFamily="34" charset="0"/>
              <a:buChar char="•"/>
              <a:defRPr/>
            </a:pPr>
            <a:r>
              <a:rPr lang="en-US" sz="1600" b="1">
                <a:latin typeface="Roboto"/>
                <a:ea typeface="Roboto"/>
              </a:rPr>
              <a:t>W = Worrisome</a:t>
            </a:r>
            <a:br>
              <a:rPr lang="en-US" sz="1600">
                <a:latin typeface="Roboto"/>
                <a:ea typeface="Roboto"/>
              </a:rPr>
            </a:br>
            <a:r>
              <a:rPr lang="en-US" sz="1600">
                <a:latin typeface="Roboto"/>
                <a:ea typeface="Roboto"/>
              </a:rPr>
              <a:t>What do you find worrisome about this idea or proposition? What’s the downside? </a:t>
            </a:r>
          </a:p>
          <a:p>
            <a:pPr marL="285750" indent="-285750">
              <a:spcBef>
                <a:spcPts val="300"/>
              </a:spcBef>
              <a:spcAft>
                <a:spcPts val="300"/>
              </a:spcAft>
              <a:buFont typeface="Arial" panose="020B0604020202020204" pitchFamily="34" charset="0"/>
              <a:buChar char="•"/>
              <a:defRPr/>
            </a:pPr>
            <a:r>
              <a:rPr lang="en-US" sz="1600" b="1">
                <a:latin typeface="Roboto"/>
                <a:ea typeface="Roboto"/>
              </a:rPr>
              <a:t>N = Need to know</a:t>
            </a:r>
            <a:br>
              <a:rPr lang="en-US" sz="1600">
                <a:latin typeface="Roboto"/>
                <a:ea typeface="Roboto"/>
              </a:rPr>
            </a:br>
            <a:r>
              <a:rPr lang="en-US" sz="1600">
                <a:latin typeface="Roboto"/>
                <a:ea typeface="Roboto"/>
              </a:rPr>
              <a:t>What else do you need to know or find out about this idea or proposition? What additional information would help you to evaluate things? </a:t>
            </a:r>
          </a:p>
          <a:p>
            <a:pPr marL="285750" indent="-285750">
              <a:spcBef>
                <a:spcPts val="300"/>
              </a:spcBef>
              <a:spcAft>
                <a:spcPts val="300"/>
              </a:spcAft>
              <a:buFont typeface="Arial" panose="020B0604020202020204" pitchFamily="34" charset="0"/>
              <a:buChar char="•"/>
              <a:defRPr/>
            </a:pPr>
            <a:r>
              <a:rPr lang="en-US" sz="1600" b="1">
                <a:latin typeface="Roboto"/>
                <a:ea typeface="Roboto"/>
              </a:rPr>
              <a:t>S = Stance or Suggestion for moving forward</a:t>
            </a:r>
            <a:br>
              <a:rPr lang="en-US" sz="1600">
                <a:latin typeface="Roboto"/>
                <a:ea typeface="Roboto"/>
              </a:rPr>
            </a:br>
            <a:r>
              <a:rPr lang="en-US" sz="1600">
                <a:latin typeface="Roboto"/>
                <a:ea typeface="Roboto"/>
              </a:rPr>
              <a:t>What is your current stance or opinion </a:t>
            </a:r>
            <a:br>
              <a:rPr lang="en-US" sz="1600">
                <a:latin typeface="Roboto"/>
                <a:ea typeface="Roboto"/>
              </a:rPr>
            </a:br>
            <a:r>
              <a:rPr lang="en-US" sz="1600">
                <a:latin typeface="Roboto"/>
                <a:ea typeface="Roboto"/>
              </a:rPr>
              <a:t>on the idea or proposition? How might </a:t>
            </a:r>
            <a:br>
              <a:rPr lang="en-US" sz="1600">
                <a:latin typeface="Roboto"/>
                <a:ea typeface="Roboto"/>
              </a:rPr>
            </a:br>
            <a:r>
              <a:rPr lang="en-US" sz="1600">
                <a:latin typeface="Roboto"/>
                <a:ea typeface="Roboto"/>
              </a:rPr>
              <a:t>you move forward in your evaluation </a:t>
            </a:r>
            <a:br>
              <a:rPr lang="en-US" sz="1600">
                <a:latin typeface="Roboto"/>
                <a:ea typeface="Roboto"/>
              </a:rPr>
            </a:br>
            <a:r>
              <a:rPr lang="en-US" sz="1600">
                <a:latin typeface="Roboto"/>
                <a:ea typeface="Roboto"/>
              </a:rPr>
              <a:t>of this idea or proposition?</a:t>
            </a:r>
          </a:p>
        </p:txBody>
      </p:sp>
      <p:sp>
        <p:nvSpPr>
          <p:cNvPr id="11" name="Slide Number Placeholder 5">
            <a:extLst>
              <a:ext uri="{FF2B5EF4-FFF2-40B4-BE49-F238E27FC236}">
                <a16:creationId xmlns:a16="http://schemas.microsoft.com/office/drawing/2014/main" id="{AEF865D8-6821-FD11-F06D-F92939C51BA7}"/>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6</a:t>
            </a:fld>
            <a:r>
              <a:rPr lang="en-US" b="1">
                <a:solidFill>
                  <a:schemeClr val="bg1">
                    <a:lumMod val="50000"/>
                  </a:schemeClr>
                </a:solidFill>
              </a:rPr>
              <a:t>   </a:t>
            </a:r>
          </a:p>
        </p:txBody>
      </p:sp>
      <p:pic>
        <p:nvPicPr>
          <p:cNvPr id="7" name="Picture 6" descr="Reflect&#10;What is working well, and what needs to change/">
            <a:extLst>
              <a:ext uri="{FF2B5EF4-FFF2-40B4-BE49-F238E27FC236}">
                <a16:creationId xmlns:a16="http://schemas.microsoft.com/office/drawing/2014/main" id="{D303D72C-4B91-A9C1-ACFD-F45FCC78B3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39423" y="5065686"/>
            <a:ext cx="2131547" cy="1397235"/>
          </a:xfrm>
          <a:prstGeom prst="rect">
            <a:avLst/>
          </a:prstGeom>
        </p:spPr>
      </p:pic>
    </p:spTree>
    <p:extLst>
      <p:ext uri="{BB962C8B-B14F-4D97-AF65-F5344CB8AC3E}">
        <p14:creationId xmlns:p14="http://schemas.microsoft.com/office/powerpoint/2010/main" val="270413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E91AD-B50D-8498-D1D8-3500452264D0}"/>
            </a:ext>
          </a:extLst>
        </p:cNvPr>
        <p:cNvGrpSpPr/>
        <p:nvPr/>
      </p:nvGrpSpPr>
      <p:grpSpPr>
        <a:xfrm>
          <a:off x="0" y="0"/>
          <a:ext cx="0" cy="0"/>
          <a:chOff x="0" y="0"/>
          <a:chExt cx="0" cy="0"/>
        </a:xfrm>
      </p:grpSpPr>
      <p:pic>
        <p:nvPicPr>
          <p:cNvPr id="24" name="Picture 23" descr="A group of teachers sit around a table in a modern office, discussing documents and ideas during a meeting.">
            <a:extLst>
              <a:ext uri="{FF2B5EF4-FFF2-40B4-BE49-F238E27FC236}">
                <a16:creationId xmlns:a16="http://schemas.microsoft.com/office/drawing/2014/main" id="{01882EEC-FC44-FC6A-2554-ADD4C41D46B2}"/>
              </a:ext>
            </a:extLst>
          </p:cNvPr>
          <p:cNvPicPr>
            <a:picLocks noGrp="1" noRot="1" noChangeAspect="1" noMove="1" noResize="1" noEditPoints="1" noAdjustHandles="1" noChangeArrowheads="1" noChangeShapeType="1" noCrop="1"/>
          </p:cNvPicPr>
          <p:nvPr/>
        </p:nvPicPr>
        <p:blipFill>
          <a:blip r:embed="rId3"/>
          <a:stretch>
            <a:fillRect/>
          </a:stretch>
        </p:blipFill>
        <p:spPr>
          <a:xfrm>
            <a:off x="12614" y="0"/>
            <a:ext cx="12209804" cy="6858000"/>
          </a:xfrm>
          <a:prstGeom prst="rect">
            <a:avLst/>
          </a:prstGeom>
        </p:spPr>
      </p:pic>
      <p:sp>
        <p:nvSpPr>
          <p:cNvPr id="2" name="Title 1">
            <a:extLst>
              <a:ext uri="{FF2B5EF4-FFF2-40B4-BE49-F238E27FC236}">
                <a16:creationId xmlns:a16="http://schemas.microsoft.com/office/drawing/2014/main" id="{CD8AEEA1-A9E4-387D-0EFA-86774138A372}"/>
              </a:ext>
            </a:extLst>
          </p:cNvPr>
          <p:cNvSpPr txBox="1">
            <a:spLocks noGrp="1"/>
          </p:cNvSpPr>
          <p:nvPr>
            <p:ph type="title" idx="4294967295"/>
          </p:nvPr>
        </p:nvSpPr>
        <p:spPr>
          <a:xfrm>
            <a:off x="4902155" y="1157983"/>
            <a:ext cx="6219356"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Bef>
                <a:spcPts val="1200"/>
              </a:spcBef>
              <a:defRPr/>
            </a:pPr>
            <a:r>
              <a:rPr kumimoji="0" lang="en-AU" sz="3200" b="1" i="0" u="none" strike="noStrike" kern="1200" cap="none" spc="0" normalizeH="0" baseline="0" noProof="0">
                <a:ln>
                  <a:noFill/>
                </a:ln>
                <a:effectLst/>
                <a:uLnTx/>
                <a:uFillTx/>
                <a:latin typeface="Roboto" panose="02000000000000000000" pitchFamily="2" charset="0"/>
                <a:ea typeface="Roboto" panose="02000000000000000000" pitchFamily="2" charset="0"/>
                <a:cs typeface="Roboto"/>
              </a:rPr>
              <a:t>Prioritising actions</a:t>
            </a:r>
            <a:br>
              <a:rPr kumimoji="0" lang="en-AU" sz="3200" b="1" i="0" u="none" strike="noStrike" kern="1200" cap="none" spc="0" normalizeH="0" baseline="0" noProof="0">
                <a:ln>
                  <a:noFill/>
                </a:ln>
                <a:effectLst/>
                <a:uLnTx/>
                <a:uFillTx/>
                <a:latin typeface="Roboto" panose="02000000000000000000" pitchFamily="2" charset="0"/>
                <a:ea typeface="Roboto" panose="02000000000000000000" pitchFamily="2" charset="0"/>
                <a:cs typeface="Roboto"/>
              </a:rPr>
            </a:br>
            <a:r>
              <a:rPr lang="en-US" sz="1800">
                <a:latin typeface="Roboto"/>
                <a:ea typeface="Roboto"/>
                <a:cs typeface="Roboto"/>
              </a:rPr>
              <a:t>Diamond 9</a:t>
            </a:r>
            <a:endParaRPr kumimoji="0" lang="en-AU" sz="1800" b="1" i="0" u="none" strike="noStrike" kern="1200" cap="none" spc="0" normalizeH="0" baseline="0" noProof="0">
              <a:ln>
                <a:noFill/>
              </a:ln>
              <a:effectLst/>
              <a:uLnTx/>
              <a:uFillTx/>
              <a:latin typeface="Roboto" panose="02000000000000000000" pitchFamily="2" charset="0"/>
              <a:ea typeface="Roboto" panose="02000000000000000000" pitchFamily="2" charset="0"/>
              <a:cs typeface="Roboto"/>
            </a:endParaRPr>
          </a:p>
        </p:txBody>
      </p:sp>
      <p:sp>
        <p:nvSpPr>
          <p:cNvPr id="5" name="TextBox 4">
            <a:extLst>
              <a:ext uri="{FF2B5EF4-FFF2-40B4-BE49-F238E27FC236}">
                <a16:creationId xmlns:a16="http://schemas.microsoft.com/office/drawing/2014/main" id="{FBDEA634-1FC8-E70E-24D2-DBD7479E6562}"/>
              </a:ext>
            </a:extLst>
          </p:cNvPr>
          <p:cNvSpPr txBox="1"/>
          <p:nvPr/>
        </p:nvSpPr>
        <p:spPr>
          <a:xfrm>
            <a:off x="4902155" y="1978827"/>
            <a:ext cx="6321466" cy="646331"/>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600"/>
              </a:spcAft>
              <a:defRPr/>
            </a:pPr>
            <a:r>
              <a:rPr lang="en-US">
                <a:latin typeface="Roboto"/>
                <a:ea typeface="Roboto"/>
              </a:rPr>
              <a:t>What are 3 actions that could improve the </a:t>
            </a:r>
            <a:br>
              <a:rPr lang="en-US">
                <a:latin typeface="Roboto"/>
                <a:ea typeface="Roboto"/>
              </a:rPr>
            </a:br>
            <a:r>
              <a:rPr lang="en-US">
                <a:latin typeface="Roboto"/>
                <a:ea typeface="Roboto"/>
              </a:rPr>
              <a:t>way we sequence learning across the school?</a:t>
            </a:r>
          </a:p>
        </p:txBody>
      </p:sp>
      <p:pic>
        <p:nvPicPr>
          <p:cNvPr id="7" name="Picture 6" descr="Act&#10;What steps will we take to support improvement?">
            <a:extLst>
              <a:ext uri="{FF2B5EF4-FFF2-40B4-BE49-F238E27FC236}">
                <a16:creationId xmlns:a16="http://schemas.microsoft.com/office/drawing/2014/main" id="{5571F547-0A9B-6EA1-6058-7F7F68C171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35968" y="4507533"/>
            <a:ext cx="1607531" cy="1940891"/>
          </a:xfrm>
          <a:prstGeom prst="rect">
            <a:avLst/>
          </a:prstGeom>
        </p:spPr>
      </p:pic>
      <p:sp>
        <p:nvSpPr>
          <p:cNvPr id="11" name="Slide Number Placeholder 5">
            <a:extLst>
              <a:ext uri="{FF2B5EF4-FFF2-40B4-BE49-F238E27FC236}">
                <a16:creationId xmlns:a16="http://schemas.microsoft.com/office/drawing/2014/main" id="{CDBD0BA7-2F12-8EBB-EF36-4B97602BE127}"/>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7</a:t>
            </a:fld>
            <a:r>
              <a:rPr lang="en-US" b="1">
                <a:solidFill>
                  <a:schemeClr val="bg1">
                    <a:lumMod val="50000"/>
                  </a:schemeClr>
                </a:solidFill>
              </a:rPr>
              <a:t>   </a:t>
            </a:r>
          </a:p>
        </p:txBody>
      </p:sp>
      <p:sp>
        <p:nvSpPr>
          <p:cNvPr id="3" name="TextBox 2">
            <a:extLst>
              <a:ext uri="{FF2B5EF4-FFF2-40B4-BE49-F238E27FC236}">
                <a16:creationId xmlns:a16="http://schemas.microsoft.com/office/drawing/2014/main" id="{567B4A69-3007-3ED2-893B-118E692AC372}"/>
              </a:ext>
            </a:extLst>
          </p:cNvPr>
          <p:cNvSpPr txBox="1"/>
          <p:nvPr/>
        </p:nvSpPr>
        <p:spPr>
          <a:xfrm>
            <a:off x="4902155" y="2701979"/>
            <a:ext cx="6600692" cy="3477875"/>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marL="342900" indent="-342900">
              <a:spcBef>
                <a:spcPts val="600"/>
              </a:spcBef>
              <a:spcAft>
                <a:spcPts val="600"/>
              </a:spcAft>
              <a:buFont typeface="+mj-lt"/>
              <a:buAutoNum type="arabicPeriod"/>
              <a:defRPr/>
            </a:pPr>
            <a:r>
              <a:rPr lang="en-US" sz="1600" b="1">
                <a:latin typeface="Roboto" panose="02000000000000000000" pitchFamily="2" charset="0"/>
                <a:ea typeface="Roboto" panose="02000000000000000000" pitchFamily="2" charset="0"/>
              </a:rPr>
              <a:t>Individual brainstorm</a:t>
            </a:r>
            <a:r>
              <a:rPr lang="en-US" sz="1600">
                <a:latin typeface="Roboto" panose="02000000000000000000" pitchFamily="2" charset="0"/>
                <a:ea typeface="Roboto" panose="02000000000000000000" pitchFamily="2" charset="0"/>
              </a:rPr>
              <a:t>: write down your priorities or solutions on sticky notes. </a:t>
            </a:r>
          </a:p>
          <a:p>
            <a:pPr marL="342900" indent="-342900">
              <a:spcBef>
                <a:spcPts val="600"/>
              </a:spcBef>
              <a:spcAft>
                <a:spcPts val="600"/>
              </a:spcAft>
              <a:buFont typeface="+mj-lt"/>
              <a:buAutoNum type="arabicPeriod"/>
              <a:defRPr/>
            </a:pPr>
            <a:r>
              <a:rPr lang="en-US" sz="1600" b="1">
                <a:latin typeface="Roboto" panose="02000000000000000000" pitchFamily="2" charset="0"/>
                <a:ea typeface="Roboto" panose="02000000000000000000" pitchFamily="2" charset="0"/>
              </a:rPr>
              <a:t>Group sharing</a:t>
            </a:r>
            <a:r>
              <a:rPr lang="en-US" sz="1600">
                <a:latin typeface="Roboto" panose="02000000000000000000" pitchFamily="2" charset="0"/>
                <a:ea typeface="Roboto" panose="02000000000000000000" pitchFamily="2" charset="0"/>
              </a:rPr>
              <a:t>: place all sticky notes on a wall or table so everyone can see them. This allows for easy comparison and discussion.</a:t>
            </a:r>
          </a:p>
          <a:p>
            <a:pPr marL="342900" indent="-342900">
              <a:spcBef>
                <a:spcPts val="600"/>
              </a:spcBef>
              <a:spcAft>
                <a:spcPts val="600"/>
              </a:spcAft>
              <a:buFont typeface="+mj-lt"/>
              <a:buAutoNum type="arabicPeriod"/>
              <a:defRPr/>
            </a:pPr>
            <a:r>
              <a:rPr lang="en-US" sz="1600" b="1">
                <a:latin typeface="Roboto" panose="02000000000000000000" pitchFamily="2" charset="0"/>
                <a:ea typeface="Roboto" panose="02000000000000000000" pitchFamily="2" charset="0"/>
              </a:rPr>
              <a:t>Theme and merge</a:t>
            </a:r>
            <a:r>
              <a:rPr lang="en-US" sz="1600">
                <a:latin typeface="Roboto" panose="02000000000000000000" pitchFamily="2" charset="0"/>
                <a:ea typeface="Roboto" panose="02000000000000000000" pitchFamily="2" charset="0"/>
              </a:rPr>
              <a:t>: sort the sticky notes into themes by grouping similar ideas. Blend overlapping ideas into shared statements.</a:t>
            </a:r>
          </a:p>
          <a:p>
            <a:pPr marL="342900" indent="-342900">
              <a:spcBef>
                <a:spcPts val="600"/>
              </a:spcBef>
              <a:spcAft>
                <a:spcPts val="600"/>
              </a:spcAft>
              <a:buFont typeface="+mj-lt"/>
              <a:buAutoNum type="arabicPeriod"/>
              <a:defRPr/>
            </a:pPr>
            <a:r>
              <a:rPr lang="en-US" sz="1600" b="1">
                <a:latin typeface="Roboto" panose="02000000000000000000" pitchFamily="2" charset="0"/>
                <a:ea typeface="Roboto" panose="02000000000000000000" pitchFamily="2" charset="0"/>
              </a:rPr>
              <a:t>Rank the themes</a:t>
            </a:r>
            <a:r>
              <a:rPr lang="en-US" sz="1600">
                <a:latin typeface="Roboto" panose="02000000000000000000" pitchFamily="2" charset="0"/>
                <a:ea typeface="Roboto" panose="02000000000000000000" pitchFamily="2" charset="0"/>
              </a:rPr>
              <a:t>: use the Diamond 9 layout </a:t>
            </a:r>
          </a:p>
          <a:p>
            <a:pPr marL="361950" lvl="1">
              <a:spcBef>
                <a:spcPts val="200"/>
              </a:spcBef>
              <a:spcAft>
                <a:spcPts val="200"/>
              </a:spcAft>
              <a:defRPr/>
            </a:pPr>
            <a:r>
              <a:rPr lang="en-US" sz="1400">
                <a:latin typeface="Roboto" panose="02000000000000000000" pitchFamily="2" charset="0"/>
                <a:ea typeface="Roboto" panose="02000000000000000000" pitchFamily="2" charset="0"/>
              </a:rPr>
              <a:t>Top row (3) – highest priorities </a:t>
            </a:r>
          </a:p>
          <a:p>
            <a:pPr marL="361950" lvl="1">
              <a:spcBef>
                <a:spcPts val="200"/>
              </a:spcBef>
              <a:spcAft>
                <a:spcPts val="200"/>
              </a:spcAft>
              <a:defRPr/>
            </a:pPr>
            <a:r>
              <a:rPr lang="en-US" sz="1400">
                <a:latin typeface="Roboto" panose="02000000000000000000" pitchFamily="2" charset="0"/>
                <a:ea typeface="Roboto" panose="02000000000000000000" pitchFamily="2" charset="0"/>
              </a:rPr>
              <a:t>Middle row (3) – medium priorities</a:t>
            </a:r>
          </a:p>
          <a:p>
            <a:pPr marL="361950" lvl="1">
              <a:spcBef>
                <a:spcPts val="200"/>
              </a:spcBef>
              <a:spcAft>
                <a:spcPts val="200"/>
              </a:spcAft>
              <a:defRPr/>
            </a:pPr>
            <a:r>
              <a:rPr lang="en-US" sz="1400">
                <a:latin typeface="Roboto" panose="02000000000000000000" pitchFamily="2" charset="0"/>
                <a:ea typeface="Roboto" panose="02000000000000000000" pitchFamily="2" charset="0"/>
              </a:rPr>
              <a:t>Bottom row (3) – lower priorities</a:t>
            </a:r>
          </a:p>
          <a:p>
            <a:pPr marL="361950" lvl="1">
              <a:spcBef>
                <a:spcPts val="600"/>
              </a:spcBef>
              <a:spcAft>
                <a:spcPts val="600"/>
              </a:spcAft>
              <a:defRPr/>
            </a:pPr>
            <a:r>
              <a:rPr lang="en-US" sz="1600">
                <a:latin typeface="Roboto" panose="02000000000000000000" pitchFamily="2" charset="0"/>
                <a:ea typeface="Roboto" panose="02000000000000000000" pitchFamily="2" charset="0"/>
              </a:rPr>
              <a:t>Discuss and agree on placement as a group.</a:t>
            </a:r>
          </a:p>
        </p:txBody>
      </p:sp>
      <p:grpSp>
        <p:nvGrpSpPr>
          <p:cNvPr id="6" name="Group 5" descr="Diamond 9 activity graphic">
            <a:extLst>
              <a:ext uri="{FF2B5EF4-FFF2-40B4-BE49-F238E27FC236}">
                <a16:creationId xmlns:a16="http://schemas.microsoft.com/office/drawing/2014/main" id="{BC92CC80-93E1-2477-D806-395009C680B2}"/>
              </a:ext>
            </a:extLst>
          </p:cNvPr>
          <p:cNvGrpSpPr/>
          <p:nvPr/>
        </p:nvGrpSpPr>
        <p:grpSpPr>
          <a:xfrm>
            <a:off x="9802496" y="918047"/>
            <a:ext cx="1585375" cy="1606074"/>
            <a:chOff x="1853601" y="943974"/>
            <a:chExt cx="4610609" cy="4704764"/>
          </a:xfrm>
        </p:grpSpPr>
        <p:sp>
          <p:nvSpPr>
            <p:cNvPr id="8" name="Rectangle: Rounded Corners 7">
              <a:extLst>
                <a:ext uri="{FF2B5EF4-FFF2-40B4-BE49-F238E27FC236}">
                  <a16:creationId xmlns:a16="http://schemas.microsoft.com/office/drawing/2014/main" id="{0AE4CF13-431F-76EE-C5BF-A8EDB8FA34C8}"/>
                </a:ext>
              </a:extLst>
            </p:cNvPr>
            <p:cNvSpPr/>
            <p:nvPr/>
          </p:nvSpPr>
          <p:spPr>
            <a:xfrm rot="2475343">
              <a:off x="3614550" y="943974"/>
              <a:ext cx="946298" cy="958038"/>
            </a:xfrm>
            <a:prstGeom prst="roundRect">
              <a:avLst/>
            </a:prstGeom>
            <a:solidFill>
              <a:srgbClr val="FFBB33"/>
            </a:solidFill>
            <a:ln w="38100">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AF913417-E383-ED14-9880-965EE075656C}"/>
                </a:ext>
              </a:extLst>
            </p:cNvPr>
            <p:cNvSpPr/>
            <p:nvPr/>
          </p:nvSpPr>
          <p:spPr>
            <a:xfrm rot="2475343">
              <a:off x="4583818" y="1824372"/>
              <a:ext cx="946298" cy="958038"/>
            </a:xfrm>
            <a:prstGeom prst="roundRect">
              <a:avLst/>
            </a:prstGeom>
            <a:solidFill>
              <a:srgbClr val="FFBB33"/>
            </a:solidFill>
            <a:ln w="38100">
              <a:solidFill>
                <a:srgbClr val="FFBB33">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Rounded Corners 12">
              <a:extLst>
                <a:ext uri="{FF2B5EF4-FFF2-40B4-BE49-F238E27FC236}">
                  <a16:creationId xmlns:a16="http://schemas.microsoft.com/office/drawing/2014/main" id="{CDEF78A4-962C-503A-A1E9-E295DCB269BD}"/>
                </a:ext>
              </a:extLst>
            </p:cNvPr>
            <p:cNvSpPr/>
            <p:nvPr/>
          </p:nvSpPr>
          <p:spPr>
            <a:xfrm rot="2475343">
              <a:off x="3753795" y="2879992"/>
              <a:ext cx="946298" cy="958038"/>
            </a:xfrm>
            <a:prstGeom prst="roundRect">
              <a:avLst/>
            </a:prstGeom>
            <a:solidFill>
              <a:srgbClr val="FFBB33">
                <a:alpha val="30196"/>
              </a:srgbClr>
            </a:solidFill>
            <a:ln w="38100">
              <a:solidFill>
                <a:srgbClr val="FFBB33">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27B16266-DF0A-AA70-DD2F-B2CB1944BF60}"/>
                </a:ext>
              </a:extLst>
            </p:cNvPr>
            <p:cNvSpPr/>
            <p:nvPr/>
          </p:nvSpPr>
          <p:spPr>
            <a:xfrm rot="2475343">
              <a:off x="5517912" y="2727972"/>
              <a:ext cx="946298" cy="958038"/>
            </a:xfrm>
            <a:prstGeom prst="roundRect">
              <a:avLst/>
            </a:prstGeom>
            <a:solidFill>
              <a:srgbClr val="FFBB33">
                <a:alpha val="30196"/>
              </a:srgbClr>
            </a:solidFill>
            <a:ln w="38100">
              <a:solidFill>
                <a:srgbClr val="FFBB33">
                  <a:alpha val="4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AB55E075-703E-F4C6-D1F1-D37D2C34D00B}"/>
                </a:ext>
              </a:extLst>
            </p:cNvPr>
            <p:cNvSpPr/>
            <p:nvPr/>
          </p:nvSpPr>
          <p:spPr>
            <a:xfrm rot="2475343">
              <a:off x="4769937" y="3856173"/>
              <a:ext cx="946298" cy="958038"/>
            </a:xfrm>
            <a:prstGeom prst="roundRect">
              <a:avLst/>
            </a:prstGeom>
            <a:noFill/>
            <a:ln w="38100">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Rounded Corners 15">
              <a:extLst>
                <a:ext uri="{FF2B5EF4-FFF2-40B4-BE49-F238E27FC236}">
                  <a16:creationId xmlns:a16="http://schemas.microsoft.com/office/drawing/2014/main" id="{82AFDA6D-AA30-ED95-E2A6-845830BFA27F}"/>
                </a:ext>
              </a:extLst>
            </p:cNvPr>
            <p:cNvSpPr/>
            <p:nvPr/>
          </p:nvSpPr>
          <p:spPr>
            <a:xfrm rot="2475343">
              <a:off x="3793139" y="4690700"/>
              <a:ext cx="946298" cy="958038"/>
            </a:xfrm>
            <a:prstGeom prst="roundRect">
              <a:avLst/>
            </a:prstGeom>
            <a:noFill/>
            <a:ln w="38100">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Rounded Corners 16">
              <a:extLst>
                <a:ext uri="{FF2B5EF4-FFF2-40B4-BE49-F238E27FC236}">
                  <a16:creationId xmlns:a16="http://schemas.microsoft.com/office/drawing/2014/main" id="{06B60CEA-EC40-7695-C1C3-62EB0CD35C6D}"/>
                </a:ext>
              </a:extLst>
            </p:cNvPr>
            <p:cNvSpPr/>
            <p:nvPr/>
          </p:nvSpPr>
          <p:spPr>
            <a:xfrm rot="2475343">
              <a:off x="1853601" y="2954702"/>
              <a:ext cx="946298" cy="958038"/>
            </a:xfrm>
            <a:prstGeom prst="roundRect">
              <a:avLst/>
            </a:prstGeom>
            <a:solidFill>
              <a:srgbClr val="FFBB33">
                <a:alpha val="30196"/>
              </a:srgbClr>
            </a:solidFill>
            <a:ln w="38100">
              <a:solidFill>
                <a:srgbClr val="FFBB33">
                  <a:alpha val="4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Rounded Corners 17">
              <a:extLst>
                <a:ext uri="{FF2B5EF4-FFF2-40B4-BE49-F238E27FC236}">
                  <a16:creationId xmlns:a16="http://schemas.microsoft.com/office/drawing/2014/main" id="{28D771D3-9D42-BD78-64DA-2122B1E51D84}"/>
                </a:ext>
              </a:extLst>
            </p:cNvPr>
            <p:cNvSpPr/>
            <p:nvPr/>
          </p:nvSpPr>
          <p:spPr>
            <a:xfrm rot="2475343">
              <a:off x="2768203" y="1936049"/>
              <a:ext cx="946298" cy="958038"/>
            </a:xfrm>
            <a:prstGeom prst="roundRect">
              <a:avLst/>
            </a:prstGeom>
            <a:solidFill>
              <a:srgbClr val="FFBB33"/>
            </a:solidFill>
            <a:ln w="38100">
              <a:solidFill>
                <a:srgbClr val="FFBB33">
                  <a:alpha val="4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5DB78D14-D195-449E-6E5A-C989BB1FC724}"/>
                </a:ext>
              </a:extLst>
            </p:cNvPr>
            <p:cNvSpPr/>
            <p:nvPr/>
          </p:nvSpPr>
          <p:spPr>
            <a:xfrm rot="2475343">
              <a:off x="2795029" y="3863984"/>
              <a:ext cx="946298" cy="958038"/>
            </a:xfrm>
            <a:prstGeom prst="roundRect">
              <a:avLst/>
            </a:prstGeom>
            <a:noFill/>
            <a:ln w="38100">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73389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993C7-0A1F-5866-626B-01DEAFF0E197}"/>
            </a:ext>
          </a:extLst>
        </p:cNvPr>
        <p:cNvGrpSpPr/>
        <p:nvPr/>
      </p:nvGrpSpPr>
      <p:grpSpPr>
        <a:xfrm>
          <a:off x="0" y="0"/>
          <a:ext cx="0" cy="0"/>
          <a:chOff x="0" y="0"/>
          <a:chExt cx="0" cy="0"/>
        </a:xfrm>
      </p:grpSpPr>
      <p:pic>
        <p:nvPicPr>
          <p:cNvPr id="7" name="Picture 6" descr="A teacher sits at a table with young students, holding a marker while engaging them in a classroom activity.">
            <a:extLst>
              <a:ext uri="{FF2B5EF4-FFF2-40B4-BE49-F238E27FC236}">
                <a16:creationId xmlns:a16="http://schemas.microsoft.com/office/drawing/2014/main" id="{B88B98AD-9ACC-4FA7-F670-83ED2493C32E}"/>
              </a:ext>
            </a:extLst>
          </p:cNvPr>
          <p:cNvPicPr>
            <a:picLocks noGrp="1" noRot="1" noChangeAspect="1" noMove="1" noResize="1" noEditPoints="1" noAdjustHandles="1" noChangeArrowheads="1" noChangeShapeType="1" noCrop="1"/>
          </p:cNvPicPr>
          <p:nvPr/>
        </p:nvPicPr>
        <p:blipFill>
          <a:blip r:embed="rId3"/>
          <a:stretch>
            <a:fillRect/>
          </a:stretch>
        </p:blipFill>
        <p:spPr>
          <a:xfrm>
            <a:off x="-1" y="-1"/>
            <a:ext cx="12241853" cy="6858001"/>
          </a:xfrm>
          <a:prstGeom prst="rect">
            <a:avLst/>
          </a:prstGeom>
        </p:spPr>
      </p:pic>
      <p:sp>
        <p:nvSpPr>
          <p:cNvPr id="22" name="Title 1">
            <a:extLst>
              <a:ext uri="{FF2B5EF4-FFF2-40B4-BE49-F238E27FC236}">
                <a16:creationId xmlns:a16="http://schemas.microsoft.com/office/drawing/2014/main" id="{7C1041E0-0124-D909-537A-8DA4B30DC92E}"/>
              </a:ext>
            </a:extLst>
          </p:cNvPr>
          <p:cNvSpPr>
            <a:spLocks noGrp="1"/>
          </p:cNvSpPr>
          <p:nvPr>
            <p:ph type="title"/>
          </p:nvPr>
        </p:nvSpPr>
        <p:spPr>
          <a:xfrm>
            <a:off x="438679" y="759362"/>
            <a:ext cx="9707109" cy="605502"/>
          </a:xfrm>
        </p:spPr>
        <p:txBody>
          <a:bodyPr anchor="t">
            <a:noAutofit/>
          </a:bodyPr>
          <a:lstStyle/>
          <a:p>
            <a:r>
              <a:rPr lang="en-US" sz="3200" b="1">
                <a:latin typeface="Roboto"/>
                <a:ea typeface="Roboto"/>
                <a:cs typeface="Roboto"/>
              </a:rPr>
              <a:t>Action plan – actions, responsibilities and timelines</a:t>
            </a:r>
            <a:endParaRPr lang="en-US" sz="3200" b="1">
              <a:latin typeface="Roboto" panose="02000000000000000000" pitchFamily="2" charset="0"/>
              <a:ea typeface="Roboto" panose="02000000000000000000" pitchFamily="2" charset="0"/>
              <a:cs typeface="+mn-cs"/>
            </a:endParaRPr>
          </a:p>
        </p:txBody>
      </p:sp>
      <p:pic>
        <p:nvPicPr>
          <p:cNvPr id="11" name="Picture 10" descr="Act&#10;What steps will we take to support improvement?">
            <a:extLst>
              <a:ext uri="{FF2B5EF4-FFF2-40B4-BE49-F238E27FC236}">
                <a16:creationId xmlns:a16="http://schemas.microsoft.com/office/drawing/2014/main" id="{BB6F8FA4-05B1-0200-402F-90B72B5C22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45789" y="4688011"/>
            <a:ext cx="1607531" cy="1940891"/>
          </a:xfrm>
          <a:prstGeom prst="rect">
            <a:avLst/>
          </a:prstGeom>
        </p:spPr>
      </p:pic>
      <p:sp>
        <p:nvSpPr>
          <p:cNvPr id="14" name="Slide Number Placeholder 5">
            <a:extLst>
              <a:ext uri="{FF2B5EF4-FFF2-40B4-BE49-F238E27FC236}">
                <a16:creationId xmlns:a16="http://schemas.microsoft.com/office/drawing/2014/main" id="{B6D3EF84-75B4-3A67-B4DF-C08DA0D86A55}"/>
              </a:ext>
            </a:extLst>
          </p:cNvPr>
          <p:cNvSpPr txBox="1">
            <a:spLocks noChangeAspect="1"/>
          </p:cNvSpPr>
          <p:nvPr/>
        </p:nvSpPr>
        <p:spPr>
          <a:xfrm>
            <a:off x="332351" y="6512915"/>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smtClean="0">
                <a:solidFill>
                  <a:schemeClr val="bg1">
                    <a:lumMod val="50000"/>
                  </a:schemeClr>
                </a:solidFill>
              </a:rPr>
              <a:t>8</a:t>
            </a:fld>
            <a:r>
              <a:rPr lang="en-US" b="1">
                <a:solidFill>
                  <a:schemeClr val="bg1">
                    <a:lumMod val="50000"/>
                  </a:schemeClr>
                </a:solidFill>
              </a:rPr>
              <a:t>   </a:t>
            </a:r>
          </a:p>
        </p:txBody>
      </p:sp>
      <p:grpSp>
        <p:nvGrpSpPr>
          <p:cNvPr id="2" name="Group 1">
            <a:extLst>
              <a:ext uri="{FF2B5EF4-FFF2-40B4-BE49-F238E27FC236}">
                <a16:creationId xmlns:a16="http://schemas.microsoft.com/office/drawing/2014/main" id="{FDFC785D-6F42-2266-A34A-705018D26586}"/>
              </a:ext>
            </a:extLst>
          </p:cNvPr>
          <p:cNvGrpSpPr/>
          <p:nvPr/>
        </p:nvGrpSpPr>
        <p:grpSpPr>
          <a:xfrm>
            <a:off x="6173171" y="2803188"/>
            <a:ext cx="4872551" cy="1102822"/>
            <a:chOff x="6173171" y="2803188"/>
            <a:chExt cx="4872551" cy="1102822"/>
          </a:xfrm>
        </p:grpSpPr>
        <p:grpSp>
          <p:nvGrpSpPr>
            <p:cNvPr id="3" name="Group 2">
              <a:extLst>
                <a:ext uri="{FF2B5EF4-FFF2-40B4-BE49-F238E27FC236}">
                  <a16:creationId xmlns:a16="http://schemas.microsoft.com/office/drawing/2014/main" id="{968DE4D4-DD77-FFB3-98FD-24157A05958A}"/>
                </a:ext>
              </a:extLst>
            </p:cNvPr>
            <p:cNvGrpSpPr/>
            <p:nvPr/>
          </p:nvGrpSpPr>
          <p:grpSpPr>
            <a:xfrm>
              <a:off x="6173171" y="2803188"/>
              <a:ext cx="4872551" cy="1102822"/>
              <a:chOff x="5963785" y="2304876"/>
              <a:chExt cx="3892883" cy="3095407"/>
            </a:xfrm>
          </p:grpSpPr>
          <p:sp>
            <p:nvSpPr>
              <p:cNvPr id="5" name="Rectangle: Rounded Corners 4">
                <a:extLst>
                  <a:ext uri="{FF2B5EF4-FFF2-40B4-BE49-F238E27FC236}">
                    <a16:creationId xmlns:a16="http://schemas.microsoft.com/office/drawing/2014/main" id="{9867A3B5-D6DA-8AD1-9651-1155FF6D6C7B}"/>
                  </a:ext>
                  <a:ext uri="{C183D7F6-B498-43B3-948B-1728B52AA6E4}">
                    <adec:decorative xmlns:adec="http://schemas.microsoft.com/office/drawing/2017/decorative" val="1"/>
                  </a:ext>
                </a:extLst>
              </p:cNvPr>
              <p:cNvSpPr/>
              <p:nvPr/>
            </p:nvSpPr>
            <p:spPr>
              <a:xfrm>
                <a:off x="5963785" y="2304876"/>
                <a:ext cx="3892883" cy="3095407"/>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216000" tIns="648000" rIns="144000" rtlCol="0" anchor="ctr"/>
              <a:lstStyle/>
              <a:p>
                <a:pPr>
                  <a:spcBef>
                    <a:spcPts val="600"/>
                  </a:spcBef>
                  <a:spcAft>
                    <a:spcPts val="600"/>
                  </a:spcAft>
                </a:pPr>
                <a:r>
                  <a:rPr lang="en-US" sz="1400">
                    <a:solidFill>
                      <a:schemeClr val="tx1"/>
                    </a:solidFill>
                    <a:latin typeface="Roboto" panose="02000000000000000000" pitchFamily="2" charset="0"/>
                    <a:ea typeface="Roboto" panose="02000000000000000000" pitchFamily="2" charset="0"/>
                  </a:rPr>
                  <a:t> </a:t>
                </a:r>
              </a:p>
            </p:txBody>
          </p:sp>
          <p:pic>
            <p:nvPicPr>
              <p:cNvPr id="12" name="Picture 11" descr="Discussion icon">
                <a:extLst>
                  <a:ext uri="{FF2B5EF4-FFF2-40B4-BE49-F238E27FC236}">
                    <a16:creationId xmlns:a16="http://schemas.microsoft.com/office/drawing/2014/main" id="{C74AE9FF-9767-9D51-BFF3-EFDC486FDB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94670" y="2953807"/>
                <a:ext cx="524256" cy="1477491"/>
              </a:xfrm>
              <a:prstGeom prst="rect">
                <a:avLst/>
              </a:prstGeom>
            </p:spPr>
          </p:pic>
        </p:grpSp>
        <p:sp>
          <p:nvSpPr>
            <p:cNvPr id="4" name="TextBox 3">
              <a:extLst>
                <a:ext uri="{FF2B5EF4-FFF2-40B4-BE49-F238E27FC236}">
                  <a16:creationId xmlns:a16="http://schemas.microsoft.com/office/drawing/2014/main" id="{B8CB4ECC-C10B-CB68-D1E3-0F7DFAE086BF}"/>
                </a:ext>
              </a:extLst>
            </p:cNvPr>
            <p:cNvSpPr txBox="1"/>
            <p:nvPr/>
          </p:nvSpPr>
          <p:spPr>
            <a:xfrm>
              <a:off x="7318243" y="3126720"/>
              <a:ext cx="3638386" cy="369332"/>
            </a:xfrm>
            <a:prstGeom prst="rect">
              <a:avLst/>
            </a:prstGeom>
            <a:noFill/>
          </p:spPr>
          <p:txBody>
            <a:bodyPr wrap="square">
              <a:spAutoFit/>
            </a:bodyPr>
            <a:lstStyle/>
            <a:p>
              <a:pPr>
                <a:spcBef>
                  <a:spcPts val="300"/>
                </a:spcBef>
                <a:spcAft>
                  <a:spcPts val="600"/>
                </a:spcAft>
              </a:pPr>
              <a:r>
                <a:rPr lang="en-US">
                  <a:latin typeface="Roboto" panose="02000000000000000000" pitchFamily="2" charset="0"/>
                  <a:ea typeface="Roboto" panose="02000000000000000000" pitchFamily="2" charset="0"/>
                </a:rPr>
                <a:t>What actions will we implement?</a:t>
              </a:r>
            </a:p>
          </p:txBody>
        </p:sp>
      </p:grpSp>
    </p:spTree>
    <p:extLst>
      <p:ext uri="{BB962C8B-B14F-4D97-AF65-F5344CB8AC3E}">
        <p14:creationId xmlns:p14="http://schemas.microsoft.com/office/powerpoint/2010/main" val="35573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2EA4F-C8BA-63BE-74A8-1AED427D18A4}"/>
            </a:ext>
          </a:extLst>
        </p:cNvPr>
        <p:cNvGrpSpPr/>
        <p:nvPr/>
      </p:nvGrpSpPr>
      <p:grpSpPr>
        <a:xfrm>
          <a:off x="0" y="0"/>
          <a:ext cx="0" cy="0"/>
          <a:chOff x="0" y="0"/>
          <a:chExt cx="0" cy="0"/>
        </a:xfrm>
      </p:grpSpPr>
      <p:pic>
        <p:nvPicPr>
          <p:cNvPr id="7" name="Picture 6" descr="A group of teachers sitting around a conference table having a meeting, with laptops, notebooks, and papers in front of them.">
            <a:extLst>
              <a:ext uri="{FF2B5EF4-FFF2-40B4-BE49-F238E27FC236}">
                <a16:creationId xmlns:a16="http://schemas.microsoft.com/office/drawing/2014/main" id="{7FEABF4F-C2F2-7B50-88BD-99F360FF9755}"/>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89091" cy="6858000"/>
          </a:xfrm>
          <a:prstGeom prst="rect">
            <a:avLst/>
          </a:prstGeom>
        </p:spPr>
      </p:pic>
      <p:sp>
        <p:nvSpPr>
          <p:cNvPr id="2" name="Title 1">
            <a:extLst>
              <a:ext uri="{FF2B5EF4-FFF2-40B4-BE49-F238E27FC236}">
                <a16:creationId xmlns:a16="http://schemas.microsoft.com/office/drawing/2014/main" id="{BAC5325C-42DD-44B9-E795-226B909D1ABE}"/>
              </a:ext>
            </a:extLst>
          </p:cNvPr>
          <p:cNvSpPr txBox="1">
            <a:spLocks noGrp="1"/>
          </p:cNvSpPr>
          <p:nvPr>
            <p:ph type="title" idx="4294967295"/>
          </p:nvPr>
        </p:nvSpPr>
        <p:spPr>
          <a:xfrm>
            <a:off x="7022658" y="819781"/>
            <a:ext cx="4588969" cy="1294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sz="2000" b="0" i="0" u="none" strike="noStrike" kern="1200" cap="none" spc="0" normalizeH="0" baseline="0" noProof="0">
              <a:ln>
                <a:noFill/>
              </a:ln>
              <a:solidFill>
                <a:schemeClr val="tx1">
                  <a:lumMod val="75000"/>
                  <a:lumOff val="25000"/>
                </a:schemeClr>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0" normalizeH="0" baseline="0" noProof="0">
                <a:ln>
                  <a:noFill/>
                </a:ln>
                <a:effectLst/>
                <a:uLnTx/>
                <a:uFillTx/>
                <a:latin typeface="Roboto"/>
                <a:ea typeface="Roboto"/>
                <a:cs typeface="Roboto"/>
              </a:rPr>
              <a:t>Action plan – evidence and evaluation</a:t>
            </a:r>
          </a:p>
        </p:txBody>
      </p:sp>
      <p:sp>
        <p:nvSpPr>
          <p:cNvPr id="5" name="TextBox 4">
            <a:extLst>
              <a:ext uri="{FF2B5EF4-FFF2-40B4-BE49-F238E27FC236}">
                <a16:creationId xmlns:a16="http://schemas.microsoft.com/office/drawing/2014/main" id="{03BBBA00-B1BC-8F7C-8302-16A404F4A5B6}"/>
              </a:ext>
            </a:extLst>
          </p:cNvPr>
          <p:cNvSpPr txBox="1"/>
          <p:nvPr/>
        </p:nvSpPr>
        <p:spPr>
          <a:xfrm>
            <a:off x="7034334" y="2167811"/>
            <a:ext cx="4225897" cy="923330"/>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a:latin typeface="Roboto"/>
                <a:ea typeface="Roboto"/>
              </a:rPr>
              <a:t>How will we reflect on our approach and evaluate its effectiveness over time?</a:t>
            </a:r>
          </a:p>
        </p:txBody>
      </p:sp>
      <p:sp>
        <p:nvSpPr>
          <p:cNvPr id="3" name="TextBox 2">
            <a:extLst>
              <a:ext uri="{FF2B5EF4-FFF2-40B4-BE49-F238E27FC236}">
                <a16:creationId xmlns:a16="http://schemas.microsoft.com/office/drawing/2014/main" id="{AE761147-9C09-36B6-491B-309AF741652A}"/>
              </a:ext>
            </a:extLst>
          </p:cNvPr>
          <p:cNvSpPr txBox="1"/>
          <p:nvPr/>
        </p:nvSpPr>
        <p:spPr>
          <a:xfrm>
            <a:off x="7034334" y="3305195"/>
            <a:ext cx="4225897" cy="1785104"/>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marL="342900" indent="-342900">
              <a:spcBef>
                <a:spcPts val="600"/>
              </a:spcBef>
              <a:spcAft>
                <a:spcPts val="1200"/>
              </a:spcAft>
              <a:buFont typeface="+mj-lt"/>
              <a:buAutoNum type="arabicPeriod"/>
              <a:defRPr/>
            </a:pPr>
            <a:r>
              <a:rPr lang="en-US" sz="1600" b="1">
                <a:latin typeface="Roboto"/>
                <a:ea typeface="Roboto"/>
              </a:rPr>
              <a:t>Think </a:t>
            </a:r>
            <a:r>
              <a:rPr lang="en-US" sz="1600">
                <a:latin typeface="Roboto"/>
                <a:ea typeface="Roboto"/>
              </a:rPr>
              <a:t>about the question.</a:t>
            </a:r>
          </a:p>
          <a:p>
            <a:pPr marL="342900" indent="-342900">
              <a:spcBef>
                <a:spcPts val="600"/>
              </a:spcBef>
              <a:spcAft>
                <a:spcPts val="1200"/>
              </a:spcAft>
              <a:buFont typeface="+mj-lt"/>
              <a:buAutoNum type="arabicPeriod"/>
              <a:defRPr/>
            </a:pPr>
            <a:r>
              <a:rPr lang="en-US" sz="1600" b="1">
                <a:latin typeface="Roboto"/>
                <a:ea typeface="Roboto"/>
              </a:rPr>
              <a:t>Pair </a:t>
            </a:r>
            <a:r>
              <a:rPr lang="en-US" sz="1600">
                <a:latin typeface="Roboto"/>
                <a:ea typeface="Roboto"/>
              </a:rPr>
              <a:t>up and discuss your ideas with a colleague.</a:t>
            </a:r>
          </a:p>
          <a:p>
            <a:pPr marL="342900" indent="-342900">
              <a:spcBef>
                <a:spcPts val="600"/>
              </a:spcBef>
              <a:spcAft>
                <a:spcPts val="1200"/>
              </a:spcAft>
              <a:buFont typeface="+mj-lt"/>
              <a:buAutoNum type="arabicPeriod"/>
              <a:defRPr/>
            </a:pPr>
            <a:r>
              <a:rPr lang="en-US" sz="1600" b="1">
                <a:latin typeface="Roboto"/>
                <a:ea typeface="Roboto"/>
              </a:rPr>
              <a:t>Share </a:t>
            </a:r>
            <a:r>
              <a:rPr lang="en-US" sz="1600">
                <a:latin typeface="Roboto"/>
                <a:ea typeface="Roboto"/>
              </a:rPr>
              <a:t>your ideas with</a:t>
            </a:r>
            <a:br>
              <a:rPr lang="en-US" sz="1600">
                <a:latin typeface="Roboto"/>
                <a:ea typeface="Roboto"/>
              </a:rPr>
            </a:br>
            <a:r>
              <a:rPr lang="en-US" sz="1600">
                <a:latin typeface="Roboto"/>
                <a:ea typeface="Roboto"/>
              </a:rPr>
              <a:t>the group.</a:t>
            </a:r>
          </a:p>
        </p:txBody>
      </p:sp>
      <p:pic>
        <p:nvPicPr>
          <p:cNvPr id="6" name="Picture 5" descr="Evaluate&#10;How do we know our actions are making a difference?">
            <a:extLst>
              <a:ext uri="{FF2B5EF4-FFF2-40B4-BE49-F238E27FC236}">
                <a16:creationId xmlns:a16="http://schemas.microsoft.com/office/drawing/2014/main" id="{735426CF-DA7B-BF58-27EA-CE892A3025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15340" y="4192530"/>
            <a:ext cx="1707160" cy="2286000"/>
          </a:xfrm>
          <a:prstGeom prst="rect">
            <a:avLst/>
          </a:prstGeom>
        </p:spPr>
      </p:pic>
      <p:sp>
        <p:nvSpPr>
          <p:cNvPr id="11" name="Slide Number Placeholder 5">
            <a:extLst>
              <a:ext uri="{FF2B5EF4-FFF2-40B4-BE49-F238E27FC236}">
                <a16:creationId xmlns:a16="http://schemas.microsoft.com/office/drawing/2014/main" id="{7EAE90D8-3B03-81F1-DBED-CB494765935D}"/>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9</a:t>
            </a:fld>
            <a:r>
              <a:rPr lang="en-US" b="1">
                <a:solidFill>
                  <a:schemeClr val="bg1">
                    <a:lumMod val="50000"/>
                  </a:schemeClr>
                </a:solidFill>
              </a:rPr>
              <a:t>   </a:t>
            </a:r>
          </a:p>
        </p:txBody>
      </p:sp>
    </p:spTree>
    <p:extLst>
      <p:ext uri="{BB962C8B-B14F-4D97-AF65-F5344CB8AC3E}">
        <p14:creationId xmlns:p14="http://schemas.microsoft.com/office/powerpoint/2010/main" val="666749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CARA Document" ma:contentTypeID="0x0101007A9D79ACD8B79D48A9A515D2FD05854800E96D1B17CEDC794298B6042C17B51A54" ma:contentTypeVersion="27" ma:contentTypeDescription="" ma:contentTypeScope="" ma:versionID="46243f667517794d1e8a197ff84c7d39">
  <xsd:schema xmlns:xsd="http://www.w3.org/2001/XMLSchema" xmlns:xs="http://www.w3.org/2001/XMLSchema" xmlns:p="http://schemas.microsoft.com/office/2006/metadata/properties" xmlns:ns2="4199f466-b89b-4c2c-853b-caaaf4115112" xmlns:ns3="45214841-d179-4c24-9a02-a1acd0d71600" xmlns:ns4="6527affb-65bc-488a-a6d2-a176a88021df" xmlns:ns5="e44be4b9-3863-4a40-b4c6-aeb3ef538c55" xmlns:ns6="cf5abef7-a462-44ad-8794-ea9c42c8ddbb" targetNamespace="http://schemas.microsoft.com/office/2006/metadata/properties" ma:root="true" ma:fieldsID="9cbfe1577b55f995c31f2482a279ab94" ns2:_="" ns3:_="" ns4:_="" ns5:_="" ns6:_="">
    <xsd:import namespace="4199f466-b89b-4c2c-853b-caaaf4115112"/>
    <xsd:import namespace="45214841-d179-4c24-9a02-a1acd0d71600"/>
    <xsd:import namespace="6527affb-65bc-488a-a6d2-a176a88021df"/>
    <xsd:import namespace="e44be4b9-3863-4a40-b4c6-aeb3ef538c55"/>
    <xsd:import namespace="cf5abef7-a462-44ad-8794-ea9c42c8ddbb"/>
    <xsd:element name="properties">
      <xsd:complexType>
        <xsd:sequence>
          <xsd:element name="documentManagement">
            <xsd:complexType>
              <xsd:all>
                <xsd:element ref="ns3:l9457d2d0f024b668a15488d0cd85765" minOccurs="0"/>
                <xsd:element ref="ns2:TaxCatchAll" minOccurs="0"/>
                <xsd:element ref="ns2:TaxCatchAllLabel" minOccurs="0"/>
                <xsd:element ref="ns3:p7617a46b5024bd5af959b3036b162ea" minOccurs="0"/>
                <xsd:element ref="ns4:h4cc32ef43a24a1e89c88c0872b4f0b3" minOccurs="0"/>
                <xsd:element ref="ns5:ac_Classification" minOccurs="0"/>
                <xsd:element ref="ns5:ac_documentnumber" minOccurs="0"/>
                <xsd:element ref="ns5:ac_group" minOccurs="0"/>
                <xsd:element ref="ns6:MediaServiceSearchProperties" minOccurs="0"/>
                <xsd:element ref="ns6: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99f466-b89b-4c2c-853b-caaaf411511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ef2e2d9-4808-41c0-9a99-39699ce5cc04}" ma:internalName="TaxCatchAll" ma:showField="CatchAllData" ma:web="4199f466-b89b-4c2c-853b-caaaf411511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ef2e2d9-4808-41c0-9a99-39699ce5cc04}" ma:internalName="TaxCatchAllLabel" ma:readOnly="true" ma:showField="CatchAllDataLabel" ma:web="4199f466-b89b-4c2c-853b-caaaf41151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214841-d179-4c24-9a02-a1acd0d71600" elementFormDefault="qualified">
    <xsd:import namespace="http://schemas.microsoft.com/office/2006/documentManagement/types"/>
    <xsd:import namespace="http://schemas.microsoft.com/office/infopath/2007/PartnerControls"/>
    <xsd:element name="l9457d2d0f024b668a15488d0cd85765" ma:index="8" ma:taxonomy="true" ma:internalName="l9457d2d0f024b668a15488d0cd85765" ma:taxonomyFieldName="ac_documenttype" ma:displayName="Document Type" ma:readOnly="false" ma:default="" ma:fieldId="{59457d2d-0f02-4b66-8a15-488d0cd85765}" ma:sspId="13422630-9eec-4f54-8260-f622dc549660" ma:termSetId="4d94a6a9-32d8-4602-abc1-58a3e66b06f6" ma:anchorId="e31384e8-a607-4a02-aa38-6732998f0d8e" ma:open="false" ma:isKeyword="false">
      <xsd:complexType>
        <xsd:sequence>
          <xsd:element ref="pc:Terms" minOccurs="0" maxOccurs="1"/>
        </xsd:sequence>
      </xsd:complexType>
    </xsd:element>
    <xsd:element name="p7617a46b5024bd5af959b3036b162ea" ma:index="12" ma:taxonomy="true" ma:internalName="p7617a46b5024bd5af959b3036b162ea" ma:taxonomyFieldName="ac_Activity" ma:displayName="Activity" ma:readOnly="false" ma:default="" ma:fieldId="{97617a46-b502-4bd5-af95-9b3036b162ea}" ma:sspId="13422630-9eec-4f54-8260-f622dc549660" ma:termSetId="4d94a6a9-32d8-4602-abc1-58a3e66b06f6" ma:anchorId="d766b358-8515-4dad-b99d-e3bdb73f13c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27affb-65bc-488a-a6d2-a176a88021df" elementFormDefault="qualified">
    <xsd:import namespace="http://schemas.microsoft.com/office/2006/documentManagement/types"/>
    <xsd:import namespace="http://schemas.microsoft.com/office/infopath/2007/PartnerControls"/>
    <xsd:element name="h4cc32ef43a24a1e89c88c0872b4f0b3" ma:index="15" nillable="true" ma:taxonomy="true" ma:internalName="h4cc32ef43a24a1e89c88c0872b4f0b3" ma:taxonomyFieldName="ac_keywords" ma:displayName="Keyword" ma:default="" ma:fieldId="{14cc32ef-43a2-4a1e-89c8-8c0872b4f0b3}" ma:sspId="13422630-9eec-4f54-8260-f622dc549660" ma:termSetId="4d94a6a9-32d8-4602-abc1-58a3e66b06f6" ma:anchorId="9530fc1f-8efa-4429-95e1-c7881984da1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4be4b9-3863-4a40-b4c6-aeb3ef538c55" elementFormDefault="qualified">
    <xsd:import namespace="http://schemas.microsoft.com/office/2006/documentManagement/types"/>
    <xsd:import namespace="http://schemas.microsoft.com/office/infopath/2007/PartnerControls"/>
    <xsd:element name="ac_Classification" ma:index="17" nillable="true" ma:displayName="Classification" ma:hidden="true" ma:internalName="ac_Classification" ma:readOnly="false">
      <xsd:simpleType>
        <xsd:restriction base="dms:Text">
          <xsd:maxLength value="255"/>
        </xsd:restriction>
      </xsd:simpleType>
    </xsd:element>
    <xsd:element name="ac_documentnumber" ma:index="18" nillable="true" ma:displayName="Document Number" ma:hidden="true" ma:internalName="ac_documentnumber" ma:readOnly="false">
      <xsd:simpleType>
        <xsd:restriction base="dms:Text">
          <xsd:maxLength value="255"/>
        </xsd:restriction>
      </xsd:simpleType>
    </xsd:element>
    <xsd:element name="ac_group" ma:index="19" nillable="true" ma:displayName="Group" ma:hidden="true" ma:internalName="ac_group"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5abef7-a462-44ad-8794-ea9c42c8ddbb" elementFormDefault="qualified">
    <xsd:import namespace="http://schemas.microsoft.com/office/2006/documentManagement/types"/>
    <xsd:import namespace="http://schemas.microsoft.com/office/infopath/2007/PartnerControls"/>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7617a46b5024bd5af959b3036b162ea xmlns="45214841-d179-4c24-9a02-a1acd0d71600">
      <Terms xmlns="http://schemas.microsoft.com/office/infopath/2007/PartnerControls">
        <TermInfo xmlns="http://schemas.microsoft.com/office/infopath/2007/PartnerControls">
          <TermName xmlns="http://schemas.microsoft.com/office/infopath/2007/PartnerControls">Curriculum support</TermName>
          <TermId xmlns="http://schemas.microsoft.com/office/infopath/2007/PartnerControls">62de08b3-b420-475d-bc2c-29c9ae550e61</TermId>
        </TermInfo>
      </Terms>
    </p7617a46b5024bd5af959b3036b162ea>
    <l9457d2d0f024b668a15488d0cd85765 xmlns="45214841-d179-4c24-9a02-a1acd0d71600">
      <Terms xmlns="http://schemas.microsoft.com/office/infopath/2007/PartnerControls">
        <TermInfo xmlns="http://schemas.microsoft.com/office/infopath/2007/PartnerControls">
          <TermName xmlns="http://schemas.microsoft.com/office/infopath/2007/PartnerControls">Publication</TermName>
          <TermId xmlns="http://schemas.microsoft.com/office/infopath/2007/PartnerControls">3cd5b320-16dc-4964-841a-7b49e2c7e908</TermId>
        </TermInfo>
      </Terms>
    </l9457d2d0f024b668a15488d0cd85765>
    <ac_group xmlns="e44be4b9-3863-4a40-b4c6-aeb3ef538c55" xsi:nil="true"/>
    <ac_Classification xmlns="e44be4b9-3863-4a40-b4c6-aeb3ef538c55" xsi:nil="true"/>
    <h4cc32ef43a24a1e89c88c0872b4f0b3 xmlns="6527affb-65bc-488a-a6d2-a176a88021df">
      <Terms xmlns="http://schemas.microsoft.com/office/infopath/2007/PartnerControls"/>
    </h4cc32ef43a24a1e89c88c0872b4f0b3>
    <ac_documentnumber xmlns="e44be4b9-3863-4a40-b4c6-aeb3ef538c55" xsi:nil="true"/>
    <TaxCatchAll xmlns="4199f466-b89b-4c2c-853b-caaaf4115112">
      <Value>160</Value>
      <Value>78</Value>
    </TaxCatchAll>
  </documentManagement>
</p:properties>
</file>

<file path=customXml/itemProps1.xml><?xml version="1.0" encoding="utf-8"?>
<ds:datastoreItem xmlns:ds="http://schemas.openxmlformats.org/officeDocument/2006/customXml" ds:itemID="{744B87BC-01C1-4A19-BF3C-8E8E20A4BE76}">
  <ds:schemaRefs>
    <ds:schemaRef ds:uri="4199f466-b89b-4c2c-853b-caaaf4115112"/>
    <ds:schemaRef ds:uri="45214841-d179-4c24-9a02-a1acd0d71600"/>
    <ds:schemaRef ds:uri="6527affb-65bc-488a-a6d2-a176a88021df"/>
    <ds:schemaRef ds:uri="cf5abef7-a462-44ad-8794-ea9c42c8ddbb"/>
    <ds:schemaRef ds:uri="e44be4b9-3863-4a40-b4c6-aeb3ef538c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9432E5-38DD-44F8-B181-0BB2F474867C}">
  <ds:schemaRefs>
    <ds:schemaRef ds:uri="http://schemas.microsoft.com/sharepoint/v3/contenttype/forms"/>
  </ds:schemaRefs>
</ds:datastoreItem>
</file>

<file path=customXml/itemProps3.xml><?xml version="1.0" encoding="utf-8"?>
<ds:datastoreItem xmlns:ds="http://schemas.openxmlformats.org/officeDocument/2006/customXml" ds:itemID="{25B38E8E-A7A0-418E-8FC6-F8D22EE9F14A}">
  <ds:schemaRefs>
    <ds:schemaRef ds:uri="4199f466-b89b-4c2c-853b-caaaf4115112"/>
    <ds:schemaRef ds:uri="45214841-d179-4c24-9a02-a1acd0d71600"/>
    <ds:schemaRef ds:uri="6527affb-65bc-488a-a6d2-a176a88021df"/>
    <ds:schemaRef ds:uri="cf5abef7-a462-44ad-8794-ea9c42c8ddbb"/>
    <ds:schemaRef ds:uri="e44be4b9-3863-4a40-b4c6-aeb3ef538c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10</Notes>
  <HiddenSlides>1</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Instructions for facilitators</vt:lpstr>
      <vt:lpstr>Sequencing learning</vt:lpstr>
      <vt:lpstr>Outcomes</vt:lpstr>
      <vt:lpstr>Reflect–Act–Evaluate</vt:lpstr>
      <vt:lpstr> Sequencing learning</vt:lpstr>
      <vt:lpstr> A whole-school approach to sequencing learning Compass points</vt:lpstr>
      <vt:lpstr>Prioritising actions Diamond 9</vt:lpstr>
      <vt:lpstr>Action plan – actions, responsibilities and timelines</vt:lpstr>
      <vt:lpstr> Action plan – evidence and evaluation</vt:lpstr>
      <vt:lpstr>Building  teacher capability</vt:lpstr>
      <vt:lpstr>Thank you</vt:lpstr>
    </vt:vector>
  </TitlesOfParts>
  <Company>ACARA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curriculum and assessment</dc:title>
  <dc:creator>ACARA</dc:creator>
  <cp:revision>1</cp:revision>
  <dcterms:created xsi:type="dcterms:W3CDTF">2025-06-19T02:29:14Z</dcterms:created>
  <dcterms:modified xsi:type="dcterms:W3CDTF">2026-05-25T04:56:55Z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c403f-62ba-48c5-b221-2519db7cca50_Enabled">
    <vt:lpwstr>true</vt:lpwstr>
  </property>
  <property fmtid="{D5CDD505-2E9C-101B-9397-08002B2CF9AE}" pid="3" name="MSIP_Label_513c403f-62ba-48c5-b221-2519db7cca50_SetDate">
    <vt:lpwstr>2025-06-19T04:39:42Z</vt:lpwstr>
  </property>
  <property fmtid="{D5CDD505-2E9C-101B-9397-08002B2CF9AE}" pid="4" name="MSIP_Label_513c403f-62ba-48c5-b221-2519db7cca50_Method">
    <vt:lpwstr>Standard</vt:lpwstr>
  </property>
  <property fmtid="{D5CDD505-2E9C-101B-9397-08002B2CF9AE}" pid="5" name="MSIP_Label_513c403f-62ba-48c5-b221-2519db7cca50_Name">
    <vt:lpwstr>OFFICIAL</vt:lpwstr>
  </property>
  <property fmtid="{D5CDD505-2E9C-101B-9397-08002B2CF9AE}" pid="6" name="MSIP_Label_513c403f-62ba-48c5-b221-2519db7cca50_SiteId">
    <vt:lpwstr>6cf76a3a-a824-4270-9200-3d71673ec678</vt:lpwstr>
  </property>
  <property fmtid="{D5CDD505-2E9C-101B-9397-08002B2CF9AE}" pid="7" name="MSIP_Label_513c403f-62ba-48c5-b221-2519db7cca50_ActionId">
    <vt:lpwstr>de3de922-7ce9-45f8-8b5c-35d3eaf707b0</vt:lpwstr>
  </property>
  <property fmtid="{D5CDD505-2E9C-101B-9397-08002B2CF9AE}" pid="8" name="MSIP_Label_513c403f-62ba-48c5-b221-2519db7cca50_ContentBits">
    <vt:lpwstr>1</vt:lpwstr>
  </property>
  <property fmtid="{D5CDD505-2E9C-101B-9397-08002B2CF9AE}" pid="9" name="MSIP_Label_513c403f-62ba-48c5-b221-2519db7cca50_Tag">
    <vt:lpwstr>10, 3, 0, 1</vt:lpwstr>
  </property>
  <property fmtid="{D5CDD505-2E9C-101B-9397-08002B2CF9AE}" pid="10" name="ClassificationContentMarkingHeaderLocations">
    <vt:lpwstr>Office Theme:8</vt:lpwstr>
  </property>
  <property fmtid="{D5CDD505-2E9C-101B-9397-08002B2CF9AE}" pid="11" name="ClassificationContentMarkingHeaderText">
    <vt:lpwstr>OFFICIAL</vt:lpwstr>
  </property>
  <property fmtid="{D5CDD505-2E9C-101B-9397-08002B2CF9AE}" pid="12" name="ContentTypeId">
    <vt:lpwstr>0x0101007A9D79ACD8B79D48A9A515D2FD05854800E96D1B17CEDC794298B6042C17B51A54</vt:lpwstr>
  </property>
  <property fmtid="{D5CDD505-2E9C-101B-9397-08002B2CF9AE}" pid="13" name="MediaServiceImageTags">
    <vt:lpwstr/>
  </property>
  <property fmtid="{D5CDD505-2E9C-101B-9397-08002B2CF9AE}" pid="14" name="ac_keywords">
    <vt:lpwstr/>
  </property>
  <property fmtid="{D5CDD505-2E9C-101B-9397-08002B2CF9AE}" pid="15" name="ac_Activity">
    <vt:lpwstr>78;#Curriculum support|62de08b3-b420-475d-bc2c-29c9ae550e61</vt:lpwstr>
  </property>
  <property fmtid="{D5CDD505-2E9C-101B-9397-08002B2CF9AE}" pid="16" name="ac_documenttype">
    <vt:lpwstr>160;#Publication|3cd5b320-16dc-4964-841a-7b49e2c7e908</vt:lpwstr>
  </property>
  <property fmtid="{D5CDD505-2E9C-101B-9397-08002B2CF9AE}" pid="17" name="lcf76f155ced4ddcb4097134ff3c332f">
    <vt:lpwstr/>
  </property>
</Properties>
</file>