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147468737" r:id="rId5"/>
    <p:sldId id="341" r:id="rId6"/>
    <p:sldId id="2147468723" r:id="rId7"/>
    <p:sldId id="380" r:id="rId8"/>
    <p:sldId id="2147468744" r:id="rId9"/>
    <p:sldId id="2147468727" r:id="rId10"/>
    <p:sldId id="2147468740" r:id="rId11"/>
    <p:sldId id="2147468745" r:id="rId12"/>
    <p:sldId id="2147468746" r:id="rId13"/>
    <p:sldId id="2147468749" r:id="rId14"/>
    <p:sldId id="2147468750" r:id="rId15"/>
    <p:sldId id="2147468741" r:id="rId16"/>
    <p:sldId id="2147468751" r:id="rId17"/>
    <p:sldId id="2147468742" r:id="rId18"/>
    <p:sldId id="21474687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DB1F40-C56B-3439-FD8B-82B8EDD8E1F0}" name="Johnston, Deanne" initials="DJ" userId="S::Deanne.Johnston@acara.edu.au::16c9fd41-be2e-4a54-9cb6-5d93caac0b70" providerId="AD"/>
  <p188:author id="{BFBCEF56-30BD-F45B-CB44-EC33CEF7960D}" name="Cavanagh, Danielle" initials="DC" userId="S::danielle.cavanagh@acara.edu.au::b3c7bbe7-a7c5-4bfe-b846-1b6e3fce7472" providerId="AD"/>
  <p188:author id="{31A0F37E-147D-A854-1C66-20F48381469C}" name="Dodd, Vanessa" initials="VD" userId="S::Vanessa.Dodd@acara.edu.au::32d776bb-fcd7-406c-8ecb-6f28a9b11d41" providerId="AD"/>
  <p188:author id="{83ACB9A1-AD97-2AB3-00FD-AB786CF66004}" name="Poonia, Anita" initials="" userId="S::Anita.Poonia@acara.edu.au::25623c85-713a-4f1b-9579-036f5ad1416f" providerId="AD"/>
  <p188:author id="{F834A6DA-1F7B-8C5C-D253-C77030308530}" name="Anderson, Michelle" initials="MA" userId="S::Michelle.Anderson@acara.edu.au::75d9316f-9729-492f-a2fd-994bdba0f1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FFFFFF"/>
    <a:srgbClr val="FFBB33"/>
    <a:srgbClr val="CCF1FF"/>
    <a:srgbClr val="0CAAE0"/>
    <a:srgbClr val="0B3041"/>
    <a:srgbClr val="F6F0EE"/>
    <a:srgbClr val="99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700" autoAdjust="0"/>
  </p:normalViewPr>
  <p:slideViewPr>
    <p:cSldViewPr snapToGrid="0">
      <p:cViewPr varScale="1">
        <p:scale>
          <a:sx n="52" d="100"/>
          <a:sy n="52" d="100"/>
        </p:scale>
        <p:origin x="2838"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7B80B-588D-484D-8377-9EECEC647C47}" type="datetimeFigureOut">
              <a:rPr lang="en-AU" smtClean="0"/>
              <a:t>28/04/2026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3EAC9-7BC0-4278-938B-1CA5AF2E5F1B}" type="slidenum">
              <a:rPr lang="en-AU" smtClean="0"/>
              <a:t>‹#›</a:t>
            </a:fld>
            <a:endParaRPr lang="en-AU"/>
          </a:p>
        </p:txBody>
      </p:sp>
    </p:spTree>
    <p:extLst>
      <p:ext uri="{BB962C8B-B14F-4D97-AF65-F5344CB8AC3E}">
        <p14:creationId xmlns:p14="http://schemas.microsoft.com/office/powerpoint/2010/main" val="419907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caraonline.sharepoint.com/:w:/r/teams/curriculum/NFARB/03.%20NTWAP/03.%20Resources%20for%20Publication/1.%20Drafts%202025/1.%20Building%20teacher%20capability/Staff%20Meeting%20Downloads/Reflection%20record.docx?d=w57197edb7085415696f9845eb7cee4e1&amp;csf=1&amp;web=1&amp;e=UOa0Fb"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ustraliancurriculum.edu.au/student-diversity/planning-for-diversit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ustraliancurriculum.edu.au/content/dam/en/curriculum/ac-version-9/downloads/general-capabilities/general-capabilities-personal-and-social-capability-about-the-general-capability-v9.doc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13EAC9-7BC0-4278-938B-1CA5AF2E5F1B}" type="slidenum">
              <a:rPr lang="en-AU" smtClean="0"/>
              <a:t>1</a:t>
            </a:fld>
            <a:endParaRPr lang="en-AU"/>
          </a:p>
        </p:txBody>
      </p:sp>
    </p:spTree>
    <p:extLst>
      <p:ext uri="{BB962C8B-B14F-4D97-AF65-F5344CB8AC3E}">
        <p14:creationId xmlns:p14="http://schemas.microsoft.com/office/powerpoint/2010/main" val="4069874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15D9A-041D-5264-EDC9-F8EB97A6A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B09FA-C6B4-B29D-47CC-9FEBB2B6637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DB24C58-0DD2-304B-C43A-AAE13D88DB01}"/>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Speaker notes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Provide participants sticky notes to record their responses to the posed question.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After participants have had time to reflect and record their responses, review the suggestions and identify common themes or categories. Consider: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Are there common ideas or approaches for improvement?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How might the identified categories influence or shape the development of a community of practice?</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Participants respond to the question prompt on screen.</a:t>
            </a:r>
          </a:p>
          <a:p>
            <a:pPr marL="228600" lvl="0" indent="-228600">
              <a:buFont typeface="+mj-lt"/>
              <a:buAutoNum type="arabicPeriod"/>
            </a:pPr>
            <a:r>
              <a:rPr lang="en-AU" sz="1200" kern="1200" dirty="0">
                <a:solidFill>
                  <a:schemeClr val="tx1"/>
                </a:solidFill>
                <a:effectLst/>
                <a:latin typeface="+mn-lt"/>
                <a:ea typeface="+mn-ea"/>
                <a:cs typeface="+mn-cs"/>
              </a:rPr>
              <a:t>Write one idea per sticky note. </a:t>
            </a:r>
          </a:p>
          <a:p>
            <a:pPr marL="228600" lvl="0" indent="-228600">
              <a:buFont typeface="+mj-lt"/>
              <a:buAutoNum type="arabicPeriod"/>
            </a:pPr>
            <a:r>
              <a:rPr lang="en-AU" sz="1200" kern="1200" dirty="0">
                <a:solidFill>
                  <a:schemeClr val="tx1"/>
                </a:solidFill>
                <a:effectLst/>
                <a:latin typeface="+mn-lt"/>
                <a:ea typeface="+mn-ea"/>
                <a:cs typeface="+mn-cs"/>
              </a:rPr>
              <a:t>Using a large surface, like a wall or board, have participants post their ideas. </a:t>
            </a:r>
          </a:p>
          <a:p>
            <a:pPr marL="228600" lvl="0" indent="-228600">
              <a:buFont typeface="+mj-lt"/>
              <a:buAutoNum type="arabicPeriod"/>
            </a:pPr>
            <a:r>
              <a:rPr lang="en-AU" sz="1200" kern="1200" dirty="0">
                <a:solidFill>
                  <a:schemeClr val="tx1"/>
                </a:solidFill>
                <a:effectLst/>
                <a:latin typeface="+mn-lt"/>
                <a:ea typeface="+mn-ea"/>
                <a:cs typeface="+mn-cs"/>
              </a:rPr>
              <a:t>As a group, sort ideas into categories of similar actions.</a:t>
            </a:r>
          </a:p>
          <a:p>
            <a:pPr marL="228600" lvl="0" indent="-228600">
              <a:buFont typeface="+mj-lt"/>
              <a:buAutoNum type="arabicPeriod"/>
            </a:pPr>
            <a:r>
              <a:rPr lang="en-AU" sz="1200" kern="1200" dirty="0">
                <a:solidFill>
                  <a:schemeClr val="tx1"/>
                </a:solidFill>
                <a:effectLst/>
                <a:latin typeface="+mn-lt"/>
                <a:ea typeface="+mn-ea"/>
                <a:cs typeface="+mn-cs"/>
              </a:rPr>
              <a:t>Review the categories created. </a:t>
            </a:r>
          </a:p>
        </p:txBody>
      </p:sp>
      <p:sp>
        <p:nvSpPr>
          <p:cNvPr id="4" name="Slide Number Placeholder 3">
            <a:extLst>
              <a:ext uri="{FF2B5EF4-FFF2-40B4-BE49-F238E27FC236}">
                <a16:creationId xmlns:a16="http://schemas.microsoft.com/office/drawing/2014/main" id="{5A833BEA-E45D-7A88-498B-C10C982B22EE}"/>
              </a:ext>
            </a:extLst>
          </p:cNvPr>
          <p:cNvSpPr>
            <a:spLocks noGrp="1"/>
          </p:cNvSpPr>
          <p:nvPr>
            <p:ph type="sldNum" sz="quarter" idx="5"/>
          </p:nvPr>
        </p:nvSpPr>
        <p:spPr/>
        <p:txBody>
          <a:bodyPr/>
          <a:lstStyle/>
          <a:p>
            <a:fld id="{51187464-1E9D-EA41-B0A2-5C814A7B0493}" type="slidenum">
              <a:rPr lang="en-US" smtClean="0"/>
              <a:t>10</a:t>
            </a:fld>
            <a:endParaRPr lang="en-US"/>
          </a:p>
        </p:txBody>
      </p:sp>
    </p:spTree>
    <p:extLst>
      <p:ext uri="{BB962C8B-B14F-4D97-AF65-F5344CB8AC3E}">
        <p14:creationId xmlns:p14="http://schemas.microsoft.com/office/powerpoint/2010/main" val="367825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81DE5-D7B3-5CBF-6A8E-0D1945F82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10870-2DA1-F381-0F83-DB2B8732CD6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3C89160D-E9A8-C424-EB07-277D2E53DF0D}"/>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Speaker notes </a:t>
            </a:r>
          </a:p>
          <a:p>
            <a:r>
              <a:rPr lang="en-AU" sz="1200" kern="1200" dirty="0">
                <a:solidFill>
                  <a:schemeClr val="tx1"/>
                </a:solidFill>
                <a:effectLst/>
                <a:latin typeface="+mn-lt"/>
                <a:ea typeface="+mn-ea"/>
                <a:cs typeface="+mn-cs"/>
              </a:rPr>
              <a:t>As a group, review and prioritise actions from the previous activity. Use the dot voting activity to support participants to prioritise actions. Use the highest ranked actions as the basis for creating an action plan for your implementation approach</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Dot voting – How to use it: </a:t>
            </a:r>
          </a:p>
          <a:p>
            <a:r>
              <a:rPr lang="en-AU" sz="1200" kern="1200" dirty="0">
                <a:solidFill>
                  <a:schemeClr val="tx1"/>
                </a:solidFill>
                <a:effectLst/>
                <a:latin typeface="+mn-lt"/>
                <a:ea typeface="+mn-ea"/>
                <a:cs typeface="+mn-cs"/>
              </a:rPr>
              <a:t>Display the options identified in the previous activity in an area accessible to participants. This may be on a wall or a table. Ask participants to indicate which action they would undertake by using dots to vote for their preferred options. </a:t>
            </a:r>
          </a:p>
          <a:p>
            <a:r>
              <a:rPr lang="en-AU" sz="1200" kern="1200" dirty="0">
                <a:solidFill>
                  <a:schemeClr val="tx1"/>
                </a:solidFill>
                <a:effectLst/>
                <a:latin typeface="+mn-lt"/>
                <a:ea typeface="+mn-ea"/>
                <a:cs typeface="+mn-cs"/>
              </a:rPr>
              <a:t>Participants indicate their preferences using dots: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3 dots for their 1st preference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2 dots for their 2nd preference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1 dot for their 3rd preference.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Note: Dots may be replaced with ticks or marks.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activity could be varied so that participants add a sticky note to their preferred option with a concise explanation for why it is their preference.</a:t>
            </a:r>
          </a:p>
        </p:txBody>
      </p:sp>
      <p:sp>
        <p:nvSpPr>
          <p:cNvPr id="4" name="Slide Number Placeholder 3">
            <a:extLst>
              <a:ext uri="{FF2B5EF4-FFF2-40B4-BE49-F238E27FC236}">
                <a16:creationId xmlns:a16="http://schemas.microsoft.com/office/drawing/2014/main" id="{D9EE91BB-656E-83CD-8D33-DEA924397F3E}"/>
              </a:ext>
            </a:extLst>
          </p:cNvPr>
          <p:cNvSpPr>
            <a:spLocks noGrp="1"/>
          </p:cNvSpPr>
          <p:nvPr>
            <p:ph type="sldNum" sz="quarter" idx="5"/>
          </p:nvPr>
        </p:nvSpPr>
        <p:spPr/>
        <p:txBody>
          <a:bodyPr/>
          <a:lstStyle/>
          <a:p>
            <a:fld id="{51187464-1E9D-EA41-B0A2-5C814A7B0493}" type="slidenum">
              <a:rPr lang="en-US" smtClean="0"/>
              <a:t>11</a:t>
            </a:fld>
            <a:endParaRPr lang="en-US"/>
          </a:p>
        </p:txBody>
      </p:sp>
    </p:spTree>
    <p:extLst>
      <p:ext uri="{BB962C8B-B14F-4D97-AF65-F5344CB8AC3E}">
        <p14:creationId xmlns:p14="http://schemas.microsoft.com/office/powerpoint/2010/main" val="95957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E5324-36DE-16D3-E74A-648FBEB0F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7E0EE-6D62-1C89-91D8-5E44E2E63D5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9453CE3-813F-97DB-9472-25F8611F2674}"/>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Speaker notes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 the prioritised actions from the previous activity to start planning the whole-school approach. Use existing planning documents or complete the relevant columns in the action plan to: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describe what actions will be undertaken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allocate responsibilities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schedule actions over a specific timeframe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identify what resources are needed. </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As a whole group, consider priority actions. Allocate roles through self-nomination or allocation of activities to teams within the school. Support participants to discuss the timing of each action with consideration of existing commitments. Consider how other priorities might also be included in the plan.</a:t>
            </a:r>
          </a:p>
        </p:txBody>
      </p:sp>
      <p:sp>
        <p:nvSpPr>
          <p:cNvPr id="4" name="Slide Number Placeholder 3">
            <a:extLst>
              <a:ext uri="{FF2B5EF4-FFF2-40B4-BE49-F238E27FC236}">
                <a16:creationId xmlns:a16="http://schemas.microsoft.com/office/drawing/2014/main" id="{48B1BFC6-2CFA-4F7A-7C11-C71CAB6CC73C}"/>
              </a:ext>
            </a:extLst>
          </p:cNvPr>
          <p:cNvSpPr>
            <a:spLocks noGrp="1"/>
          </p:cNvSpPr>
          <p:nvPr>
            <p:ph type="sldNum" sz="quarter" idx="5"/>
          </p:nvPr>
        </p:nvSpPr>
        <p:spPr/>
        <p:txBody>
          <a:bodyPr/>
          <a:lstStyle/>
          <a:p>
            <a:fld id="{7213EAC9-7BC0-4278-938B-1CA5AF2E5F1B}" type="slidenum">
              <a:rPr lang="en-AU" smtClean="0"/>
              <a:t>12</a:t>
            </a:fld>
            <a:endParaRPr lang="en-AU"/>
          </a:p>
        </p:txBody>
      </p:sp>
    </p:spTree>
    <p:extLst>
      <p:ext uri="{BB962C8B-B14F-4D97-AF65-F5344CB8AC3E}">
        <p14:creationId xmlns:p14="http://schemas.microsoft.com/office/powerpoint/2010/main" val="11419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FEE3F-3343-8F2E-64C1-7758A63B2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912A0-8583-D301-5741-FF93893D7AD4}"/>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CE8A444-3E2D-3BD2-3576-6AB9755DED25}"/>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Speaker notes </a:t>
            </a:r>
            <a:endParaRPr lang="en-AU" sz="14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 the Action planning document to describe: </a:t>
            </a:r>
            <a:endParaRPr lang="en-AU"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what success will look like </a:t>
            </a:r>
            <a:endParaRPr lang="en-AU"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what evidence will need to be gathered </a:t>
            </a:r>
            <a:endParaRPr lang="en-AU"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what the review and evaluation cycle will look like in your school.</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 the Think–Pair–Share activity or similar to support participants to contribute to the evaluation planning process.</a:t>
            </a:r>
            <a:endParaRPr lang="en-AU" sz="18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8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Activity</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Think–Pair–Share: how to use it</a:t>
            </a:r>
            <a:endParaRPr lang="en-AU" sz="1800" kern="1200" dirty="0">
              <a:solidFill>
                <a:schemeClr val="tx1"/>
              </a:solidFill>
              <a:effectLst/>
              <a:latin typeface="+mn-lt"/>
              <a:ea typeface="+mn-ea"/>
              <a:cs typeface="+mn-cs"/>
            </a:endParaRPr>
          </a:p>
          <a:p>
            <a:pPr marL="685800" lvl="1" indent="-228600">
              <a:buFont typeface="+mj-lt"/>
              <a:buAutoNum type="arabicPeriod"/>
            </a:pPr>
            <a:r>
              <a:rPr lang="en-AU" sz="1200" kern="1200" dirty="0">
                <a:solidFill>
                  <a:schemeClr val="tx1"/>
                </a:solidFill>
                <a:effectLst/>
                <a:latin typeface="+mn-lt"/>
                <a:ea typeface="+mn-ea"/>
                <a:cs typeface="+mn-cs"/>
              </a:rPr>
              <a:t>Participants think independently about a prompt or problem.</a:t>
            </a:r>
            <a:endParaRPr lang="en-AU" sz="1800" kern="1200" dirty="0">
              <a:solidFill>
                <a:schemeClr val="tx1"/>
              </a:solidFill>
              <a:effectLst/>
              <a:latin typeface="+mn-lt"/>
              <a:ea typeface="+mn-ea"/>
              <a:cs typeface="+mn-cs"/>
            </a:endParaRPr>
          </a:p>
          <a:p>
            <a:pPr marL="685800" lvl="1" indent="-228600">
              <a:buFont typeface="+mj-lt"/>
              <a:buAutoNum type="arabicPeriod"/>
            </a:pPr>
            <a:r>
              <a:rPr lang="en-AU" sz="1200" kern="1200" dirty="0">
                <a:solidFill>
                  <a:schemeClr val="tx1"/>
                </a:solidFill>
                <a:effectLst/>
                <a:latin typeface="+mn-lt"/>
                <a:ea typeface="+mn-ea"/>
                <a:cs typeface="+mn-cs"/>
              </a:rPr>
              <a:t>Participants pair up and discuss their ideas with a colleague.</a:t>
            </a:r>
            <a:endParaRPr lang="en-AU" sz="1800" kern="1200" dirty="0">
              <a:solidFill>
                <a:schemeClr val="tx1"/>
              </a:solidFill>
              <a:effectLst/>
              <a:latin typeface="+mn-lt"/>
              <a:ea typeface="+mn-ea"/>
              <a:cs typeface="+mn-cs"/>
            </a:endParaRPr>
          </a:p>
          <a:p>
            <a:pPr marL="685800" lvl="1" indent="-228600">
              <a:buFont typeface="+mj-lt"/>
              <a:buAutoNum type="arabicPeriod"/>
            </a:pPr>
            <a:r>
              <a:rPr lang="en-AU" sz="1200" kern="1200" dirty="0">
                <a:solidFill>
                  <a:schemeClr val="tx1"/>
                </a:solidFill>
                <a:effectLst/>
                <a:latin typeface="+mn-lt"/>
                <a:ea typeface="+mn-ea"/>
                <a:cs typeface="+mn-cs"/>
              </a:rPr>
              <a:t>Participants share their ideas with the group.</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Once sharing has been completed, use contributions to record evaluation approaches in the action plan. Consider what resources will be used as you put the plan into action and record. </a:t>
            </a:r>
          </a:p>
        </p:txBody>
      </p:sp>
      <p:sp>
        <p:nvSpPr>
          <p:cNvPr id="4" name="Slide Number Placeholder 3">
            <a:extLst>
              <a:ext uri="{FF2B5EF4-FFF2-40B4-BE49-F238E27FC236}">
                <a16:creationId xmlns:a16="http://schemas.microsoft.com/office/drawing/2014/main" id="{B5D0AE93-1ABD-9833-C129-6013F447A639}"/>
              </a:ext>
            </a:extLst>
          </p:cNvPr>
          <p:cNvSpPr>
            <a:spLocks noGrp="1"/>
          </p:cNvSpPr>
          <p:nvPr>
            <p:ph type="sldNum" sz="quarter" idx="5"/>
          </p:nvPr>
        </p:nvSpPr>
        <p:spPr/>
        <p:txBody>
          <a:bodyPr/>
          <a:lstStyle/>
          <a:p>
            <a:fld id="{51187464-1E9D-EA41-B0A2-5C814A7B0493}" type="slidenum">
              <a:rPr lang="en-US" smtClean="0"/>
              <a:t>13</a:t>
            </a:fld>
            <a:endParaRPr lang="en-US"/>
          </a:p>
        </p:txBody>
      </p:sp>
    </p:spTree>
    <p:extLst>
      <p:ext uri="{BB962C8B-B14F-4D97-AF65-F5344CB8AC3E}">
        <p14:creationId xmlns:p14="http://schemas.microsoft.com/office/powerpoint/2010/main" val="252902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2CE77-7FB5-E2BB-43FE-A97041DB2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D54E6-FC11-4454-CAD6-8968E9D1FE1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85E900B-8D9E-C990-2CAA-46B685EA362B}"/>
              </a:ext>
            </a:extLst>
          </p:cNvPr>
          <p:cNvSpPr>
            <a:spLocks noGrp="1"/>
          </p:cNvSpPr>
          <p:nvPr>
            <p:ph type="body" idx="1"/>
          </p:nvPr>
        </p:nvSpPr>
        <p:spPr/>
        <p:txBody>
          <a:bodyPr/>
          <a:lstStyle/>
          <a:p>
            <a:r>
              <a:rPr lang="en-AU" sz="1200" b="1" kern="1200" dirty="0">
                <a:solidFill>
                  <a:schemeClr val="tx1"/>
                </a:solidFill>
                <a:effectLst/>
                <a:latin typeface="+mn-lt"/>
                <a:ea typeface="+mn-ea"/>
                <a:cs typeface="+mn-cs"/>
              </a:rPr>
              <a:t>Speaker notes</a:t>
            </a:r>
          </a:p>
          <a:p>
            <a:r>
              <a:rPr lang="en-AU" sz="1200" kern="1200" dirty="0">
                <a:solidFill>
                  <a:schemeClr val="tx1"/>
                </a:solidFill>
                <a:effectLst/>
                <a:latin typeface="+mn-lt"/>
                <a:ea typeface="+mn-ea"/>
                <a:cs typeface="+mn-cs"/>
              </a:rPr>
              <a:t>When planning to implement the curriculum, it is important to consider how all aspects of curriculum implementation are interconnected and what support teachers need.  </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Reflection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Handout </a:t>
            </a:r>
            <a:r>
              <a:rPr lang="en-AU" sz="1200" u="sng" kern="1200" dirty="0">
                <a:solidFill>
                  <a:schemeClr val="tx1"/>
                </a:solidFill>
                <a:effectLst/>
                <a:latin typeface="+mn-lt"/>
                <a:ea typeface="+mn-ea"/>
                <a:cs typeface="+mn-cs"/>
                <a:hlinkClick r:id="rId3"/>
              </a:rPr>
              <a:t>Reflection record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Ask participants to reflect on the information provided in the session and identify their strengths and areas where they need additional support. These reflections may form part of discussions with team leaders on individual goal setting. They can support identifying areas that may be the focus for future professional learning. </a:t>
            </a:r>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53DF501-B323-3E44-D93A-3CACFB529534}"/>
              </a:ext>
            </a:extLst>
          </p:cNvPr>
          <p:cNvSpPr>
            <a:spLocks noGrp="1"/>
          </p:cNvSpPr>
          <p:nvPr>
            <p:ph type="sldNum" sz="quarter" idx="5"/>
          </p:nvPr>
        </p:nvSpPr>
        <p:spPr/>
        <p:txBody>
          <a:bodyPr/>
          <a:lstStyle/>
          <a:p>
            <a:fld id="{7213EAC9-7BC0-4278-938B-1CA5AF2E5F1B}" type="slidenum">
              <a:rPr lang="en-AU" smtClean="0"/>
              <a:t>14</a:t>
            </a:fld>
            <a:endParaRPr lang="en-AU"/>
          </a:p>
        </p:txBody>
      </p:sp>
    </p:spTree>
    <p:extLst>
      <p:ext uri="{BB962C8B-B14F-4D97-AF65-F5344CB8AC3E}">
        <p14:creationId xmlns:p14="http://schemas.microsoft.com/office/powerpoint/2010/main" val="1798124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8FC88-D44C-65C0-5AA1-917824E70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7460E-A921-4CB3-3701-9EEC14C65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42DB1-EAB3-932A-92EE-4CC3D72DB9E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7E3CBAD-6A42-9733-36E8-B976D45319BB}"/>
              </a:ext>
            </a:extLst>
          </p:cNvPr>
          <p:cNvSpPr>
            <a:spLocks noGrp="1"/>
          </p:cNvSpPr>
          <p:nvPr>
            <p:ph type="sldNum" sz="quarter" idx="5"/>
          </p:nvPr>
        </p:nvSpPr>
        <p:spPr/>
        <p:txBody>
          <a:bodyPr/>
          <a:lstStyle/>
          <a:p>
            <a:fld id="{51187464-1E9D-EA41-B0A2-5C814A7B0493}" type="slidenum">
              <a:rPr lang="en-US" smtClean="0"/>
              <a:t>15</a:t>
            </a:fld>
            <a:endParaRPr lang="en-US"/>
          </a:p>
        </p:txBody>
      </p:sp>
    </p:spTree>
    <p:extLst>
      <p:ext uri="{BB962C8B-B14F-4D97-AF65-F5344CB8AC3E}">
        <p14:creationId xmlns:p14="http://schemas.microsoft.com/office/powerpoint/2010/main" val="96863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6E66-5900-9B0D-F85B-0CCB177AC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557BE-68B5-ED4A-EC43-2FD2DB0207C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FDB665A-9377-4A9C-B2A6-F63E2FE13E6F}"/>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This presentation provides an overview of inclusive planning approaches that support equitable access to the Australian Curriculum for all learners.</a:t>
            </a:r>
          </a:p>
        </p:txBody>
      </p:sp>
      <p:sp>
        <p:nvSpPr>
          <p:cNvPr id="4" name="Slide Number Placeholder 3">
            <a:extLst>
              <a:ext uri="{FF2B5EF4-FFF2-40B4-BE49-F238E27FC236}">
                <a16:creationId xmlns:a16="http://schemas.microsoft.com/office/drawing/2014/main" id="{4C85C4F0-25CF-8B1C-11E2-7F5773F4871E}"/>
              </a:ext>
            </a:extLst>
          </p:cNvPr>
          <p:cNvSpPr>
            <a:spLocks noGrp="1"/>
          </p:cNvSpPr>
          <p:nvPr>
            <p:ph type="sldNum" sz="quarter" idx="5"/>
          </p:nvPr>
        </p:nvSpPr>
        <p:spPr/>
        <p:txBody>
          <a:bodyPr/>
          <a:lstStyle/>
          <a:p>
            <a:fld id="{7213EAC9-7BC0-4278-938B-1CA5AF2E5F1B}" type="slidenum">
              <a:rPr lang="en-AU" smtClean="0"/>
              <a:t>2</a:t>
            </a:fld>
            <a:endParaRPr lang="en-AU"/>
          </a:p>
        </p:txBody>
      </p:sp>
    </p:spTree>
    <p:extLst>
      <p:ext uri="{BB962C8B-B14F-4D97-AF65-F5344CB8AC3E}">
        <p14:creationId xmlns:p14="http://schemas.microsoft.com/office/powerpoint/2010/main" val="253692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To prepare for this part of the presentation, review and adapt the text on screen for your school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Clarifying expected learning up front helps keep discussions focused and supports good decision-making. </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5"/>
          </p:nvPr>
        </p:nvSpPr>
        <p:spPr/>
        <p:txBody>
          <a:bodyPr/>
          <a:lstStyle/>
          <a:p>
            <a:fld id="{7213EAC9-7BC0-4278-938B-1CA5AF2E5F1B}" type="slidenum">
              <a:rPr lang="en-AU" smtClean="0"/>
              <a:t>3</a:t>
            </a:fld>
            <a:endParaRPr lang="en-AU"/>
          </a:p>
        </p:txBody>
      </p:sp>
    </p:spTree>
    <p:extLst>
      <p:ext uri="{BB962C8B-B14F-4D97-AF65-F5344CB8AC3E}">
        <p14:creationId xmlns:p14="http://schemas.microsoft.com/office/powerpoint/2010/main" val="108902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Explain to participants that the presentation will focus on the Reflect–Act–Evaluate cycle. </a:t>
            </a:r>
          </a:p>
          <a:p>
            <a:r>
              <a:rPr lang="en-AU" sz="1200" kern="1200" dirty="0">
                <a:solidFill>
                  <a:schemeClr val="tx1"/>
                </a:solidFill>
                <a:effectLst/>
                <a:latin typeface="+mn-lt"/>
                <a:ea typeface="+mn-ea"/>
                <a:cs typeface="+mn-cs"/>
              </a:rPr>
              <a:t>This is an opportunity for all participants to:</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provide their insight into current practice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contribute to and enact whole-school plans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offer their observations and feedback in the evaluation process. </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the purpose of each stage.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Reflect</a:t>
            </a:r>
            <a:r>
              <a:rPr lang="en-US" sz="1200" kern="1200" dirty="0">
                <a:solidFill>
                  <a:schemeClr val="tx1"/>
                </a:solidFill>
                <a:effectLst/>
                <a:latin typeface="+mn-lt"/>
                <a:ea typeface="+mn-ea"/>
                <a:cs typeface="+mn-cs"/>
              </a:rPr>
              <a:t>: identify current practice and needs.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Act</a:t>
            </a:r>
            <a:r>
              <a:rPr lang="en-US" sz="1200" kern="1200" dirty="0">
                <a:solidFill>
                  <a:schemeClr val="tx1"/>
                </a:solidFill>
                <a:effectLst/>
                <a:latin typeface="+mn-lt"/>
                <a:ea typeface="+mn-ea"/>
                <a:cs typeface="+mn-cs"/>
              </a:rPr>
              <a:t>: use insights from the reflect phase to determine actions to be taken.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b="1" kern="1200" dirty="0">
                <a:solidFill>
                  <a:schemeClr val="tx1"/>
                </a:solidFill>
                <a:effectLst/>
                <a:latin typeface="+mn-lt"/>
                <a:ea typeface="+mn-ea"/>
                <a:cs typeface="+mn-cs"/>
              </a:rPr>
              <a:t>Evaluate</a:t>
            </a:r>
            <a:r>
              <a:rPr lang="en-AU" sz="1200" kern="1200" dirty="0">
                <a:solidFill>
                  <a:schemeClr val="tx1"/>
                </a:solidFill>
                <a:effectLst/>
                <a:latin typeface="+mn-lt"/>
                <a:ea typeface="+mn-ea"/>
                <a:cs typeface="+mn-cs"/>
              </a:rPr>
              <a:t>: identify the measures for evaluation and schedule evaluation points.  </a:t>
            </a:r>
          </a:p>
        </p:txBody>
      </p:sp>
      <p:sp>
        <p:nvSpPr>
          <p:cNvPr id="4" name="Slide Number Placeholder 3"/>
          <p:cNvSpPr>
            <a:spLocks noGrp="1"/>
          </p:cNvSpPr>
          <p:nvPr>
            <p:ph type="sldNum" sz="quarter" idx="5"/>
          </p:nvPr>
        </p:nvSpPr>
        <p:spPr/>
        <p:txBody>
          <a:bodyPr/>
          <a:lstStyle/>
          <a:p>
            <a:fld id="{7213EAC9-7BC0-4278-938B-1CA5AF2E5F1B}" type="slidenum">
              <a:rPr lang="en-AU" smtClean="0"/>
              <a:t>4</a:t>
            </a:fld>
            <a:endParaRPr lang="en-AU"/>
          </a:p>
        </p:txBody>
      </p:sp>
    </p:spTree>
    <p:extLst>
      <p:ext uri="{BB962C8B-B14F-4D97-AF65-F5344CB8AC3E}">
        <p14:creationId xmlns:p14="http://schemas.microsoft.com/office/powerpoint/2010/main" val="1395343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45BD8-7B11-58BA-3574-8518D9AF4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E6328-E4DD-D648-113A-C2B3B5A72BE0}"/>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9021BDAD-3FE4-2AF0-479F-6CDF76F28C60}"/>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Speaker notes </a:t>
            </a:r>
            <a:endParaRPr lang="en-AU" sz="1400" kern="1200" dirty="0">
              <a:solidFill>
                <a:schemeClr val="tx1"/>
              </a:solidFill>
              <a:effectLst/>
              <a:latin typeface="+mn-lt"/>
              <a:ea typeface="+mn-ea"/>
              <a:cs typeface="+mn-cs"/>
            </a:endParaRPr>
          </a:p>
          <a:p>
            <a:pPr fontAlgn="base"/>
            <a:r>
              <a:rPr lang="en-AU" sz="1200" kern="1200" dirty="0">
                <a:solidFill>
                  <a:schemeClr val="tx1"/>
                </a:solidFill>
                <a:effectLst/>
                <a:latin typeface="+mn-lt"/>
                <a:ea typeface="+mn-ea"/>
                <a:cs typeface="+mn-cs"/>
              </a:rPr>
              <a:t>Australian schools are made up of learners from diverse social, cultural, family and community backgrounds. Each learner brings a wide range of physical, cognitive, sensory and social-emotional abilities to the classroom, contributing unique experiences, strengths and ideas. The Australian Curriculum recognises and values this diversity, supporting teachers to flexibly design teaching, learning and assessment that is coherent, sequenced and responsive to the capabilities of all learners.</a:t>
            </a:r>
            <a:endParaRPr lang="en-AU" sz="1800" kern="1200" dirty="0">
              <a:solidFill>
                <a:schemeClr val="tx1"/>
              </a:solidFill>
              <a:effectLst/>
              <a:latin typeface="+mn-lt"/>
              <a:ea typeface="+mn-ea"/>
              <a:cs typeface="+mn-cs"/>
            </a:endParaRPr>
          </a:p>
          <a:p>
            <a:pPr fontAlgn="base"/>
            <a:r>
              <a:rPr lang="en-AU" sz="1200" b="1" kern="1200" dirty="0">
                <a:solidFill>
                  <a:schemeClr val="tx1"/>
                </a:solidFill>
                <a:effectLst/>
                <a:latin typeface="+mn-lt"/>
                <a:ea typeface="+mn-ea"/>
                <a:cs typeface="+mn-cs"/>
              </a:rPr>
              <a:t> </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 the Think–Pair–Share activity to support teachers to reflect on the ways they use the curriculum when planning for all learners. </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Sharing may consist of only one idea or statement from each group for larger teams or using digital tools to record responses.</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sz="1800" kern="1200" dirty="0">
              <a:solidFill>
                <a:schemeClr val="tx1"/>
              </a:solidFill>
              <a:effectLst/>
              <a:latin typeface="+mn-lt"/>
              <a:ea typeface="+mn-ea"/>
              <a:cs typeface="+mn-cs"/>
            </a:endParaRPr>
          </a:p>
          <a:p>
            <a:pPr fontAlgn="base"/>
            <a:r>
              <a:rPr lang="en-AU" sz="1200" b="1" kern="1200" dirty="0">
                <a:solidFill>
                  <a:schemeClr val="tx1"/>
                </a:solidFill>
                <a:effectLst/>
                <a:latin typeface="+mn-lt"/>
                <a:ea typeface="+mn-ea"/>
                <a:cs typeface="+mn-cs"/>
              </a:rPr>
              <a:t>Activity </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Think–Pair–Share: how to use it</a:t>
            </a:r>
            <a:endParaRPr lang="en-AU" sz="1800" kern="1200" dirty="0">
              <a:solidFill>
                <a:schemeClr val="tx1"/>
              </a:solidFill>
              <a:effectLst/>
              <a:latin typeface="+mn-lt"/>
              <a:ea typeface="+mn-ea"/>
              <a:cs typeface="+mn-cs"/>
            </a:endParaRPr>
          </a:p>
          <a:p>
            <a:pPr marL="685800" lvl="1" indent="-228600">
              <a:buFont typeface="+mj-lt"/>
              <a:buAutoNum type="arabicPeriod"/>
            </a:pPr>
            <a:r>
              <a:rPr lang="en-AU" sz="1200" kern="1200" dirty="0">
                <a:solidFill>
                  <a:schemeClr val="tx1"/>
                </a:solidFill>
                <a:effectLst/>
                <a:latin typeface="+mn-lt"/>
                <a:ea typeface="+mn-ea"/>
                <a:cs typeface="+mn-cs"/>
              </a:rPr>
              <a:t>Participants think independently about a prompt or problem.</a:t>
            </a:r>
            <a:endParaRPr lang="en-AU" sz="1800" kern="1200" dirty="0">
              <a:solidFill>
                <a:schemeClr val="tx1"/>
              </a:solidFill>
              <a:effectLst/>
              <a:latin typeface="+mn-lt"/>
              <a:ea typeface="+mn-ea"/>
              <a:cs typeface="+mn-cs"/>
            </a:endParaRPr>
          </a:p>
          <a:p>
            <a:pPr marL="685800" lvl="1" indent="-228600">
              <a:buFont typeface="+mj-lt"/>
              <a:buAutoNum type="arabicPeriod"/>
            </a:pPr>
            <a:r>
              <a:rPr lang="en-AU" sz="1200" kern="1200" dirty="0">
                <a:solidFill>
                  <a:schemeClr val="tx1"/>
                </a:solidFill>
                <a:effectLst/>
                <a:latin typeface="+mn-lt"/>
                <a:ea typeface="+mn-ea"/>
                <a:cs typeface="+mn-cs"/>
              </a:rPr>
              <a:t>Participants pair up and discuss their ideas with a colleague.</a:t>
            </a:r>
            <a:endParaRPr lang="en-AU" sz="1800" kern="1200" dirty="0">
              <a:solidFill>
                <a:schemeClr val="tx1"/>
              </a:solidFill>
              <a:effectLst/>
              <a:latin typeface="+mn-lt"/>
              <a:ea typeface="+mn-ea"/>
              <a:cs typeface="+mn-cs"/>
            </a:endParaRPr>
          </a:p>
          <a:p>
            <a:pPr marL="685800" lvl="1" indent="-228600">
              <a:buFont typeface="+mj-lt"/>
              <a:buAutoNum type="arabicPeriod"/>
            </a:pPr>
            <a:r>
              <a:rPr lang="en-AU" sz="1200" kern="1200" dirty="0">
                <a:solidFill>
                  <a:schemeClr val="tx1"/>
                </a:solidFill>
                <a:effectLst/>
                <a:latin typeface="+mn-lt"/>
                <a:ea typeface="+mn-ea"/>
                <a:cs typeface="+mn-cs"/>
              </a:rPr>
              <a:t>Participants share their ideas with the group.</a:t>
            </a:r>
            <a:endParaRPr lang="en-AU" sz="18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5253725-3BBD-30E4-24FB-6A92BCBF085B}"/>
              </a:ext>
            </a:extLst>
          </p:cNvPr>
          <p:cNvSpPr>
            <a:spLocks noGrp="1"/>
          </p:cNvSpPr>
          <p:nvPr>
            <p:ph type="sldNum" sz="quarter" idx="5"/>
          </p:nvPr>
        </p:nvSpPr>
        <p:spPr/>
        <p:txBody>
          <a:bodyPr/>
          <a:lstStyle/>
          <a:p>
            <a:fld id="{51187464-1E9D-EA41-B0A2-5C814A7B0493}" type="slidenum">
              <a:rPr lang="en-US" smtClean="0"/>
              <a:t>5</a:t>
            </a:fld>
            <a:endParaRPr lang="en-US"/>
          </a:p>
        </p:txBody>
      </p:sp>
    </p:spTree>
    <p:extLst>
      <p:ext uri="{BB962C8B-B14F-4D97-AF65-F5344CB8AC3E}">
        <p14:creationId xmlns:p14="http://schemas.microsoft.com/office/powerpoint/2010/main" val="322188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4871-E50C-FD3D-784C-28C850257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BBB63-E703-EDB3-8D89-4A06CA066F9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E0CC7D4A-3ED1-69E2-A259-7E03B1696B03}"/>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Speaker notes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Originally designed to help teachers plan for students with disabilities, the CASE model is now recognised as a process that supports inclusive and equitable planning for all learners within a class.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By implementing the CASE model, teachers can ensure that: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all learners can access and engage with the curriculum, and communicate their learning through multiple means of engagement, representation, action and expression</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Australian Curriculum achievement standards are used as a common reference point for assessing and reporting student progress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evaluation of implementation approaches is included as an essential step in planning for student learning.</a:t>
            </a:r>
          </a:p>
          <a:p>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0ED9BD2-3568-42B4-F13B-79881FFA8CBC}"/>
              </a:ext>
            </a:extLst>
          </p:cNvPr>
          <p:cNvSpPr>
            <a:spLocks noGrp="1"/>
          </p:cNvSpPr>
          <p:nvPr>
            <p:ph type="sldNum" sz="quarter" idx="5"/>
          </p:nvPr>
        </p:nvSpPr>
        <p:spPr/>
        <p:txBody>
          <a:bodyPr/>
          <a:lstStyle/>
          <a:p>
            <a:fld id="{7213EAC9-7BC0-4278-938B-1CA5AF2E5F1B}" type="slidenum">
              <a:rPr lang="en-AU" smtClean="0"/>
              <a:t>6</a:t>
            </a:fld>
            <a:endParaRPr lang="en-AU"/>
          </a:p>
        </p:txBody>
      </p:sp>
    </p:spTree>
    <p:extLst>
      <p:ext uri="{BB962C8B-B14F-4D97-AF65-F5344CB8AC3E}">
        <p14:creationId xmlns:p14="http://schemas.microsoft.com/office/powerpoint/2010/main" val="414032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A082-23D3-43DB-0923-C31EDF816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B8E18-EC99-8118-22C9-2DABF27A856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24060BBD-D4CF-BAAE-3F5A-F5869DE315B9}"/>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Speaker notes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Ask participants to read the information on the </a:t>
            </a:r>
            <a:r>
              <a:rPr lang="en-AU" sz="1200" u="sng" kern="1200" dirty="0">
                <a:solidFill>
                  <a:schemeClr val="tx1"/>
                </a:solidFill>
                <a:effectLst/>
                <a:latin typeface="+mn-lt"/>
                <a:ea typeface="+mn-ea"/>
                <a:cs typeface="+mn-cs"/>
                <a:hlinkClick r:id="rId3"/>
              </a:rPr>
              <a:t>Planning for diversity</a:t>
            </a:r>
            <a:r>
              <a:rPr lang="en-AU" sz="1200" kern="1200" dirty="0">
                <a:solidFill>
                  <a:schemeClr val="tx1"/>
                </a:solidFill>
                <a:effectLst/>
                <a:latin typeface="+mn-lt"/>
                <a:ea typeface="+mn-ea"/>
                <a:cs typeface="+mn-cs"/>
              </a:rPr>
              <a:t> page. </a:t>
            </a:r>
          </a:p>
          <a:p>
            <a:r>
              <a:rPr lang="en-AU" sz="1200" kern="1200" dirty="0">
                <a:solidFill>
                  <a:schemeClr val="tx1"/>
                </a:solidFill>
                <a:effectLst/>
                <a:latin typeface="+mn-lt"/>
                <a:ea typeface="+mn-ea"/>
                <a:cs typeface="+mn-cs"/>
              </a:rPr>
              <a:t>Use a PMI (Plus–Minus–Interesting) chart to help participants reflect on what they are reading. This should take approximately 10 minutes. </a:t>
            </a:r>
          </a:p>
          <a:p>
            <a:r>
              <a:rPr lang="en-AU" sz="1200" kern="1200" dirty="0">
                <a:solidFill>
                  <a:schemeClr val="tx1"/>
                </a:solidFill>
                <a:effectLst/>
                <a:latin typeface="+mn-lt"/>
                <a:ea typeface="+mn-ea"/>
                <a:cs typeface="+mn-cs"/>
              </a:rPr>
              <a:t>Ask participants to share their thinking with the wider group while one or two people record.</a:t>
            </a:r>
          </a:p>
          <a:p>
            <a:r>
              <a:rPr lang="en-AU" sz="1200" kern="1200" dirty="0">
                <a:solidFill>
                  <a:schemeClr val="tx1"/>
                </a:solidFill>
                <a:effectLst/>
                <a:latin typeface="+mn-lt"/>
                <a:ea typeface="+mn-ea"/>
                <a:cs typeface="+mn-cs"/>
              </a:rPr>
              <a:t>Are there any common ideas or observations that may inform future planning?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Note: To learn more about the CASE model, participants can undertake the Planning for student diversity course on ACARA’s PL Hub.</a:t>
            </a:r>
          </a:p>
        </p:txBody>
      </p:sp>
      <p:sp>
        <p:nvSpPr>
          <p:cNvPr id="4" name="Slide Number Placeholder 3">
            <a:extLst>
              <a:ext uri="{FF2B5EF4-FFF2-40B4-BE49-F238E27FC236}">
                <a16:creationId xmlns:a16="http://schemas.microsoft.com/office/drawing/2014/main" id="{33BEF70A-7DE1-ABB2-F268-7BF24B8FF1B3}"/>
              </a:ext>
            </a:extLst>
          </p:cNvPr>
          <p:cNvSpPr>
            <a:spLocks noGrp="1"/>
          </p:cNvSpPr>
          <p:nvPr>
            <p:ph type="sldNum" sz="quarter" idx="5"/>
          </p:nvPr>
        </p:nvSpPr>
        <p:spPr/>
        <p:txBody>
          <a:bodyPr/>
          <a:lstStyle/>
          <a:p>
            <a:fld id="{51187464-1E9D-EA41-B0A2-5C814A7B0493}" type="slidenum">
              <a:rPr lang="en-US" smtClean="0"/>
              <a:t>7</a:t>
            </a:fld>
            <a:endParaRPr lang="en-US"/>
          </a:p>
        </p:txBody>
      </p:sp>
    </p:spTree>
    <p:extLst>
      <p:ext uri="{BB962C8B-B14F-4D97-AF65-F5344CB8AC3E}">
        <p14:creationId xmlns:p14="http://schemas.microsoft.com/office/powerpoint/2010/main" val="180017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4871-E50C-FD3D-784C-28C850257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BBB63-E703-EDB3-8D89-4A06CA066F9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E0CC7D4A-3ED1-69E2-A259-7E03B1696B03}"/>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Speaker notes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Participants read and reflect on ‘Understand this learning area: Meeting the needs of diverse learners’ for a familiar learning area. This information is in the Understand this learning area: Key considerations for each learning area</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Discussion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Participants discuss their reflections in small groups, with an option to share their observations with the wider group. </a:t>
            </a:r>
          </a:p>
          <a:p>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0ED9BD2-3568-42B4-F13B-79881FFA8CBC}"/>
              </a:ext>
            </a:extLst>
          </p:cNvPr>
          <p:cNvSpPr>
            <a:spLocks noGrp="1"/>
          </p:cNvSpPr>
          <p:nvPr>
            <p:ph type="sldNum" sz="quarter" idx="5"/>
          </p:nvPr>
        </p:nvSpPr>
        <p:spPr/>
        <p:txBody>
          <a:bodyPr/>
          <a:lstStyle/>
          <a:p>
            <a:fld id="{7213EAC9-7BC0-4278-938B-1CA5AF2E5F1B}" type="slidenum">
              <a:rPr lang="en-AU" smtClean="0"/>
              <a:t>8</a:t>
            </a:fld>
            <a:endParaRPr lang="en-AU"/>
          </a:p>
        </p:txBody>
      </p:sp>
    </p:spTree>
    <p:extLst>
      <p:ext uri="{BB962C8B-B14F-4D97-AF65-F5344CB8AC3E}">
        <p14:creationId xmlns:p14="http://schemas.microsoft.com/office/powerpoint/2010/main" val="414032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283C1-F040-7327-D8C7-F97C8427B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47125-B92D-A1CB-9958-90D731A8B4B3}"/>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F7DE0FB-FAEA-70EF-750C-A2AC4859F87A}"/>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Speaker notes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Students with well-developed social and emotional skills are better equipped to regulate themselves, build constructive relationships and navigate challenges. They develop resilience, empathy and a sense of self-worth – qualities essential for both effective learning and active citizenship.</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Australian Curriculum embeds this learning focus through the Personal and Social general capability, highlighting opportunities for all learners to grow in their ability to manage emotions, collaborate effectively, resolve conflict and set goals. Personal and Social capability encompasses emotional and relational skills that underpin lifelong success in learning, work and relationships</a:t>
            </a:r>
            <a:r>
              <a:rPr lang="en-AU" sz="1200" b="1"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whole-school approach to the integration of the Personal and Social capability across learning areas provides all learners with opportunities to practise skills and strategies in varied contexts, reinforcing their application in real-life situations.</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Discussion</a:t>
            </a:r>
          </a:p>
          <a:p>
            <a:r>
              <a:rPr lang="en-AU" sz="1200" kern="1200" dirty="0">
                <a:solidFill>
                  <a:schemeClr val="tx1"/>
                </a:solidFill>
                <a:effectLst/>
                <a:latin typeface="+mn-lt"/>
                <a:ea typeface="+mn-ea"/>
                <a:cs typeface="+mn-cs"/>
              </a:rPr>
              <a:t>Ask participants to read the </a:t>
            </a:r>
            <a:r>
              <a:rPr lang="en-AU" sz="1200" u="sng" kern="1200" dirty="0">
                <a:solidFill>
                  <a:schemeClr val="tx1"/>
                </a:solidFill>
                <a:effectLst/>
                <a:latin typeface="+mn-lt"/>
                <a:ea typeface="+mn-ea"/>
                <a:cs typeface="+mn-cs"/>
                <a:hlinkClick r:id="rId3"/>
              </a:rPr>
              <a:t>Personal and Social capability: About the general capability</a:t>
            </a:r>
            <a:r>
              <a:rPr lang="en-AU" sz="1200" kern="1200" dirty="0">
                <a:solidFill>
                  <a:schemeClr val="tx1"/>
                </a:solidFill>
                <a:effectLst/>
                <a:latin typeface="+mn-lt"/>
                <a:ea typeface="+mn-ea"/>
                <a:cs typeface="+mn-cs"/>
              </a:rPr>
              <a:t> information. </a:t>
            </a:r>
          </a:p>
          <a:p>
            <a:r>
              <a:rPr lang="en-AU" sz="1200" kern="1200" dirty="0">
                <a:solidFill>
                  <a:schemeClr val="tx1"/>
                </a:solidFill>
                <a:effectLst/>
                <a:latin typeface="+mn-lt"/>
                <a:ea typeface="+mn-ea"/>
                <a:cs typeface="+mn-cs"/>
              </a:rPr>
              <a:t>Using the selector tool on the Australian Curriculum website to review the connections to the Personal and Social general capability for a familiar learning area.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Using the question prompt on screen, participants discuss their reflections in small groups, with an option to share their observations with the wider group. </a:t>
            </a:r>
          </a:p>
          <a:p>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66F6CC8-4C1E-0C50-ED32-20B6C0E06ED3}"/>
              </a:ext>
            </a:extLst>
          </p:cNvPr>
          <p:cNvSpPr>
            <a:spLocks noGrp="1"/>
          </p:cNvSpPr>
          <p:nvPr>
            <p:ph type="sldNum" sz="quarter" idx="5"/>
          </p:nvPr>
        </p:nvSpPr>
        <p:spPr/>
        <p:txBody>
          <a:bodyPr/>
          <a:lstStyle/>
          <a:p>
            <a:fld id="{7213EAC9-7BC0-4278-938B-1CA5AF2E5F1B}" type="slidenum">
              <a:rPr lang="en-AU" smtClean="0"/>
              <a:t>9</a:t>
            </a:fld>
            <a:endParaRPr lang="en-AU"/>
          </a:p>
        </p:txBody>
      </p:sp>
    </p:spTree>
    <p:extLst>
      <p:ext uri="{BB962C8B-B14F-4D97-AF65-F5344CB8AC3E}">
        <p14:creationId xmlns:p14="http://schemas.microsoft.com/office/powerpoint/2010/main" val="158606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0E25-85AD-1641-3A27-9D153044E9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8004C9-4EA8-BDA1-E0AB-B1866794B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07C1531-DC18-B616-B08C-57287B3F31CE}"/>
              </a:ext>
            </a:extLst>
          </p:cNvPr>
          <p:cNvSpPr>
            <a:spLocks noGrp="1"/>
          </p:cNvSpPr>
          <p:nvPr>
            <p:ph type="dt" sz="half" idx="10"/>
          </p:nvPr>
        </p:nvSpPr>
        <p:spPr/>
        <p:txBody>
          <a:bodyPr/>
          <a:lstStyle/>
          <a:p>
            <a:fld id="{0689E0E9-3331-44B4-80FE-212C91A1EB80}" type="datetimeFigureOut">
              <a:rPr lang="en-AU" smtClean="0"/>
              <a:t>28/04/2026</a:t>
            </a:fld>
            <a:endParaRPr lang="en-AU"/>
          </a:p>
        </p:txBody>
      </p:sp>
      <p:sp>
        <p:nvSpPr>
          <p:cNvPr id="5" name="Footer Placeholder 4">
            <a:extLst>
              <a:ext uri="{FF2B5EF4-FFF2-40B4-BE49-F238E27FC236}">
                <a16:creationId xmlns:a16="http://schemas.microsoft.com/office/drawing/2014/main" id="{2F67EF0D-F1D1-E119-9ACB-CEA3C0CC7F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FD922D-9DCF-D126-5D38-0A5695A11CBC}"/>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246736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287E-5711-1048-C27E-C90DE3F84A7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FBD2C3-3BF9-BF62-52ED-19FFBFF31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A84E38-EE41-956E-BA81-864F5F8B13A6}"/>
              </a:ext>
            </a:extLst>
          </p:cNvPr>
          <p:cNvSpPr>
            <a:spLocks noGrp="1"/>
          </p:cNvSpPr>
          <p:nvPr>
            <p:ph type="dt" sz="half" idx="10"/>
          </p:nvPr>
        </p:nvSpPr>
        <p:spPr/>
        <p:txBody>
          <a:bodyPr/>
          <a:lstStyle/>
          <a:p>
            <a:fld id="{0689E0E9-3331-44B4-80FE-212C91A1EB80}" type="datetimeFigureOut">
              <a:rPr lang="en-AU" smtClean="0"/>
              <a:t>28/04/2026</a:t>
            </a:fld>
            <a:endParaRPr lang="en-AU"/>
          </a:p>
        </p:txBody>
      </p:sp>
      <p:sp>
        <p:nvSpPr>
          <p:cNvPr id="5" name="Footer Placeholder 4">
            <a:extLst>
              <a:ext uri="{FF2B5EF4-FFF2-40B4-BE49-F238E27FC236}">
                <a16:creationId xmlns:a16="http://schemas.microsoft.com/office/drawing/2014/main" id="{FC18CC91-C1AE-46FC-1096-B89089D2BF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0D1BDC-B569-7F0C-BBF8-6AB3304B4257}"/>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1FC05B98-A8AE-241E-F8A4-38F20E63954E}"/>
              </a:ext>
            </a:extLst>
          </p:cNvPr>
          <p:cNvGrpSpPr/>
          <p:nvPr userDrawn="1"/>
        </p:nvGrpSpPr>
        <p:grpSpPr>
          <a:xfrm>
            <a:off x="6533964" y="2963"/>
            <a:ext cx="5663007" cy="3196768"/>
            <a:chOff x="6533964" y="2963"/>
            <a:chExt cx="5663007" cy="3196768"/>
          </a:xfrm>
        </p:grpSpPr>
        <p:pic>
          <p:nvPicPr>
            <p:cNvPr id="8" name="Picture 7" descr="A blue curved object">
              <a:extLst>
                <a:ext uri="{FF2B5EF4-FFF2-40B4-BE49-F238E27FC236}">
                  <a16:creationId xmlns:a16="http://schemas.microsoft.com/office/drawing/2014/main" id="{F71AF669-8A2B-7BBF-272A-4FF2856CDDE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a:extLst>
                <a:ext uri="{FF2B5EF4-FFF2-40B4-BE49-F238E27FC236}">
                  <a16:creationId xmlns:a16="http://schemas.microsoft.com/office/drawing/2014/main" id="{65AA8ED5-8599-A27F-C685-AC44B18AE6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232410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293F9-5932-2BF7-EC26-72C4B110A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D0913A-8490-7659-8BA6-9AEC84F5CD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B12914-BF48-2DDA-3C4D-3A85E56E4D6E}"/>
              </a:ext>
            </a:extLst>
          </p:cNvPr>
          <p:cNvSpPr>
            <a:spLocks noGrp="1"/>
          </p:cNvSpPr>
          <p:nvPr>
            <p:ph type="dt" sz="half" idx="10"/>
          </p:nvPr>
        </p:nvSpPr>
        <p:spPr/>
        <p:txBody>
          <a:bodyPr/>
          <a:lstStyle/>
          <a:p>
            <a:fld id="{0689E0E9-3331-44B4-80FE-212C91A1EB80}" type="datetimeFigureOut">
              <a:rPr lang="en-AU" smtClean="0"/>
              <a:t>28/04/2026</a:t>
            </a:fld>
            <a:endParaRPr lang="en-AU"/>
          </a:p>
        </p:txBody>
      </p:sp>
      <p:sp>
        <p:nvSpPr>
          <p:cNvPr id="5" name="Footer Placeholder 4">
            <a:extLst>
              <a:ext uri="{FF2B5EF4-FFF2-40B4-BE49-F238E27FC236}">
                <a16:creationId xmlns:a16="http://schemas.microsoft.com/office/drawing/2014/main" id="{27F04A1C-486C-C294-3AAC-A70E113E32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792A7E-9AE2-CF70-DCBD-F69B35FCB41F}"/>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8725402B-00E6-582B-14D0-9B0D44A4215D}"/>
              </a:ext>
            </a:extLst>
          </p:cNvPr>
          <p:cNvGrpSpPr/>
          <p:nvPr userDrawn="1"/>
        </p:nvGrpSpPr>
        <p:grpSpPr>
          <a:xfrm>
            <a:off x="6533964" y="2963"/>
            <a:ext cx="5663007" cy="3196768"/>
            <a:chOff x="6533964" y="2963"/>
            <a:chExt cx="5663007" cy="3196768"/>
          </a:xfrm>
        </p:grpSpPr>
        <p:pic>
          <p:nvPicPr>
            <p:cNvPr id="8" name="Picture 7" descr="A blue curved object">
              <a:extLst>
                <a:ext uri="{FF2B5EF4-FFF2-40B4-BE49-F238E27FC236}">
                  <a16:creationId xmlns:a16="http://schemas.microsoft.com/office/drawing/2014/main" id="{C8C798ED-3F35-F142-9154-A7680B3323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a:extLst>
                <a:ext uri="{FF2B5EF4-FFF2-40B4-BE49-F238E27FC236}">
                  <a16:creationId xmlns:a16="http://schemas.microsoft.com/office/drawing/2014/main" id="{BDA434EA-D30A-BFB4-579D-4ECC446683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271009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DC2511-7320-FBE8-7F33-D2040D5784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DD88C6A4-12ED-AF16-4E4B-A42883431C62}"/>
              </a:ext>
            </a:extLst>
          </p:cNvPr>
          <p:cNvSpPr>
            <a:spLocks noGrp="1"/>
          </p:cNvSpPr>
          <p:nvPr>
            <p:ph type="sldNum" sz="quarter" idx="4"/>
          </p:nvPr>
        </p:nvSpPr>
        <p:spPr>
          <a:xfrm>
            <a:off x="9336465" y="6450619"/>
            <a:ext cx="2743200" cy="365125"/>
          </a:xfrm>
          <a:prstGeom prst="rect">
            <a:avLst/>
          </a:prstGeom>
        </p:spPr>
        <p:txBody>
          <a:bodyPr vert="horz" lIns="91440" tIns="45720" rIns="91440" bIns="45720" rtlCol="0" anchor="ctr"/>
          <a:lstStyle>
            <a:lvl1pPr algn="r">
              <a:defRPr sz="1000">
                <a:solidFill>
                  <a:schemeClr val="tx1">
                    <a:lumMod val="75000"/>
                    <a:lumOff val="25000"/>
                  </a:schemeClr>
                </a:solidFill>
                <a:latin typeface="Roboto" panose="02000000000000000000" pitchFamily="2" charset="0"/>
                <a:ea typeface="Roboto" panose="02000000000000000000" pitchFamily="2" charset="0"/>
              </a:defRPr>
            </a:lvl1pPr>
          </a:lstStyle>
          <a:p>
            <a:r>
              <a:rPr lang="en-US"/>
              <a:t>Page  </a:t>
            </a:r>
            <a:fld id="{DF9DF315-7EAA-3E4A-9970-E270386357F7}" type="slidenum">
              <a:rPr lang="en-US" smtClean="0"/>
              <a:pPr/>
              <a:t>‹#›</a:t>
            </a:fld>
            <a:endParaRPr lang="en-US"/>
          </a:p>
        </p:txBody>
      </p:sp>
    </p:spTree>
    <p:extLst>
      <p:ext uri="{BB962C8B-B14F-4D97-AF65-F5344CB8AC3E}">
        <p14:creationId xmlns:p14="http://schemas.microsoft.com/office/powerpoint/2010/main" val="15553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C67C-FD76-B42E-C204-1A01D31335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CB8A1D-55F8-1693-950A-2EA9B4B17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3F14D50C-DA2F-307E-6220-6E945CC85734}"/>
              </a:ext>
            </a:extLst>
          </p:cNvPr>
          <p:cNvSpPr>
            <a:spLocks noGrp="1"/>
          </p:cNvSpPr>
          <p:nvPr>
            <p:ph type="ftr" sz="quarter" idx="11"/>
          </p:nvPr>
        </p:nvSpPr>
        <p:spPr/>
        <p:txBody>
          <a:bodyPr/>
          <a:lstStyle/>
          <a:p>
            <a:endParaRPr lang="en-AU"/>
          </a:p>
        </p:txBody>
      </p:sp>
      <p:sp>
        <p:nvSpPr>
          <p:cNvPr id="7" name="TextBox 6">
            <a:extLst>
              <a:ext uri="{FF2B5EF4-FFF2-40B4-BE49-F238E27FC236}">
                <a16:creationId xmlns:a16="http://schemas.microsoft.com/office/drawing/2014/main" id="{2AD0C872-21DF-0EBE-2B41-92CC9A201F15}"/>
              </a:ext>
            </a:extLst>
          </p:cNvPr>
          <p:cNvSpPr txBox="1"/>
          <p:nvPr userDrawn="1"/>
        </p:nvSpPr>
        <p:spPr>
          <a:xfrm>
            <a:off x="453201" y="6449623"/>
            <a:ext cx="411126" cy="230832"/>
          </a:xfrm>
          <a:prstGeom prst="rect">
            <a:avLst/>
          </a:prstGeom>
          <a:noFill/>
        </p:spPr>
        <p:txBody>
          <a:bodyPr wrap="square" rtlCol="0">
            <a:spAutoFit/>
          </a:bodyPr>
          <a:lstStyle/>
          <a:p>
            <a:fld id="{2ED40F8D-250A-42A9-B764-CD76CD092EFC}" type="slidenum">
              <a:rPr lang="en-AU" sz="900" smtClean="0">
                <a:solidFill>
                  <a:schemeClr val="tx1">
                    <a:lumMod val="85000"/>
                    <a:lumOff val="15000"/>
                  </a:schemeClr>
                </a:solidFill>
                <a:latin typeface="Roboto" panose="02000000000000000000" pitchFamily="2" charset="0"/>
                <a:ea typeface="Roboto" panose="02000000000000000000" pitchFamily="2" charset="0"/>
              </a:rPr>
              <a:pPr/>
              <a:t>‹#›</a:t>
            </a:fld>
            <a:endParaRPr lang="en-AU" sz="900">
              <a:solidFill>
                <a:schemeClr val="tx1">
                  <a:lumMod val="85000"/>
                  <a:lumOff val="1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2948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BAD5-B816-3175-F362-DA70537D3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FE5AC55-ED39-87ED-FF59-005244B59F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E88537-EC31-591A-A242-946913BFC176}"/>
              </a:ext>
            </a:extLst>
          </p:cNvPr>
          <p:cNvSpPr>
            <a:spLocks noGrp="1"/>
          </p:cNvSpPr>
          <p:nvPr>
            <p:ph type="dt" sz="half" idx="10"/>
          </p:nvPr>
        </p:nvSpPr>
        <p:spPr/>
        <p:txBody>
          <a:bodyPr/>
          <a:lstStyle/>
          <a:p>
            <a:fld id="{0689E0E9-3331-44B4-80FE-212C91A1EB80}" type="datetimeFigureOut">
              <a:rPr lang="en-AU" smtClean="0"/>
              <a:t>28/04/2026</a:t>
            </a:fld>
            <a:endParaRPr lang="en-AU"/>
          </a:p>
        </p:txBody>
      </p:sp>
      <p:sp>
        <p:nvSpPr>
          <p:cNvPr id="5" name="Footer Placeholder 4">
            <a:extLst>
              <a:ext uri="{FF2B5EF4-FFF2-40B4-BE49-F238E27FC236}">
                <a16:creationId xmlns:a16="http://schemas.microsoft.com/office/drawing/2014/main" id="{2577E20F-AF6A-4314-A041-6EE0B96AE6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F8FF75-54DD-69D1-07B5-B11DE194B3FD}"/>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79829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7C4F-EEF9-738E-4C6F-4F95D5C719D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2BB6B1-53A9-D57D-2E6A-2B3279C74D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4CF0F93-38DC-542D-0780-A021665D2D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8F4BF7-05CE-DA2C-4A55-D9DCBCF8FBF2}"/>
              </a:ext>
            </a:extLst>
          </p:cNvPr>
          <p:cNvSpPr>
            <a:spLocks noGrp="1"/>
          </p:cNvSpPr>
          <p:nvPr>
            <p:ph type="dt" sz="half" idx="10"/>
          </p:nvPr>
        </p:nvSpPr>
        <p:spPr/>
        <p:txBody>
          <a:bodyPr/>
          <a:lstStyle/>
          <a:p>
            <a:fld id="{0689E0E9-3331-44B4-80FE-212C91A1EB80}" type="datetimeFigureOut">
              <a:rPr lang="en-AU" smtClean="0"/>
              <a:t>28/04/2026</a:t>
            </a:fld>
            <a:endParaRPr lang="en-AU"/>
          </a:p>
        </p:txBody>
      </p:sp>
      <p:sp>
        <p:nvSpPr>
          <p:cNvPr id="6" name="Footer Placeholder 5">
            <a:extLst>
              <a:ext uri="{FF2B5EF4-FFF2-40B4-BE49-F238E27FC236}">
                <a16:creationId xmlns:a16="http://schemas.microsoft.com/office/drawing/2014/main" id="{674A8942-8DFA-277A-327D-596B605669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360EABA-B996-4CA4-0DEA-7C958855A6DA}"/>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353124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E833-4967-E6C3-12C9-EC488733358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552F1C-1584-ED1C-CAC4-C934EDC84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C3C734-6A4E-9FA0-743E-8EFF7C2B64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034BF55-4547-D4EC-7D02-2C99D551A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78C9D-E748-2F4A-3924-F40E57FAC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F7B840B-6045-E722-E1EA-D282677AA1C5}"/>
              </a:ext>
            </a:extLst>
          </p:cNvPr>
          <p:cNvSpPr>
            <a:spLocks noGrp="1"/>
          </p:cNvSpPr>
          <p:nvPr>
            <p:ph type="dt" sz="half" idx="10"/>
          </p:nvPr>
        </p:nvSpPr>
        <p:spPr/>
        <p:txBody>
          <a:bodyPr/>
          <a:lstStyle/>
          <a:p>
            <a:fld id="{0689E0E9-3331-44B4-80FE-212C91A1EB80}" type="datetimeFigureOut">
              <a:rPr lang="en-AU" smtClean="0"/>
              <a:t>28/04/2026</a:t>
            </a:fld>
            <a:endParaRPr lang="en-AU"/>
          </a:p>
        </p:txBody>
      </p:sp>
      <p:sp>
        <p:nvSpPr>
          <p:cNvPr id="8" name="Footer Placeholder 7">
            <a:extLst>
              <a:ext uri="{FF2B5EF4-FFF2-40B4-BE49-F238E27FC236}">
                <a16:creationId xmlns:a16="http://schemas.microsoft.com/office/drawing/2014/main" id="{D6F7EA72-EFF8-89DF-163F-E29FF16EB84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A151948-7D21-1A8F-0978-D579B291075B}"/>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272733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CAA3-0A3A-F75D-F4E0-361F7D9221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C2D6FC6-FA8F-D0AA-5AF6-A7B73B63EE58}"/>
              </a:ext>
            </a:extLst>
          </p:cNvPr>
          <p:cNvSpPr>
            <a:spLocks noGrp="1"/>
          </p:cNvSpPr>
          <p:nvPr>
            <p:ph type="dt" sz="half" idx="10"/>
          </p:nvPr>
        </p:nvSpPr>
        <p:spPr/>
        <p:txBody>
          <a:bodyPr/>
          <a:lstStyle/>
          <a:p>
            <a:fld id="{0689E0E9-3331-44B4-80FE-212C91A1EB80}" type="datetimeFigureOut">
              <a:rPr lang="en-AU" smtClean="0"/>
              <a:t>28/04/2026</a:t>
            </a:fld>
            <a:endParaRPr lang="en-AU"/>
          </a:p>
        </p:txBody>
      </p:sp>
      <p:sp>
        <p:nvSpPr>
          <p:cNvPr id="4" name="Footer Placeholder 3">
            <a:extLst>
              <a:ext uri="{FF2B5EF4-FFF2-40B4-BE49-F238E27FC236}">
                <a16:creationId xmlns:a16="http://schemas.microsoft.com/office/drawing/2014/main" id="{5C6B4DC2-D8E1-A7DA-81A0-EC05ED3C87C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E32FB08-D56C-1D5A-227C-185A3EBB5FB9}"/>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340188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2A346-CC93-7DED-0452-FC6B1DAC526A}"/>
              </a:ext>
            </a:extLst>
          </p:cNvPr>
          <p:cNvSpPr>
            <a:spLocks noGrp="1"/>
          </p:cNvSpPr>
          <p:nvPr>
            <p:ph type="dt" sz="half" idx="10"/>
          </p:nvPr>
        </p:nvSpPr>
        <p:spPr/>
        <p:txBody>
          <a:bodyPr/>
          <a:lstStyle/>
          <a:p>
            <a:fld id="{0689E0E9-3331-44B4-80FE-212C91A1EB80}" type="datetimeFigureOut">
              <a:rPr lang="en-AU" smtClean="0"/>
              <a:t>28/04/2026</a:t>
            </a:fld>
            <a:endParaRPr lang="en-AU"/>
          </a:p>
        </p:txBody>
      </p:sp>
      <p:sp>
        <p:nvSpPr>
          <p:cNvPr id="3" name="Footer Placeholder 2">
            <a:extLst>
              <a:ext uri="{FF2B5EF4-FFF2-40B4-BE49-F238E27FC236}">
                <a16:creationId xmlns:a16="http://schemas.microsoft.com/office/drawing/2014/main" id="{1C09FD2D-FE24-FBC3-218B-37F4A76B93F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F2274E7-08A8-896F-D1A8-7269B4D5D97E}"/>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5" name="Group 4">
            <a:extLst>
              <a:ext uri="{FF2B5EF4-FFF2-40B4-BE49-F238E27FC236}">
                <a16:creationId xmlns:a16="http://schemas.microsoft.com/office/drawing/2014/main" id="{45737B59-4BEF-4D1C-7F2A-0C280330049C}"/>
              </a:ext>
            </a:extLst>
          </p:cNvPr>
          <p:cNvGrpSpPr/>
          <p:nvPr userDrawn="1"/>
        </p:nvGrpSpPr>
        <p:grpSpPr>
          <a:xfrm>
            <a:off x="6533964" y="2963"/>
            <a:ext cx="5663007" cy="3196768"/>
            <a:chOff x="6533964" y="2963"/>
            <a:chExt cx="5663007" cy="3196768"/>
          </a:xfrm>
        </p:grpSpPr>
        <p:pic>
          <p:nvPicPr>
            <p:cNvPr id="6" name="Picture 5" descr="A blue curved object">
              <a:extLst>
                <a:ext uri="{FF2B5EF4-FFF2-40B4-BE49-F238E27FC236}">
                  <a16:creationId xmlns:a16="http://schemas.microsoft.com/office/drawing/2014/main" id="{90FC3346-3197-913B-BD78-BAC2FC0026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7" name="Picture 6">
              <a:extLst>
                <a:ext uri="{FF2B5EF4-FFF2-40B4-BE49-F238E27FC236}">
                  <a16:creationId xmlns:a16="http://schemas.microsoft.com/office/drawing/2014/main" id="{9EE07EFD-7F29-C51F-1285-E1EADEECD9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57142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EA37-A39A-103B-A399-EC73366C9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3DE52DB-14EC-EA23-F9B8-4C040C0DB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D9A403A-F795-C52D-9C3D-DAA321B7B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55C4E-6D05-C423-C07C-838F3B3310E1}"/>
              </a:ext>
            </a:extLst>
          </p:cNvPr>
          <p:cNvSpPr>
            <a:spLocks noGrp="1"/>
          </p:cNvSpPr>
          <p:nvPr>
            <p:ph type="dt" sz="half" idx="10"/>
          </p:nvPr>
        </p:nvSpPr>
        <p:spPr/>
        <p:txBody>
          <a:bodyPr/>
          <a:lstStyle/>
          <a:p>
            <a:fld id="{0689E0E9-3331-44B4-80FE-212C91A1EB80}" type="datetimeFigureOut">
              <a:rPr lang="en-AU" smtClean="0"/>
              <a:t>28/04/2026</a:t>
            </a:fld>
            <a:endParaRPr lang="en-AU"/>
          </a:p>
        </p:txBody>
      </p:sp>
      <p:sp>
        <p:nvSpPr>
          <p:cNvPr id="6" name="Footer Placeholder 5">
            <a:extLst>
              <a:ext uri="{FF2B5EF4-FFF2-40B4-BE49-F238E27FC236}">
                <a16:creationId xmlns:a16="http://schemas.microsoft.com/office/drawing/2014/main" id="{DCF2427D-094D-94FB-ABE7-7486A9A9618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2D26A5-A1CB-62DF-57B3-AE54CB4E4F57}"/>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FD632C24-15EA-805A-7415-75515C27EE9B}"/>
              </a:ext>
            </a:extLst>
          </p:cNvPr>
          <p:cNvGrpSpPr/>
          <p:nvPr userDrawn="1"/>
        </p:nvGrpSpPr>
        <p:grpSpPr>
          <a:xfrm>
            <a:off x="6533964" y="2963"/>
            <a:ext cx="5663007" cy="3196768"/>
            <a:chOff x="6533964" y="2963"/>
            <a:chExt cx="5663007" cy="3196768"/>
          </a:xfrm>
        </p:grpSpPr>
        <p:pic>
          <p:nvPicPr>
            <p:cNvPr id="9" name="Picture 8" descr="A blue curved object">
              <a:extLst>
                <a:ext uri="{FF2B5EF4-FFF2-40B4-BE49-F238E27FC236}">
                  <a16:creationId xmlns:a16="http://schemas.microsoft.com/office/drawing/2014/main" id="{7762D053-55B3-C83A-B946-89458A9A08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85F0932E-CC61-BD30-9DFC-DC195CF7C8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382847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4C93-BBE5-9892-9B5D-BCD25CFA4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05E2617-1477-3BEB-FA73-67475E88F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E54A9EA-BAE2-8E29-6E75-EC213A4A5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B854B-30A1-7CB0-5DA9-E1B6D6812072}"/>
              </a:ext>
            </a:extLst>
          </p:cNvPr>
          <p:cNvSpPr>
            <a:spLocks noGrp="1"/>
          </p:cNvSpPr>
          <p:nvPr>
            <p:ph type="dt" sz="half" idx="10"/>
          </p:nvPr>
        </p:nvSpPr>
        <p:spPr/>
        <p:txBody>
          <a:bodyPr/>
          <a:lstStyle/>
          <a:p>
            <a:fld id="{0689E0E9-3331-44B4-80FE-212C91A1EB80}" type="datetimeFigureOut">
              <a:rPr lang="en-AU" smtClean="0"/>
              <a:t>28/04/2026</a:t>
            </a:fld>
            <a:endParaRPr lang="en-AU"/>
          </a:p>
        </p:txBody>
      </p:sp>
      <p:sp>
        <p:nvSpPr>
          <p:cNvPr id="6" name="Footer Placeholder 5">
            <a:extLst>
              <a:ext uri="{FF2B5EF4-FFF2-40B4-BE49-F238E27FC236}">
                <a16:creationId xmlns:a16="http://schemas.microsoft.com/office/drawing/2014/main" id="{F1B81FFA-7ACF-97F0-ED9C-FDC36089E9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682D5D0-24EE-BD5C-161E-73CD17C70D8E}"/>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533A1D8A-DA91-0B25-C9D9-B45CAB7ED062}"/>
              </a:ext>
            </a:extLst>
          </p:cNvPr>
          <p:cNvGrpSpPr/>
          <p:nvPr userDrawn="1"/>
        </p:nvGrpSpPr>
        <p:grpSpPr>
          <a:xfrm>
            <a:off x="6533964" y="2963"/>
            <a:ext cx="5663007" cy="3196768"/>
            <a:chOff x="6533964" y="2963"/>
            <a:chExt cx="5663007" cy="3196768"/>
          </a:xfrm>
        </p:grpSpPr>
        <p:pic>
          <p:nvPicPr>
            <p:cNvPr id="9" name="Picture 8" descr="A blue curved object">
              <a:extLst>
                <a:ext uri="{FF2B5EF4-FFF2-40B4-BE49-F238E27FC236}">
                  <a16:creationId xmlns:a16="http://schemas.microsoft.com/office/drawing/2014/main" id="{64C0966F-5493-7CC4-3812-B8F07426786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6AE4A880-71B9-A68C-F0C4-C2FFCEC8E1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206424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42F67-0DB0-3660-5403-1D5392461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A3A57A-0E3B-9345-0CD9-0BE68769EC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96BB88-4F84-3891-A4A1-E21209029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89E0E9-3331-44B4-80FE-212C91A1EB80}" type="datetimeFigureOut">
              <a:rPr lang="en-AU" smtClean="0"/>
              <a:t>28/04/2026</a:t>
            </a:fld>
            <a:endParaRPr lang="en-AU"/>
          </a:p>
        </p:txBody>
      </p:sp>
      <p:sp>
        <p:nvSpPr>
          <p:cNvPr id="5" name="Footer Placeholder 4">
            <a:extLst>
              <a:ext uri="{FF2B5EF4-FFF2-40B4-BE49-F238E27FC236}">
                <a16:creationId xmlns:a16="http://schemas.microsoft.com/office/drawing/2014/main" id="{61B59FB6-95A0-4031-AD6A-40FE3481E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FBE979E-A6F6-7C70-1983-3DFE77FE8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D40F8D-250A-42A9-B764-CD76CD092EFC}" type="slidenum">
              <a:rPr lang="en-AU" smtClean="0"/>
              <a:t>‹#›</a:t>
            </a:fld>
            <a:endParaRPr lang="en-AU"/>
          </a:p>
        </p:txBody>
      </p:sp>
      <p:pic>
        <p:nvPicPr>
          <p:cNvPr id="8" name="Picture 7" descr="A blue curved object">
            <a:extLst>
              <a:ext uri="{FF2B5EF4-FFF2-40B4-BE49-F238E27FC236}">
                <a16:creationId xmlns:a16="http://schemas.microsoft.com/office/drawing/2014/main" id="{F9B3F96D-A4D6-0B39-1737-736A9C77FA1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F0E82916-318B-39A7-CEB9-B71EC6F2840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183710" y="62144"/>
            <a:ext cx="887767" cy="887767"/>
          </a:xfrm>
          <a:prstGeom prst="rect">
            <a:avLst/>
          </a:prstGeom>
        </p:spPr>
      </p:pic>
    </p:spTree>
    <p:extLst>
      <p:ext uri="{BB962C8B-B14F-4D97-AF65-F5344CB8AC3E}">
        <p14:creationId xmlns:p14="http://schemas.microsoft.com/office/powerpoint/2010/main" val="275062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www.australiancurriculum.edu.au/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australiancurriculum.edu.au/student-diversity/planning-for-diversi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9967F0C-9B9F-CC00-38ED-49CE5971A1F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E660C98-2C08-8CA7-D5E6-B22E6C83B6B0}"/>
              </a:ext>
            </a:extLst>
          </p:cNvPr>
          <p:cNvSpPr>
            <a:spLocks noGrp="1"/>
          </p:cNvSpPr>
          <p:nvPr>
            <p:ph type="title"/>
          </p:nvPr>
        </p:nvSpPr>
        <p:spPr>
          <a:xfrm>
            <a:off x="438680" y="759362"/>
            <a:ext cx="8119165" cy="605502"/>
          </a:xfrm>
        </p:spPr>
        <p:txBody>
          <a:bodyPr anchor="t">
            <a:noAutofit/>
          </a:bodyPr>
          <a:lstStyle/>
          <a:p>
            <a:pPr rtl="0" eaLnBrk="1" latinLnBrk="0" hangingPunct="1"/>
            <a:r>
              <a:rPr lang="en-US" sz="3200" b="1" dirty="0">
                <a:latin typeface="Roboto" panose="02000000000000000000" pitchFamily="2" charset="0"/>
                <a:ea typeface="Roboto" panose="02000000000000000000" pitchFamily="2" charset="0"/>
                <a:cs typeface="+mn-cs"/>
              </a:rPr>
              <a:t>Instructions for facilitators</a:t>
            </a:r>
            <a:endParaRPr lang="en-AU" sz="3200" b="1" dirty="0">
              <a:latin typeface="Roboto" panose="02000000000000000000" pitchFamily="2" charset="0"/>
              <a:ea typeface="Roboto" panose="02000000000000000000" pitchFamily="2" charset="0"/>
              <a:cs typeface="+mn-cs"/>
            </a:endParaRPr>
          </a:p>
        </p:txBody>
      </p:sp>
      <p:grpSp>
        <p:nvGrpSpPr>
          <p:cNvPr id="3" name="Group 2" descr="Review icon">
            <a:extLst>
              <a:ext uri="{FF2B5EF4-FFF2-40B4-BE49-F238E27FC236}">
                <a16:creationId xmlns:a16="http://schemas.microsoft.com/office/drawing/2014/main" id="{347AFD7A-22D9-B640-BEF1-EB65D79F9CB3}"/>
              </a:ext>
            </a:extLst>
          </p:cNvPr>
          <p:cNvGrpSpPr/>
          <p:nvPr/>
        </p:nvGrpSpPr>
        <p:grpSpPr>
          <a:xfrm>
            <a:off x="562331" y="1538768"/>
            <a:ext cx="9096617" cy="1296000"/>
            <a:chOff x="562331" y="1538768"/>
            <a:chExt cx="9096617" cy="1296000"/>
          </a:xfrm>
        </p:grpSpPr>
        <p:sp>
          <p:nvSpPr>
            <p:cNvPr id="5" name="Rectangle: Rounded Corners 4">
              <a:extLst>
                <a:ext uri="{FF2B5EF4-FFF2-40B4-BE49-F238E27FC236}">
                  <a16:creationId xmlns:a16="http://schemas.microsoft.com/office/drawing/2014/main" id="{2879D1EC-0DE0-57DC-00FE-DAAC76EF57C8}"/>
                </a:ext>
                <a:ext uri="{C183D7F6-B498-43B3-948B-1728B52AA6E4}">
                  <adec:decorative xmlns:adec="http://schemas.microsoft.com/office/drawing/2017/decorative" val="1"/>
                </a:ext>
              </a:extLst>
            </p:cNvPr>
            <p:cNvSpPr/>
            <p:nvPr/>
          </p:nvSpPr>
          <p:spPr>
            <a:xfrm>
              <a:off x="562331" y="1538768"/>
              <a:ext cx="9096617" cy="1296000"/>
            </a:xfrm>
            <a:prstGeom prst="roundRect">
              <a:avLst>
                <a:gd name="adj" fmla="val 426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dirty="0">
                  <a:solidFill>
                    <a:schemeClr val="tx1"/>
                  </a:solidFill>
                  <a:latin typeface="Roboto" panose="02000000000000000000" pitchFamily="2" charset="0"/>
                  <a:ea typeface="Roboto" panose="02000000000000000000" pitchFamily="2" charset="0"/>
                </a:rPr>
                <a:t>Review the facilitator notes and make any necessary changes to the PowerPoint slides. </a:t>
              </a:r>
            </a:p>
          </p:txBody>
        </p:sp>
        <p:sp>
          <p:nvSpPr>
            <p:cNvPr id="6" name="Rectangle: Top Corners Rounded 5">
              <a:extLst>
                <a:ext uri="{FF2B5EF4-FFF2-40B4-BE49-F238E27FC236}">
                  <a16:creationId xmlns:a16="http://schemas.microsoft.com/office/drawing/2014/main" id="{23CB9D45-8A90-C9B1-6E70-52BAC5417342}"/>
                </a:ext>
                <a:ext uri="{C183D7F6-B498-43B3-948B-1728B52AA6E4}">
                  <adec:decorative xmlns:adec="http://schemas.microsoft.com/office/drawing/2017/decorative" val="1"/>
                </a:ext>
              </a:extLst>
            </p:cNvPr>
            <p:cNvSpPr/>
            <p:nvPr/>
          </p:nvSpPr>
          <p:spPr>
            <a:xfrm rot="16200000">
              <a:off x="-31668" y="2132768"/>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Review icon">
              <a:extLst>
                <a:ext uri="{FF2B5EF4-FFF2-40B4-BE49-F238E27FC236}">
                  <a16:creationId xmlns:a16="http://schemas.microsoft.com/office/drawing/2014/main" id="{0DDF1180-8066-A208-0AE3-2878D9346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747" y="1729764"/>
              <a:ext cx="885826" cy="885826"/>
            </a:xfrm>
            <a:prstGeom prst="rect">
              <a:avLst/>
            </a:prstGeom>
          </p:spPr>
        </p:pic>
      </p:grpSp>
      <p:grpSp>
        <p:nvGrpSpPr>
          <p:cNvPr id="8" name="Group 7" descr="Discussion icon">
            <a:extLst>
              <a:ext uri="{FF2B5EF4-FFF2-40B4-BE49-F238E27FC236}">
                <a16:creationId xmlns:a16="http://schemas.microsoft.com/office/drawing/2014/main" id="{8ED203D1-291E-D4BB-CFD5-451001B193A7}"/>
              </a:ext>
            </a:extLst>
          </p:cNvPr>
          <p:cNvGrpSpPr/>
          <p:nvPr/>
        </p:nvGrpSpPr>
        <p:grpSpPr>
          <a:xfrm>
            <a:off x="562330" y="3070054"/>
            <a:ext cx="9096618" cy="1296000"/>
            <a:chOff x="562330" y="3202606"/>
            <a:chExt cx="9096618" cy="1296000"/>
          </a:xfrm>
        </p:grpSpPr>
        <p:sp>
          <p:nvSpPr>
            <p:cNvPr id="10" name="Rectangle: Rounded Corners 9">
              <a:extLst>
                <a:ext uri="{FF2B5EF4-FFF2-40B4-BE49-F238E27FC236}">
                  <a16:creationId xmlns:a16="http://schemas.microsoft.com/office/drawing/2014/main" id="{16A074A0-C9E8-2B1C-7967-A71235904BA0}"/>
                </a:ext>
                <a:ext uri="{C183D7F6-B498-43B3-948B-1728B52AA6E4}">
                  <adec:decorative xmlns:adec="http://schemas.microsoft.com/office/drawing/2017/decorative" val="1"/>
                </a:ext>
              </a:extLst>
            </p:cNvPr>
            <p:cNvSpPr/>
            <p:nvPr/>
          </p:nvSpPr>
          <p:spPr>
            <a:xfrm>
              <a:off x="562331" y="3202606"/>
              <a:ext cx="9096617" cy="1296000"/>
            </a:xfrm>
            <a:prstGeom prst="roundRect">
              <a:avLst>
                <a:gd name="adj" fmla="val 65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dirty="0">
                  <a:solidFill>
                    <a:schemeClr val="tx1"/>
                  </a:solidFill>
                  <a:latin typeface="Roboto" panose="02000000000000000000" pitchFamily="2" charset="0"/>
                  <a:ea typeface="Roboto" panose="02000000000000000000" pitchFamily="2" charset="0"/>
                </a:rPr>
                <a:t>Discussion points through the presentation will be identified using this icon. </a:t>
              </a:r>
              <a:br>
                <a:rPr lang="en-US" sz="1600" dirty="0">
                  <a:solidFill>
                    <a:schemeClr val="tx1"/>
                  </a:solidFill>
                  <a:latin typeface="Roboto" panose="02000000000000000000" pitchFamily="2" charset="0"/>
                  <a:ea typeface="Roboto" panose="02000000000000000000" pitchFamily="2" charset="0"/>
                </a:rPr>
              </a:br>
              <a:r>
                <a:rPr lang="en-US" sz="1600" dirty="0">
                  <a:solidFill>
                    <a:schemeClr val="tx1"/>
                  </a:solidFill>
                  <a:latin typeface="Roboto" panose="02000000000000000000" pitchFamily="2" charset="0"/>
                  <a:ea typeface="Roboto" panose="02000000000000000000" pitchFamily="2" charset="0"/>
                </a:rPr>
                <a:t>When planning the presentation, consider the timing of the whole presentation, including time required for discussions. </a:t>
              </a:r>
            </a:p>
          </p:txBody>
        </p:sp>
        <p:sp>
          <p:nvSpPr>
            <p:cNvPr id="11" name="Rectangle: Top Corners Rounded 10">
              <a:extLst>
                <a:ext uri="{FF2B5EF4-FFF2-40B4-BE49-F238E27FC236}">
                  <a16:creationId xmlns:a16="http://schemas.microsoft.com/office/drawing/2014/main" id="{7A4ADE8C-EBFD-281C-8434-9C8D8FB91331}"/>
                </a:ext>
                <a:ext uri="{C183D7F6-B498-43B3-948B-1728B52AA6E4}">
                  <adec:decorative xmlns:adec="http://schemas.microsoft.com/office/drawing/2017/decorative" val="1"/>
                </a:ext>
              </a:extLst>
            </p:cNvPr>
            <p:cNvSpPr/>
            <p:nvPr/>
          </p:nvSpPr>
          <p:spPr>
            <a:xfrm rot="16200000">
              <a:off x="-31670" y="3796606"/>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Discussion icon">
              <a:extLst>
                <a:ext uri="{FF2B5EF4-FFF2-40B4-BE49-F238E27FC236}">
                  <a16:creationId xmlns:a16="http://schemas.microsoft.com/office/drawing/2014/main" id="{36D96887-2193-7F8D-6B3C-B7DB26D8A0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39747" y="3469016"/>
              <a:ext cx="885826" cy="825428"/>
            </a:xfrm>
            <a:prstGeom prst="rect">
              <a:avLst/>
            </a:prstGeom>
          </p:spPr>
        </p:pic>
      </p:grpSp>
      <p:grpSp>
        <p:nvGrpSpPr>
          <p:cNvPr id="14" name="Group 13" descr="Checklist icon">
            <a:extLst>
              <a:ext uri="{FF2B5EF4-FFF2-40B4-BE49-F238E27FC236}">
                <a16:creationId xmlns:a16="http://schemas.microsoft.com/office/drawing/2014/main" id="{3ADD0931-03BB-B29F-96AB-1A742280E529}"/>
              </a:ext>
            </a:extLst>
          </p:cNvPr>
          <p:cNvGrpSpPr/>
          <p:nvPr/>
        </p:nvGrpSpPr>
        <p:grpSpPr>
          <a:xfrm>
            <a:off x="546940" y="4632462"/>
            <a:ext cx="9112007" cy="1466175"/>
            <a:chOff x="546940" y="4632462"/>
            <a:chExt cx="9112007" cy="1466175"/>
          </a:xfrm>
        </p:grpSpPr>
        <p:grpSp>
          <p:nvGrpSpPr>
            <p:cNvPr id="16" name="Group 15">
              <a:extLst>
                <a:ext uri="{FF2B5EF4-FFF2-40B4-BE49-F238E27FC236}">
                  <a16:creationId xmlns:a16="http://schemas.microsoft.com/office/drawing/2014/main" id="{49E9F376-0D66-9E2A-62F8-4687DA5D6A8B}"/>
                </a:ext>
              </a:extLst>
            </p:cNvPr>
            <p:cNvGrpSpPr/>
            <p:nvPr/>
          </p:nvGrpSpPr>
          <p:grpSpPr>
            <a:xfrm>
              <a:off x="546940" y="4632462"/>
              <a:ext cx="9112007" cy="1466175"/>
              <a:chOff x="546940" y="4866443"/>
              <a:chExt cx="9112007" cy="1087476"/>
            </a:xfrm>
          </p:grpSpPr>
          <p:sp>
            <p:nvSpPr>
              <p:cNvPr id="20" name="Rectangle: Rounded Corners 19">
                <a:extLst>
                  <a:ext uri="{FF2B5EF4-FFF2-40B4-BE49-F238E27FC236}">
                    <a16:creationId xmlns:a16="http://schemas.microsoft.com/office/drawing/2014/main" id="{50EA3C22-9677-B47C-73B6-A1304B480ABA}"/>
                  </a:ext>
                  <a:ext uri="{C183D7F6-B498-43B3-948B-1728B52AA6E4}">
                    <adec:decorative xmlns:adec="http://schemas.microsoft.com/office/drawing/2017/decorative" val="1"/>
                  </a:ext>
                </a:extLst>
              </p:cNvPr>
              <p:cNvSpPr/>
              <p:nvPr/>
            </p:nvSpPr>
            <p:spPr>
              <a:xfrm>
                <a:off x="562330" y="4866443"/>
                <a:ext cx="9096617" cy="1087476"/>
              </a:xfrm>
              <a:prstGeom prst="roundRect">
                <a:avLst>
                  <a:gd name="adj" fmla="val 65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692000" bIns="180000" rtlCol="0" anchor="ctr" anchorCtr="0"/>
              <a:lstStyle/>
              <a:p>
                <a:r>
                  <a:rPr lang="en-US" sz="1600" dirty="0">
                    <a:solidFill>
                      <a:schemeClr val="tx1"/>
                    </a:solidFill>
                    <a:latin typeface="Roboto" panose="02000000000000000000" pitchFamily="2" charset="0"/>
                    <a:ea typeface="Roboto" panose="02000000000000000000" pitchFamily="2" charset="0"/>
                  </a:rPr>
                  <a:t>During the presentation, participants will review different resources on the Australian Curriculum website. Ensure participants have access to the website before starting. </a:t>
                </a:r>
              </a:p>
            </p:txBody>
          </p:sp>
          <p:sp>
            <p:nvSpPr>
              <p:cNvPr id="25" name="Rectangle: Top Corners Rounded 24">
                <a:extLst>
                  <a:ext uri="{FF2B5EF4-FFF2-40B4-BE49-F238E27FC236}">
                    <a16:creationId xmlns:a16="http://schemas.microsoft.com/office/drawing/2014/main" id="{9B142B9C-50AB-33C4-F17A-B8D478FD52AF}"/>
                  </a:ext>
                  <a:ext uri="{C183D7F6-B498-43B3-948B-1728B52AA6E4}">
                    <adec:decorative xmlns:adec="http://schemas.microsoft.com/office/drawing/2017/decorative" val="1"/>
                  </a:ext>
                </a:extLst>
              </p:cNvPr>
              <p:cNvSpPr/>
              <p:nvPr/>
            </p:nvSpPr>
            <p:spPr>
              <a:xfrm rot="16200000">
                <a:off x="67361" y="5346022"/>
                <a:ext cx="1067157"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7" name="Picture 16" descr="Checklist icon">
              <a:extLst>
                <a:ext uri="{FF2B5EF4-FFF2-40B4-BE49-F238E27FC236}">
                  <a16:creationId xmlns:a16="http://schemas.microsoft.com/office/drawing/2014/main" id="{FFE2F3FE-388C-9078-CC26-F6984B51696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39747" y="4808494"/>
              <a:ext cx="885826" cy="1088305"/>
            </a:xfrm>
            <a:prstGeom prst="rect">
              <a:avLst/>
            </a:prstGeom>
          </p:spPr>
        </p:pic>
      </p:grpSp>
      <p:sp>
        <p:nvSpPr>
          <p:cNvPr id="4" name="Rectangle: Rounded Corners 3">
            <a:extLst>
              <a:ext uri="{FF2B5EF4-FFF2-40B4-BE49-F238E27FC236}">
                <a16:creationId xmlns:a16="http://schemas.microsoft.com/office/drawing/2014/main" id="{441B64E0-64C4-3F0B-41EE-A08DAB7B4FB5}"/>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46C2EC6E-67F3-E1FA-222D-42CEB3D3E3C0}"/>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27" name="Arrow: Right 26">
            <a:extLst>
              <a:ext uri="{FF2B5EF4-FFF2-40B4-BE49-F238E27FC236}">
                <a16:creationId xmlns:a16="http://schemas.microsoft.com/office/drawing/2014/main" id="{B1D4B9C9-0C06-3499-0A18-8A9D7445A547}"/>
              </a:ext>
              <a:ext uri="{C183D7F6-B498-43B3-948B-1728B52AA6E4}">
                <adec:decorative xmlns:adec="http://schemas.microsoft.com/office/drawing/2017/decorative" val="1"/>
              </a:ext>
            </a:extLst>
          </p:cNvPr>
          <p:cNvSpPr/>
          <p:nvPr/>
        </p:nvSpPr>
        <p:spPr>
          <a:xfrm>
            <a:off x="7912187" y="3365392"/>
            <a:ext cx="397624" cy="195955"/>
          </a:xfrm>
          <a:prstGeom prst="rightArrow">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469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8D93-CE8C-1BDA-BCDD-A9C64DFDF7F5}"/>
            </a:ext>
          </a:extLst>
        </p:cNvPr>
        <p:cNvGrpSpPr/>
        <p:nvPr/>
      </p:nvGrpSpPr>
      <p:grpSpPr>
        <a:xfrm>
          <a:off x="0" y="0"/>
          <a:ext cx="0" cy="0"/>
          <a:chOff x="0" y="0"/>
          <a:chExt cx="0" cy="0"/>
        </a:xfrm>
      </p:grpSpPr>
      <p:pic>
        <p:nvPicPr>
          <p:cNvPr id="2" name="Picture 1" descr="A group of teachers sitting around a conference table having a meeting, with laptops, notebooks, and papers in front of them.">
            <a:extLst>
              <a:ext uri="{FF2B5EF4-FFF2-40B4-BE49-F238E27FC236}">
                <a16:creationId xmlns:a16="http://schemas.microsoft.com/office/drawing/2014/main" id="{4D68D9B4-F6A9-1F98-DF6B-0124BD313C5C}"/>
              </a:ext>
            </a:extLst>
          </p:cNvPr>
          <p:cNvPicPr>
            <a:picLocks noGrp="1" noRot="1" noChangeAspect="1" noMove="1" noResize="1" noEditPoints="1" noAdjustHandles="1" noChangeArrowheads="1" noChangeShapeType="1" noCrop="1"/>
          </p:cNvPicPr>
          <p:nvPr/>
        </p:nvPicPr>
        <p:blipFill>
          <a:blip r:embed="rId3"/>
          <a:stretch>
            <a:fillRect/>
          </a:stretch>
        </p:blipFill>
        <p:spPr>
          <a:xfrm>
            <a:off x="1454" y="0"/>
            <a:ext cx="12189091" cy="6858000"/>
          </a:xfrm>
          <a:prstGeom prst="rect">
            <a:avLst/>
          </a:prstGeom>
        </p:spPr>
      </p:pic>
      <p:sp>
        <p:nvSpPr>
          <p:cNvPr id="6" name="TextBox 5">
            <a:extLst>
              <a:ext uri="{FF2B5EF4-FFF2-40B4-BE49-F238E27FC236}">
                <a16:creationId xmlns:a16="http://schemas.microsoft.com/office/drawing/2014/main" id="{9C19C1A4-556B-F4D4-3EA5-7BF7DCFCA59C}"/>
              </a:ext>
            </a:extLst>
          </p:cNvPr>
          <p:cNvSpPr txBox="1"/>
          <p:nvPr/>
        </p:nvSpPr>
        <p:spPr>
          <a:xfrm>
            <a:off x="7022658" y="1157983"/>
            <a:ext cx="422589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300"/>
              </a:spcBef>
            </a:pPr>
            <a:r>
              <a:rPr lang="en-US" sz="3200" b="1" dirty="0">
                <a:latin typeface="Roboto" panose="02000000000000000000" pitchFamily="2" charset="0"/>
                <a:ea typeface="Roboto" panose="02000000000000000000" pitchFamily="2" charset="0"/>
              </a:rPr>
              <a:t>Planning for action</a:t>
            </a:r>
          </a:p>
        </p:txBody>
      </p:sp>
      <p:sp>
        <p:nvSpPr>
          <p:cNvPr id="4" name="TextBox 3">
            <a:extLst>
              <a:ext uri="{FF2B5EF4-FFF2-40B4-BE49-F238E27FC236}">
                <a16:creationId xmlns:a16="http://schemas.microsoft.com/office/drawing/2014/main" id="{35768F98-16A9-750D-767E-30C252756677}"/>
              </a:ext>
            </a:extLst>
          </p:cNvPr>
          <p:cNvSpPr txBox="1"/>
          <p:nvPr/>
        </p:nvSpPr>
        <p:spPr>
          <a:xfrm>
            <a:off x="7034334" y="1852340"/>
            <a:ext cx="4225897" cy="923330"/>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dirty="0">
                <a:latin typeface="Roboto"/>
                <a:ea typeface="Roboto"/>
              </a:rPr>
              <a:t>What are 3 actions that could improve how we use the Australian Curriculum when planning for all learners? </a:t>
            </a:r>
          </a:p>
        </p:txBody>
      </p:sp>
      <p:sp>
        <p:nvSpPr>
          <p:cNvPr id="8" name="TextBox 7">
            <a:extLst>
              <a:ext uri="{FF2B5EF4-FFF2-40B4-BE49-F238E27FC236}">
                <a16:creationId xmlns:a16="http://schemas.microsoft.com/office/drawing/2014/main" id="{9EC311CA-E612-B997-A173-A2189315F860}"/>
              </a:ext>
            </a:extLst>
          </p:cNvPr>
          <p:cNvSpPr txBox="1"/>
          <p:nvPr/>
        </p:nvSpPr>
        <p:spPr>
          <a:xfrm>
            <a:off x="7034334" y="3091528"/>
            <a:ext cx="3887666" cy="2031325"/>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marL="342900" indent="-342900">
              <a:spcBef>
                <a:spcPts val="600"/>
              </a:spcBef>
              <a:spcAft>
                <a:spcPts val="600"/>
              </a:spcAft>
              <a:buFont typeface="+mj-lt"/>
              <a:buAutoNum type="arabicPeriod"/>
              <a:defRPr/>
            </a:pPr>
            <a:r>
              <a:rPr lang="en-US" sz="1600" dirty="0">
                <a:latin typeface="Roboto"/>
                <a:ea typeface="Roboto"/>
              </a:rPr>
              <a:t>Write one idea per sticky note.</a:t>
            </a:r>
          </a:p>
          <a:p>
            <a:pPr marL="342900" indent="-342900">
              <a:spcBef>
                <a:spcPts val="600"/>
              </a:spcBef>
              <a:spcAft>
                <a:spcPts val="600"/>
              </a:spcAft>
              <a:buFont typeface="+mj-lt"/>
              <a:buAutoNum type="arabicPeriod"/>
              <a:defRPr/>
            </a:pPr>
            <a:r>
              <a:rPr lang="en-US" sz="1600" dirty="0">
                <a:latin typeface="Roboto"/>
                <a:ea typeface="Roboto"/>
              </a:rPr>
              <a:t>Post your ideas on a large surface, like a wall or board. </a:t>
            </a:r>
          </a:p>
          <a:p>
            <a:pPr marL="342900" indent="-342900">
              <a:spcBef>
                <a:spcPts val="600"/>
              </a:spcBef>
              <a:spcAft>
                <a:spcPts val="600"/>
              </a:spcAft>
              <a:buFont typeface="+mj-lt"/>
              <a:buAutoNum type="arabicPeriod"/>
              <a:defRPr/>
            </a:pPr>
            <a:r>
              <a:rPr lang="en-US" sz="1600" dirty="0">
                <a:latin typeface="Roboto"/>
                <a:ea typeface="Roboto"/>
              </a:rPr>
              <a:t>As a group, sort the ideas into categories of similar actions.</a:t>
            </a:r>
          </a:p>
          <a:p>
            <a:pPr marL="342900" indent="-342900">
              <a:spcBef>
                <a:spcPts val="600"/>
              </a:spcBef>
              <a:spcAft>
                <a:spcPts val="600"/>
              </a:spcAft>
              <a:buFont typeface="+mj-lt"/>
              <a:buAutoNum type="arabicPeriod"/>
              <a:defRPr/>
            </a:pPr>
            <a:r>
              <a:rPr lang="en-US" sz="1600" dirty="0">
                <a:latin typeface="Roboto"/>
                <a:ea typeface="Roboto"/>
              </a:rPr>
              <a:t>Review the categories created. </a:t>
            </a:r>
          </a:p>
        </p:txBody>
      </p:sp>
      <p:pic>
        <p:nvPicPr>
          <p:cNvPr id="9" name="Picture 8" descr="Act&#10;What steps will we take to support improvements?">
            <a:extLst>
              <a:ext uri="{FF2B5EF4-FFF2-40B4-BE49-F238E27FC236}">
                <a16:creationId xmlns:a16="http://schemas.microsoft.com/office/drawing/2014/main" id="{07EACCF2-6660-10AF-C483-B90BB8B43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6055" y="4380582"/>
            <a:ext cx="1586455" cy="1915444"/>
          </a:xfrm>
          <a:prstGeom prst="rect">
            <a:avLst/>
          </a:prstGeom>
        </p:spPr>
      </p:pic>
      <p:sp>
        <p:nvSpPr>
          <p:cNvPr id="11" name="Slide Number Placeholder 5">
            <a:extLst>
              <a:ext uri="{FF2B5EF4-FFF2-40B4-BE49-F238E27FC236}">
                <a16:creationId xmlns:a16="http://schemas.microsoft.com/office/drawing/2014/main" id="{2201819B-6B74-5B5B-D6D7-48FB30F109C8}"/>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10</a:t>
            </a:fld>
            <a:r>
              <a:rPr lang="en-US" b="1">
                <a:solidFill>
                  <a:schemeClr val="bg1">
                    <a:lumMod val="50000"/>
                  </a:schemeClr>
                </a:solidFill>
              </a:rPr>
              <a:t>   </a:t>
            </a:r>
          </a:p>
        </p:txBody>
      </p:sp>
    </p:spTree>
    <p:extLst>
      <p:ext uri="{BB962C8B-B14F-4D97-AF65-F5344CB8AC3E}">
        <p14:creationId xmlns:p14="http://schemas.microsoft.com/office/powerpoint/2010/main" val="1410470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C24DD-813D-5629-CDAF-1BC51365B0BA}"/>
            </a:ext>
          </a:extLst>
        </p:cNvPr>
        <p:cNvGrpSpPr/>
        <p:nvPr/>
      </p:nvGrpSpPr>
      <p:grpSpPr>
        <a:xfrm>
          <a:off x="0" y="0"/>
          <a:ext cx="0" cy="0"/>
          <a:chOff x="0" y="0"/>
          <a:chExt cx="0" cy="0"/>
        </a:xfrm>
      </p:grpSpPr>
      <p:pic>
        <p:nvPicPr>
          <p:cNvPr id="2" name="Picture 1" descr="A group of teachers sitting around a conference table having a meeting, with laptops, notebooks, and papers in front of them.">
            <a:extLst>
              <a:ext uri="{FF2B5EF4-FFF2-40B4-BE49-F238E27FC236}">
                <a16:creationId xmlns:a16="http://schemas.microsoft.com/office/drawing/2014/main" id="{5A9EA60C-DB8E-EFF7-3038-87544065DCD7}"/>
              </a:ext>
            </a:extLst>
          </p:cNvPr>
          <p:cNvPicPr>
            <a:picLocks noGrp="1" noRot="1" noChangeAspect="1" noMove="1" noResize="1" noEditPoints="1" noAdjustHandles="1" noChangeArrowheads="1" noChangeShapeType="1" noCrop="1"/>
          </p:cNvPicPr>
          <p:nvPr/>
        </p:nvPicPr>
        <p:blipFill>
          <a:blip r:embed="rId3"/>
          <a:stretch>
            <a:fillRect/>
          </a:stretch>
        </p:blipFill>
        <p:spPr>
          <a:xfrm>
            <a:off x="1454" y="0"/>
            <a:ext cx="12189091" cy="6858000"/>
          </a:xfrm>
          <a:prstGeom prst="rect">
            <a:avLst/>
          </a:prstGeom>
        </p:spPr>
      </p:pic>
      <p:sp>
        <p:nvSpPr>
          <p:cNvPr id="3" name="Title 1">
            <a:extLst>
              <a:ext uri="{FF2B5EF4-FFF2-40B4-BE49-F238E27FC236}">
                <a16:creationId xmlns:a16="http://schemas.microsoft.com/office/drawing/2014/main" id="{30DF5631-6C5E-1538-2C35-A2E5456D96CE}"/>
              </a:ext>
            </a:extLst>
          </p:cNvPr>
          <p:cNvSpPr txBox="1">
            <a:spLocks/>
          </p:cNvSpPr>
          <p:nvPr/>
        </p:nvSpPr>
        <p:spPr>
          <a:xfrm>
            <a:off x="7022658" y="1157983"/>
            <a:ext cx="4225897"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defRPr/>
            </a:pPr>
            <a:r>
              <a:rPr lang="en-AU" sz="3200" b="1" dirty="0">
                <a:latin typeface="Roboto" panose="02000000000000000000" pitchFamily="2" charset="0"/>
                <a:ea typeface="Roboto" panose="02000000000000000000" pitchFamily="2" charset="0"/>
                <a:cs typeface="Roboto"/>
              </a:rPr>
              <a:t>Prioritising actions</a:t>
            </a:r>
          </a:p>
        </p:txBody>
      </p:sp>
      <p:sp>
        <p:nvSpPr>
          <p:cNvPr id="5" name="TextBox 4">
            <a:extLst>
              <a:ext uri="{FF2B5EF4-FFF2-40B4-BE49-F238E27FC236}">
                <a16:creationId xmlns:a16="http://schemas.microsoft.com/office/drawing/2014/main" id="{718F6DC5-7375-636D-5CC0-A36618B5A57B}"/>
              </a:ext>
            </a:extLst>
          </p:cNvPr>
          <p:cNvSpPr txBox="1"/>
          <p:nvPr/>
        </p:nvSpPr>
        <p:spPr>
          <a:xfrm>
            <a:off x="7022657" y="1852340"/>
            <a:ext cx="4225897" cy="3308598"/>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600"/>
              </a:spcAft>
              <a:defRPr/>
            </a:pPr>
            <a:r>
              <a:rPr lang="en-AU" dirty="0">
                <a:latin typeface="Roboto" panose="02000000000000000000" pitchFamily="2" charset="0"/>
                <a:ea typeface="Roboto" panose="02000000000000000000" pitchFamily="2" charset="0"/>
              </a:rPr>
              <a:t>Dot voting</a:t>
            </a:r>
          </a:p>
          <a:p>
            <a:pPr>
              <a:spcBef>
                <a:spcPts val="600"/>
              </a:spcBef>
              <a:spcAft>
                <a:spcPts val="600"/>
              </a:spcAft>
              <a:defRPr/>
            </a:pPr>
            <a:endParaRPr lang="en-AU" sz="500" dirty="0">
              <a:latin typeface="Roboto" panose="02000000000000000000" pitchFamily="2" charset="0"/>
              <a:ea typeface="Roboto" panose="02000000000000000000" pitchFamily="2" charset="0"/>
            </a:endParaRPr>
          </a:p>
          <a:p>
            <a:pPr>
              <a:spcBef>
                <a:spcPts val="600"/>
              </a:spcBef>
              <a:spcAft>
                <a:spcPts val="600"/>
              </a:spcAft>
              <a:defRPr/>
            </a:pPr>
            <a:r>
              <a:rPr lang="en-US" dirty="0">
                <a:latin typeface="Roboto"/>
                <a:ea typeface="Roboto"/>
              </a:rPr>
              <a:t>Indicate your preferences using dots: </a:t>
            </a:r>
          </a:p>
          <a:p>
            <a:pPr marL="285750" indent="-285750">
              <a:spcBef>
                <a:spcPts val="600"/>
              </a:spcBef>
              <a:spcAft>
                <a:spcPts val="600"/>
              </a:spcAft>
              <a:buFont typeface="Arial" panose="020B0604020202020204" pitchFamily="34" charset="0"/>
              <a:buChar char="•"/>
              <a:defRPr/>
            </a:pPr>
            <a:r>
              <a:rPr lang="en-US" dirty="0">
                <a:latin typeface="Roboto"/>
                <a:ea typeface="Roboto"/>
              </a:rPr>
              <a:t>3 dots for your 1st preference </a:t>
            </a:r>
          </a:p>
          <a:p>
            <a:pPr marL="285750" indent="-285750">
              <a:spcBef>
                <a:spcPts val="600"/>
              </a:spcBef>
              <a:spcAft>
                <a:spcPts val="600"/>
              </a:spcAft>
              <a:buFont typeface="Arial" panose="020B0604020202020204" pitchFamily="34" charset="0"/>
              <a:buChar char="•"/>
              <a:defRPr/>
            </a:pPr>
            <a:r>
              <a:rPr lang="en-US" dirty="0">
                <a:latin typeface="Roboto"/>
                <a:ea typeface="Roboto"/>
              </a:rPr>
              <a:t>2 dots for your 2nd preference </a:t>
            </a:r>
          </a:p>
          <a:p>
            <a:pPr marL="285750" indent="-285750">
              <a:spcBef>
                <a:spcPts val="600"/>
              </a:spcBef>
              <a:spcAft>
                <a:spcPts val="600"/>
              </a:spcAft>
              <a:buFont typeface="Arial" panose="020B0604020202020204" pitchFamily="34" charset="0"/>
              <a:buChar char="•"/>
              <a:defRPr/>
            </a:pPr>
            <a:r>
              <a:rPr lang="en-US" dirty="0">
                <a:latin typeface="Roboto"/>
                <a:ea typeface="Roboto"/>
              </a:rPr>
              <a:t>1 dot for your 3rd preference. </a:t>
            </a:r>
          </a:p>
          <a:p>
            <a:pPr>
              <a:spcBef>
                <a:spcPts val="600"/>
              </a:spcBef>
              <a:spcAft>
                <a:spcPts val="600"/>
              </a:spcAft>
              <a:defRPr/>
            </a:pPr>
            <a:r>
              <a:rPr lang="en-US" dirty="0">
                <a:latin typeface="Roboto"/>
                <a:ea typeface="Roboto"/>
              </a:rPr>
              <a:t>Use the highest ranked actions as the basis for creating an action plan for your implementation approach. </a:t>
            </a:r>
          </a:p>
        </p:txBody>
      </p:sp>
      <p:pic>
        <p:nvPicPr>
          <p:cNvPr id="7" name="Picture 6" descr="Act&#10;What steps will we take to support improvement?">
            <a:extLst>
              <a:ext uri="{FF2B5EF4-FFF2-40B4-BE49-F238E27FC236}">
                <a16:creationId xmlns:a16="http://schemas.microsoft.com/office/drawing/2014/main" id="{68361424-565F-9A3B-D74B-4C7B1F968E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74014" y="4507533"/>
            <a:ext cx="1607531" cy="1940891"/>
          </a:xfrm>
          <a:prstGeom prst="rect">
            <a:avLst/>
          </a:prstGeom>
        </p:spPr>
      </p:pic>
      <p:sp>
        <p:nvSpPr>
          <p:cNvPr id="11" name="Slide Number Placeholder 5">
            <a:extLst>
              <a:ext uri="{FF2B5EF4-FFF2-40B4-BE49-F238E27FC236}">
                <a16:creationId xmlns:a16="http://schemas.microsoft.com/office/drawing/2014/main" id="{7BD8994F-12AD-ADBC-BAF8-27FE237F39C4}"/>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11</a:t>
            </a:fld>
            <a:r>
              <a:rPr lang="en-US" b="1">
                <a:solidFill>
                  <a:schemeClr val="bg1">
                    <a:lumMod val="50000"/>
                  </a:schemeClr>
                </a:solidFill>
              </a:rPr>
              <a:t>   </a:t>
            </a:r>
          </a:p>
        </p:txBody>
      </p:sp>
    </p:spTree>
    <p:extLst>
      <p:ext uri="{BB962C8B-B14F-4D97-AF65-F5344CB8AC3E}">
        <p14:creationId xmlns:p14="http://schemas.microsoft.com/office/powerpoint/2010/main" val="2488001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993C7-0A1F-5866-626B-01DEAFF0E197}"/>
            </a:ext>
          </a:extLst>
        </p:cNvPr>
        <p:cNvGrpSpPr/>
        <p:nvPr/>
      </p:nvGrpSpPr>
      <p:grpSpPr>
        <a:xfrm>
          <a:off x="0" y="0"/>
          <a:ext cx="0" cy="0"/>
          <a:chOff x="0" y="0"/>
          <a:chExt cx="0" cy="0"/>
        </a:xfrm>
      </p:grpSpPr>
      <p:pic>
        <p:nvPicPr>
          <p:cNvPr id="7" name="Picture 6" descr="A teacher sits at a table with young students, holding a marker while engaging them in a classroom activity.">
            <a:extLst>
              <a:ext uri="{FF2B5EF4-FFF2-40B4-BE49-F238E27FC236}">
                <a16:creationId xmlns:a16="http://schemas.microsoft.com/office/drawing/2014/main" id="{D3F79099-5D7D-993B-93BE-7A4185A0E86E}"/>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206378" cy="6858000"/>
          </a:xfrm>
          <a:prstGeom prst="rect">
            <a:avLst/>
          </a:prstGeom>
        </p:spPr>
      </p:pic>
      <p:sp>
        <p:nvSpPr>
          <p:cNvPr id="22" name="Title 1">
            <a:extLst>
              <a:ext uri="{FF2B5EF4-FFF2-40B4-BE49-F238E27FC236}">
                <a16:creationId xmlns:a16="http://schemas.microsoft.com/office/drawing/2014/main" id="{7C1041E0-0124-D909-537A-8DA4B30DC92E}"/>
              </a:ext>
            </a:extLst>
          </p:cNvPr>
          <p:cNvSpPr>
            <a:spLocks noGrp="1"/>
          </p:cNvSpPr>
          <p:nvPr>
            <p:ph type="title"/>
          </p:nvPr>
        </p:nvSpPr>
        <p:spPr>
          <a:xfrm>
            <a:off x="438679" y="759362"/>
            <a:ext cx="9707109" cy="605502"/>
          </a:xfrm>
        </p:spPr>
        <p:txBody>
          <a:bodyPr anchor="t">
            <a:noAutofit/>
          </a:bodyPr>
          <a:lstStyle/>
          <a:p>
            <a:r>
              <a:rPr lang="en-US" sz="3200" b="1" dirty="0">
                <a:latin typeface="Roboto"/>
                <a:ea typeface="Roboto"/>
                <a:cs typeface="Roboto"/>
              </a:rPr>
              <a:t>Action plan – actions, responsibilities and timelines</a:t>
            </a:r>
            <a:endParaRPr lang="en-US" sz="3200" b="1" dirty="0">
              <a:latin typeface="Roboto" panose="02000000000000000000" pitchFamily="2" charset="0"/>
              <a:ea typeface="Roboto" panose="02000000000000000000" pitchFamily="2" charset="0"/>
              <a:cs typeface="+mn-cs"/>
            </a:endParaRPr>
          </a:p>
        </p:txBody>
      </p:sp>
      <p:grpSp>
        <p:nvGrpSpPr>
          <p:cNvPr id="2" name="Group 1">
            <a:extLst>
              <a:ext uri="{FF2B5EF4-FFF2-40B4-BE49-F238E27FC236}">
                <a16:creationId xmlns:a16="http://schemas.microsoft.com/office/drawing/2014/main" id="{D897B6FC-8B4C-7224-B5CE-BE1680526E0D}"/>
              </a:ext>
            </a:extLst>
          </p:cNvPr>
          <p:cNvGrpSpPr/>
          <p:nvPr/>
        </p:nvGrpSpPr>
        <p:grpSpPr>
          <a:xfrm>
            <a:off x="6173171" y="2803188"/>
            <a:ext cx="4872551" cy="1102822"/>
            <a:chOff x="6173171" y="2803188"/>
            <a:chExt cx="4872551" cy="1102822"/>
          </a:xfrm>
        </p:grpSpPr>
        <p:grpSp>
          <p:nvGrpSpPr>
            <p:cNvPr id="3" name="Group 2">
              <a:extLst>
                <a:ext uri="{FF2B5EF4-FFF2-40B4-BE49-F238E27FC236}">
                  <a16:creationId xmlns:a16="http://schemas.microsoft.com/office/drawing/2014/main" id="{387D2721-5813-AFA4-F517-156EF8955856}"/>
                </a:ext>
              </a:extLst>
            </p:cNvPr>
            <p:cNvGrpSpPr/>
            <p:nvPr/>
          </p:nvGrpSpPr>
          <p:grpSpPr>
            <a:xfrm>
              <a:off x="6173171" y="2803188"/>
              <a:ext cx="4872551" cy="1102822"/>
              <a:chOff x="5963785" y="2304876"/>
              <a:chExt cx="3892883" cy="3095407"/>
            </a:xfrm>
          </p:grpSpPr>
          <p:sp>
            <p:nvSpPr>
              <p:cNvPr id="5" name="Rectangle: Rounded Corners 4">
                <a:extLst>
                  <a:ext uri="{FF2B5EF4-FFF2-40B4-BE49-F238E27FC236}">
                    <a16:creationId xmlns:a16="http://schemas.microsoft.com/office/drawing/2014/main" id="{6EFCBAA5-874A-8A47-0F71-62B1CAD3A2E0}"/>
                  </a:ext>
                  <a:ext uri="{C183D7F6-B498-43B3-948B-1728B52AA6E4}">
                    <adec:decorative xmlns:adec="http://schemas.microsoft.com/office/drawing/2017/decorative" val="1"/>
                  </a:ext>
                </a:extLst>
              </p:cNvPr>
              <p:cNvSpPr/>
              <p:nvPr/>
            </p:nvSpPr>
            <p:spPr>
              <a:xfrm>
                <a:off x="5963785" y="2304876"/>
                <a:ext cx="3892883" cy="3095407"/>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216000" tIns="648000" rIns="144000" rtlCol="0" anchor="ctr"/>
              <a:lstStyle/>
              <a:p>
                <a:pPr>
                  <a:spcBef>
                    <a:spcPts val="600"/>
                  </a:spcBef>
                  <a:spcAft>
                    <a:spcPts val="600"/>
                  </a:spcAft>
                </a:pPr>
                <a:r>
                  <a:rPr lang="en-US" sz="1400" dirty="0">
                    <a:solidFill>
                      <a:schemeClr val="tx1"/>
                    </a:solidFill>
                    <a:latin typeface="Roboto" panose="02000000000000000000" pitchFamily="2" charset="0"/>
                    <a:ea typeface="Roboto" panose="02000000000000000000" pitchFamily="2" charset="0"/>
                  </a:rPr>
                  <a:t> </a:t>
                </a:r>
              </a:p>
            </p:txBody>
          </p:sp>
          <p:pic>
            <p:nvPicPr>
              <p:cNvPr id="13" name="Picture 12" descr="Discussion icon">
                <a:extLst>
                  <a:ext uri="{FF2B5EF4-FFF2-40B4-BE49-F238E27FC236}">
                    <a16:creationId xmlns:a16="http://schemas.microsoft.com/office/drawing/2014/main" id="{975ECCBC-C70B-8077-9A7F-62E4DB8A4AD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94670" y="2953807"/>
                <a:ext cx="524256" cy="1477491"/>
              </a:xfrm>
              <a:prstGeom prst="rect">
                <a:avLst/>
              </a:prstGeom>
            </p:spPr>
          </p:pic>
        </p:grpSp>
        <p:sp>
          <p:nvSpPr>
            <p:cNvPr id="4" name="TextBox 3">
              <a:extLst>
                <a:ext uri="{FF2B5EF4-FFF2-40B4-BE49-F238E27FC236}">
                  <a16:creationId xmlns:a16="http://schemas.microsoft.com/office/drawing/2014/main" id="{6D495879-7144-0AFF-E9B0-673727295762}"/>
                </a:ext>
              </a:extLst>
            </p:cNvPr>
            <p:cNvSpPr txBox="1"/>
            <p:nvPr/>
          </p:nvSpPr>
          <p:spPr>
            <a:xfrm>
              <a:off x="7318243" y="3126720"/>
              <a:ext cx="3638386" cy="369332"/>
            </a:xfrm>
            <a:prstGeom prst="rect">
              <a:avLst/>
            </a:prstGeom>
            <a:noFill/>
          </p:spPr>
          <p:txBody>
            <a:bodyPr wrap="square">
              <a:spAutoFit/>
            </a:bodyPr>
            <a:lstStyle/>
            <a:p>
              <a:pPr>
                <a:spcBef>
                  <a:spcPts val="300"/>
                </a:spcBef>
                <a:spcAft>
                  <a:spcPts val="600"/>
                </a:spcAft>
              </a:pPr>
              <a:r>
                <a:rPr lang="en-US" dirty="0">
                  <a:latin typeface="Roboto" panose="02000000000000000000" pitchFamily="2" charset="0"/>
                  <a:ea typeface="Roboto" panose="02000000000000000000" pitchFamily="2" charset="0"/>
                </a:rPr>
                <a:t>What actions will we implement?</a:t>
              </a:r>
            </a:p>
          </p:txBody>
        </p:sp>
      </p:grpSp>
      <p:pic>
        <p:nvPicPr>
          <p:cNvPr id="11" name="Picture 10" descr="Act&#10;What steps will we take to support improvement?">
            <a:extLst>
              <a:ext uri="{FF2B5EF4-FFF2-40B4-BE49-F238E27FC236}">
                <a16:creationId xmlns:a16="http://schemas.microsoft.com/office/drawing/2014/main" id="{BB6F8FA4-05B1-0200-402F-90B72B5C22C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45789" y="4688011"/>
            <a:ext cx="1607531" cy="1940891"/>
          </a:xfrm>
          <a:prstGeom prst="rect">
            <a:avLst/>
          </a:prstGeom>
        </p:spPr>
      </p:pic>
      <p:sp>
        <p:nvSpPr>
          <p:cNvPr id="12" name="Slide Number Placeholder 5">
            <a:extLst>
              <a:ext uri="{FF2B5EF4-FFF2-40B4-BE49-F238E27FC236}">
                <a16:creationId xmlns:a16="http://schemas.microsoft.com/office/drawing/2014/main" id="{B2AB7474-E120-62E5-06C0-B9C75FDCA151}"/>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12</a:t>
            </a:fld>
            <a:r>
              <a:rPr lang="en-US" b="1" dirty="0">
                <a:solidFill>
                  <a:schemeClr val="bg1">
                    <a:lumMod val="50000"/>
                  </a:schemeClr>
                </a:solidFill>
              </a:rPr>
              <a:t>   </a:t>
            </a:r>
          </a:p>
        </p:txBody>
      </p:sp>
    </p:spTree>
    <p:extLst>
      <p:ext uri="{BB962C8B-B14F-4D97-AF65-F5344CB8AC3E}">
        <p14:creationId xmlns:p14="http://schemas.microsoft.com/office/powerpoint/2010/main" val="19071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D255E-B40F-EC74-4CF2-9478E2C6FB26}"/>
            </a:ext>
          </a:extLst>
        </p:cNvPr>
        <p:cNvGrpSpPr/>
        <p:nvPr/>
      </p:nvGrpSpPr>
      <p:grpSpPr>
        <a:xfrm>
          <a:off x="0" y="0"/>
          <a:ext cx="0" cy="0"/>
          <a:chOff x="0" y="0"/>
          <a:chExt cx="0" cy="0"/>
        </a:xfrm>
      </p:grpSpPr>
      <p:pic>
        <p:nvPicPr>
          <p:cNvPr id="2" name="Picture 1" descr="A group of teachers sitting around a conference table having a meeting, with laptops, notebooks, and papers in front of them.">
            <a:extLst>
              <a:ext uri="{FF2B5EF4-FFF2-40B4-BE49-F238E27FC236}">
                <a16:creationId xmlns:a16="http://schemas.microsoft.com/office/drawing/2014/main" id="{7A5702B5-9FFB-EDE2-2F18-7883B555876A}"/>
              </a:ext>
            </a:extLst>
          </p:cNvPr>
          <p:cNvPicPr>
            <a:picLocks noGrp="1" noRot="1" noChangeAspect="1" noMove="1" noResize="1" noEditPoints="1" noAdjustHandles="1" noChangeArrowheads="1" noChangeShapeType="1" noCrop="1"/>
          </p:cNvPicPr>
          <p:nvPr/>
        </p:nvPicPr>
        <p:blipFill>
          <a:blip r:embed="rId3"/>
          <a:stretch>
            <a:fillRect/>
          </a:stretch>
        </p:blipFill>
        <p:spPr>
          <a:xfrm>
            <a:off x="1454" y="0"/>
            <a:ext cx="12189091" cy="6858000"/>
          </a:xfrm>
          <a:prstGeom prst="rect">
            <a:avLst/>
          </a:prstGeom>
        </p:spPr>
      </p:pic>
      <p:sp>
        <p:nvSpPr>
          <p:cNvPr id="4" name="Title 1">
            <a:extLst>
              <a:ext uri="{FF2B5EF4-FFF2-40B4-BE49-F238E27FC236}">
                <a16:creationId xmlns:a16="http://schemas.microsoft.com/office/drawing/2014/main" id="{BD6F4BFD-D632-B9F3-39E4-8835520605AB}"/>
              </a:ext>
            </a:extLst>
          </p:cNvPr>
          <p:cNvSpPr txBox="1">
            <a:spLocks/>
          </p:cNvSpPr>
          <p:nvPr/>
        </p:nvSpPr>
        <p:spPr>
          <a:xfrm>
            <a:off x="7022658" y="819781"/>
            <a:ext cx="4588969" cy="1294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defRPr/>
            </a:pPr>
            <a:endParaRPr lang="en-US" sz="2000" dirty="0">
              <a:solidFill>
                <a:schemeClr val="tx1">
                  <a:lumMod val="75000"/>
                  <a:lumOff val="25000"/>
                </a:schemeClr>
              </a:solidFill>
              <a:latin typeface="Roboto" panose="02000000000000000000" pitchFamily="2" charset="0"/>
              <a:ea typeface="Roboto" panose="02000000000000000000" pitchFamily="2" charset="0"/>
              <a:cs typeface="Roboto"/>
            </a:endParaRPr>
          </a:p>
          <a:p>
            <a:pPr>
              <a:spcBef>
                <a:spcPts val="300"/>
              </a:spcBef>
              <a:defRPr/>
            </a:pPr>
            <a:r>
              <a:rPr lang="en-US" sz="3200" b="1" dirty="0">
                <a:latin typeface="Roboto"/>
                <a:ea typeface="Roboto"/>
                <a:cs typeface="Roboto"/>
              </a:rPr>
              <a:t>Action plan – evidence and evaluation</a:t>
            </a:r>
          </a:p>
        </p:txBody>
      </p:sp>
      <p:sp>
        <p:nvSpPr>
          <p:cNvPr id="6" name="TextBox 5">
            <a:extLst>
              <a:ext uri="{FF2B5EF4-FFF2-40B4-BE49-F238E27FC236}">
                <a16:creationId xmlns:a16="http://schemas.microsoft.com/office/drawing/2014/main" id="{052E2710-7975-7901-6E9A-4ACD57594EB3}"/>
              </a:ext>
            </a:extLst>
          </p:cNvPr>
          <p:cNvSpPr txBox="1"/>
          <p:nvPr/>
        </p:nvSpPr>
        <p:spPr>
          <a:xfrm>
            <a:off x="7034335" y="2260769"/>
            <a:ext cx="4344866" cy="646331"/>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dirty="0">
                <a:latin typeface="Roboto"/>
                <a:ea typeface="Roboto"/>
              </a:rPr>
              <a:t>How will we reflect on our approach and evaluate its effectiveness over time?</a:t>
            </a:r>
          </a:p>
        </p:txBody>
      </p:sp>
      <p:sp>
        <p:nvSpPr>
          <p:cNvPr id="8" name="TextBox 7">
            <a:extLst>
              <a:ext uri="{FF2B5EF4-FFF2-40B4-BE49-F238E27FC236}">
                <a16:creationId xmlns:a16="http://schemas.microsoft.com/office/drawing/2014/main" id="{8B980D5A-1F72-C11C-1E20-63B925B352C2}"/>
              </a:ext>
            </a:extLst>
          </p:cNvPr>
          <p:cNvSpPr txBox="1"/>
          <p:nvPr/>
        </p:nvSpPr>
        <p:spPr>
          <a:xfrm>
            <a:off x="7022658" y="3168826"/>
            <a:ext cx="3278066" cy="2508379"/>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AU" sz="1600" b="1" dirty="0">
                <a:latin typeface="Roboto" panose="02000000000000000000" pitchFamily="2" charset="0"/>
                <a:ea typeface="Roboto" panose="02000000000000000000" pitchFamily="2" charset="0"/>
              </a:rPr>
              <a:t>Think–Pair–Share</a:t>
            </a:r>
            <a:endParaRPr lang="en-US" sz="1600" b="1" dirty="0">
              <a:latin typeface="Roboto"/>
              <a:ea typeface="Roboto"/>
            </a:endParaRPr>
          </a:p>
          <a:p>
            <a:pPr marL="342900" indent="-342900">
              <a:spcBef>
                <a:spcPts val="600"/>
              </a:spcBef>
              <a:spcAft>
                <a:spcPts val="1200"/>
              </a:spcAft>
              <a:buFont typeface="+mj-lt"/>
              <a:buAutoNum type="arabicPeriod"/>
              <a:defRPr/>
            </a:pPr>
            <a:r>
              <a:rPr lang="en-US" sz="1600" b="1" dirty="0">
                <a:latin typeface="Roboto"/>
                <a:ea typeface="Roboto"/>
              </a:rPr>
              <a:t>Think </a:t>
            </a:r>
            <a:r>
              <a:rPr lang="en-US" sz="1600" dirty="0">
                <a:latin typeface="Roboto"/>
                <a:ea typeface="Roboto"/>
              </a:rPr>
              <a:t>independently about a prompt or problem.</a:t>
            </a:r>
          </a:p>
          <a:p>
            <a:pPr marL="342900" indent="-342900">
              <a:spcBef>
                <a:spcPts val="600"/>
              </a:spcBef>
              <a:spcAft>
                <a:spcPts val="1200"/>
              </a:spcAft>
              <a:buFont typeface="+mj-lt"/>
              <a:buAutoNum type="arabicPeriod"/>
              <a:defRPr/>
            </a:pPr>
            <a:r>
              <a:rPr lang="en-US" sz="1600" b="1" dirty="0">
                <a:latin typeface="Roboto"/>
                <a:ea typeface="Roboto"/>
              </a:rPr>
              <a:t>Pair </a:t>
            </a:r>
            <a:r>
              <a:rPr lang="en-US" sz="1600" dirty="0">
                <a:latin typeface="Roboto"/>
                <a:ea typeface="Roboto"/>
              </a:rPr>
              <a:t>up and discuss your ideas with a colleague.</a:t>
            </a:r>
          </a:p>
          <a:p>
            <a:pPr marL="342900" indent="-342900">
              <a:spcBef>
                <a:spcPts val="600"/>
              </a:spcBef>
              <a:spcAft>
                <a:spcPts val="1200"/>
              </a:spcAft>
              <a:buFont typeface="+mj-lt"/>
              <a:buAutoNum type="arabicPeriod"/>
              <a:defRPr/>
            </a:pPr>
            <a:r>
              <a:rPr lang="en-US" sz="1600" b="1" dirty="0">
                <a:latin typeface="Roboto"/>
                <a:ea typeface="Roboto"/>
              </a:rPr>
              <a:t>Share </a:t>
            </a:r>
            <a:r>
              <a:rPr lang="en-US" sz="1600" dirty="0">
                <a:latin typeface="Roboto"/>
                <a:ea typeface="Roboto"/>
              </a:rPr>
              <a:t>your ideas with</a:t>
            </a:r>
            <a:br>
              <a:rPr lang="en-US" sz="1600" dirty="0">
                <a:latin typeface="Roboto"/>
                <a:ea typeface="Roboto"/>
              </a:rPr>
            </a:br>
            <a:r>
              <a:rPr lang="en-US" sz="1600" dirty="0">
                <a:latin typeface="Roboto"/>
                <a:ea typeface="Roboto"/>
              </a:rPr>
              <a:t>the group.</a:t>
            </a:r>
          </a:p>
        </p:txBody>
      </p:sp>
      <p:pic>
        <p:nvPicPr>
          <p:cNvPr id="9" name="Picture 8" descr="Evaluate&#10;How do we know our actions are making a difference?">
            <a:extLst>
              <a:ext uri="{FF2B5EF4-FFF2-40B4-BE49-F238E27FC236}">
                <a16:creationId xmlns:a16="http://schemas.microsoft.com/office/drawing/2014/main" id="{FADBC275-68F4-F90E-95A7-688F3BA76A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15340" y="4192530"/>
            <a:ext cx="1707160" cy="2286000"/>
          </a:xfrm>
          <a:prstGeom prst="rect">
            <a:avLst/>
          </a:prstGeom>
        </p:spPr>
      </p:pic>
      <p:sp>
        <p:nvSpPr>
          <p:cNvPr id="11" name="Slide Number Placeholder 5">
            <a:extLst>
              <a:ext uri="{FF2B5EF4-FFF2-40B4-BE49-F238E27FC236}">
                <a16:creationId xmlns:a16="http://schemas.microsoft.com/office/drawing/2014/main" id="{59F5C58B-5C78-7B23-731F-26955AFC9A08}"/>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13</a:t>
            </a:fld>
            <a:r>
              <a:rPr lang="en-US" b="1">
                <a:solidFill>
                  <a:schemeClr val="bg1">
                    <a:lumMod val="50000"/>
                  </a:schemeClr>
                </a:solidFill>
              </a:rPr>
              <a:t>   </a:t>
            </a:r>
          </a:p>
        </p:txBody>
      </p:sp>
    </p:spTree>
    <p:extLst>
      <p:ext uri="{BB962C8B-B14F-4D97-AF65-F5344CB8AC3E}">
        <p14:creationId xmlns:p14="http://schemas.microsoft.com/office/powerpoint/2010/main" val="1700175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par>
                          <p:cTn id="12" fill="hold">
                            <p:stCondLst>
                              <p:cond delay="1500"/>
                            </p:stCondLst>
                            <p:childTnLst>
                              <p:par>
                                <p:cTn id="13" presetID="10" presetClass="entr" presetSubtype="0" fill="hold" nodeType="after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6AE9-63EF-BF76-8ACD-713361B2B5A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C59F8CA-93CA-B9CC-7E89-86D4C24C9A7A}"/>
              </a:ext>
            </a:extLst>
          </p:cNvPr>
          <p:cNvSpPr>
            <a:spLocks noGrp="1"/>
          </p:cNvSpPr>
          <p:nvPr>
            <p:ph type="title"/>
          </p:nvPr>
        </p:nvSpPr>
        <p:spPr>
          <a:xfrm>
            <a:off x="438680" y="759361"/>
            <a:ext cx="5329074" cy="1121989"/>
          </a:xfrm>
        </p:spPr>
        <p:txBody>
          <a:bodyPr anchor="t">
            <a:noAutofit/>
          </a:bodyPr>
          <a:lstStyle/>
          <a:p>
            <a:r>
              <a:rPr lang="en-US" sz="3200" b="1" dirty="0">
                <a:latin typeface="Roboto" panose="02000000000000000000" pitchFamily="2" charset="0"/>
                <a:ea typeface="Roboto" panose="02000000000000000000" pitchFamily="2" charset="0"/>
                <a:cs typeface="+mn-cs"/>
              </a:rPr>
              <a:t>Building </a:t>
            </a:r>
            <a:br>
              <a:rPr lang="en-US" sz="3200" b="1" dirty="0">
                <a:latin typeface="Roboto" panose="02000000000000000000" pitchFamily="2" charset="0"/>
                <a:ea typeface="Roboto" panose="02000000000000000000" pitchFamily="2" charset="0"/>
                <a:cs typeface="+mn-cs"/>
              </a:rPr>
            </a:br>
            <a:r>
              <a:rPr lang="en-US" sz="3200" b="1" dirty="0">
                <a:latin typeface="Roboto" panose="02000000000000000000" pitchFamily="2" charset="0"/>
                <a:ea typeface="Roboto" panose="02000000000000000000" pitchFamily="2" charset="0"/>
                <a:cs typeface="+mn-cs"/>
              </a:rPr>
              <a:t>teacher capability</a:t>
            </a:r>
          </a:p>
        </p:txBody>
      </p:sp>
      <p:sp>
        <p:nvSpPr>
          <p:cNvPr id="8" name="TextBox 7">
            <a:extLst>
              <a:ext uri="{FF2B5EF4-FFF2-40B4-BE49-F238E27FC236}">
                <a16:creationId xmlns:a16="http://schemas.microsoft.com/office/drawing/2014/main" id="{AA820BF9-7C98-9BAB-A35F-ACFF72CCF524}"/>
              </a:ext>
            </a:extLst>
          </p:cNvPr>
          <p:cNvSpPr txBox="1"/>
          <p:nvPr/>
        </p:nvSpPr>
        <p:spPr>
          <a:xfrm>
            <a:off x="438680" y="2274838"/>
            <a:ext cx="4544651" cy="2308324"/>
          </a:xfrm>
          <a:prstGeom prst="rect">
            <a:avLst/>
          </a:prstGeom>
          <a:noFill/>
        </p:spPr>
        <p:txBody>
          <a:bodyPr wrap="square">
            <a:spAutoFit/>
          </a:bodyPr>
          <a:lstStyle/>
          <a:p>
            <a:pPr algn="l" rtl="0" fontAlgn="base">
              <a:buNone/>
            </a:pPr>
            <a:r>
              <a:rPr lang="en-US" sz="1800" b="0" i="0" u="none" strike="noStrike" dirty="0">
                <a:effectLst/>
                <a:latin typeface="Roboto" panose="02000000000000000000" pitchFamily="2" charset="0"/>
              </a:rPr>
              <a:t>What support do you need to build your capability </a:t>
            </a:r>
            <a:r>
              <a:rPr lang="en-US" dirty="0">
                <a:latin typeface="Roboto" panose="02000000000000000000" pitchFamily="2" charset="0"/>
              </a:rPr>
              <a:t>using the curriculum when including all learners when planning</a:t>
            </a:r>
            <a:r>
              <a:rPr lang="en-US" sz="1800" b="0" i="0" u="none" strike="noStrike" dirty="0">
                <a:effectLst/>
                <a:latin typeface="Roboto" panose="02000000000000000000" pitchFamily="2" charset="0"/>
              </a:rPr>
              <a:t>? </a:t>
            </a:r>
            <a:r>
              <a:rPr lang="en-US" sz="1800" b="0" i="0" dirty="0">
                <a:effectLst/>
                <a:latin typeface="Roboto" panose="02000000000000000000" pitchFamily="2" charset="0"/>
              </a:rPr>
              <a:t>​</a:t>
            </a:r>
          </a:p>
          <a:p>
            <a:pPr algn="l" rtl="0" fontAlgn="base">
              <a:buNone/>
            </a:pPr>
            <a:endParaRPr lang="en-US" b="0" i="0" dirty="0">
              <a:effectLst/>
              <a:latin typeface="Segoe UI" panose="020B0502040204020203" pitchFamily="34" charset="0"/>
            </a:endParaRPr>
          </a:p>
          <a:p>
            <a:pPr fontAlgn="base"/>
            <a:r>
              <a:rPr lang="en-US" sz="1800" b="0" i="0" u="none" strike="noStrike" dirty="0">
                <a:effectLst/>
                <a:latin typeface="Roboto" panose="02000000000000000000" pitchFamily="2" charset="0"/>
              </a:rPr>
              <a:t>What support could you provide to help others build their capability </a:t>
            </a:r>
            <a:r>
              <a:rPr lang="en-US" dirty="0">
                <a:latin typeface="Roboto" panose="02000000000000000000" pitchFamily="2" charset="0"/>
              </a:rPr>
              <a:t>using the curriculum when including all learners when planning</a:t>
            </a:r>
            <a:r>
              <a:rPr lang="en-US" sz="1800" b="0" i="0" u="none" strike="noStrike" dirty="0">
                <a:effectLst/>
                <a:latin typeface="Roboto" panose="02000000000000000000" pitchFamily="2" charset="0"/>
              </a:rPr>
              <a:t>?</a:t>
            </a:r>
            <a:endParaRPr lang="en-US" b="0" i="0" dirty="0">
              <a:effectLst/>
              <a:latin typeface="Segoe UI" panose="020B0502040204020203" pitchFamily="34" charset="0"/>
            </a:endParaRPr>
          </a:p>
        </p:txBody>
      </p:sp>
      <p:grpSp>
        <p:nvGrpSpPr>
          <p:cNvPr id="3" name="Group 2">
            <a:extLst>
              <a:ext uri="{FF2B5EF4-FFF2-40B4-BE49-F238E27FC236}">
                <a16:creationId xmlns:a16="http://schemas.microsoft.com/office/drawing/2014/main" id="{A08E8D85-1692-644A-648F-C04B5EFC7C96}"/>
              </a:ext>
            </a:extLst>
          </p:cNvPr>
          <p:cNvGrpSpPr/>
          <p:nvPr/>
        </p:nvGrpSpPr>
        <p:grpSpPr>
          <a:xfrm>
            <a:off x="5154043" y="786096"/>
            <a:ext cx="5730165" cy="5568600"/>
            <a:chOff x="5154043" y="786096"/>
            <a:chExt cx="5730165" cy="5568600"/>
          </a:xfrm>
        </p:grpSpPr>
        <p:pic>
          <p:nvPicPr>
            <p:cNvPr id="5" name="Picture 4" descr="Whole-school planning graphic with Aligning curriculum and assessment highlighted">
              <a:extLst>
                <a:ext uri="{FF2B5EF4-FFF2-40B4-BE49-F238E27FC236}">
                  <a16:creationId xmlns:a16="http://schemas.microsoft.com/office/drawing/2014/main" id="{3A16272C-A8DF-7F5D-AAA0-AEEE15944E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4043" y="786096"/>
              <a:ext cx="5730165" cy="5568600"/>
            </a:xfrm>
            <a:prstGeom prst="rect">
              <a:avLst/>
            </a:prstGeom>
          </p:spPr>
        </p:pic>
        <p:sp>
          <p:nvSpPr>
            <p:cNvPr id="6" name="Block Arc 5">
              <a:extLst>
                <a:ext uri="{FF2B5EF4-FFF2-40B4-BE49-F238E27FC236}">
                  <a16:creationId xmlns:a16="http://schemas.microsoft.com/office/drawing/2014/main" id="{73BAEFF7-9645-BD0B-2F2D-623FE56764A1}"/>
                </a:ext>
                <a:ext uri="{C183D7F6-B498-43B3-948B-1728B52AA6E4}">
                  <adec:decorative xmlns:adec="http://schemas.microsoft.com/office/drawing/2017/decorative" val="1"/>
                </a:ext>
              </a:extLst>
            </p:cNvPr>
            <p:cNvSpPr/>
            <p:nvPr/>
          </p:nvSpPr>
          <p:spPr>
            <a:xfrm rot="8073501">
              <a:off x="6029870" y="1649817"/>
              <a:ext cx="3997479" cy="3997479"/>
            </a:xfrm>
            <a:prstGeom prst="blockArc">
              <a:avLst>
                <a:gd name="adj1" fmla="val 16199998"/>
                <a:gd name="adj2" fmla="val 18884368"/>
                <a:gd name="adj3" fmla="val 3683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grpSp>
      <p:sp>
        <p:nvSpPr>
          <p:cNvPr id="4" name="Rectangle: Rounded Corners 3">
            <a:extLst>
              <a:ext uri="{FF2B5EF4-FFF2-40B4-BE49-F238E27FC236}">
                <a16:creationId xmlns:a16="http://schemas.microsoft.com/office/drawing/2014/main" id="{8E9F332A-2FC8-43EC-E382-99C6EEB64354}"/>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D2629D0A-D9E1-18DF-9CE3-326F78E2B9B1}"/>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91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0F5F-1339-15D2-98B5-51D422118096}"/>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1AEE3816-95AA-B05A-A088-6D13358E413B}"/>
              </a:ext>
            </a:extLst>
          </p:cNvPr>
          <p:cNvPicPr>
            <a:picLocks noGrp="1" noRot="1" noChangeAspect="1" noMove="1" noResize="1" noEditPoints="1" noAdjustHandles="1" noChangeArrowheads="1" noChangeShapeType="1" noCrop="1"/>
          </p:cNvPicPr>
          <p:nvPr/>
        </p:nvPicPr>
        <p:blipFill>
          <a:blip r:embed="rId3"/>
          <a:stretch>
            <a:fillRect/>
          </a:stretch>
        </p:blipFill>
        <p:spPr>
          <a:xfrm>
            <a:off x="0" y="1922"/>
            <a:ext cx="12264416" cy="6856078"/>
          </a:xfrm>
          <a:prstGeom prst="rect">
            <a:avLst/>
          </a:prstGeom>
        </p:spPr>
      </p:pic>
      <p:sp>
        <p:nvSpPr>
          <p:cNvPr id="7" name="Title 1">
            <a:extLst>
              <a:ext uri="{FF2B5EF4-FFF2-40B4-BE49-F238E27FC236}">
                <a16:creationId xmlns:a16="http://schemas.microsoft.com/office/drawing/2014/main" id="{BD73AAC9-B080-18EF-65B4-8679018DDC77}"/>
              </a:ext>
            </a:extLst>
          </p:cNvPr>
          <p:cNvSpPr>
            <a:spLocks noGrp="1"/>
          </p:cNvSpPr>
          <p:nvPr>
            <p:ph type="title"/>
          </p:nvPr>
        </p:nvSpPr>
        <p:spPr>
          <a:xfrm>
            <a:off x="438680" y="936445"/>
            <a:ext cx="5478644" cy="696302"/>
          </a:xfrm>
        </p:spPr>
        <p:txBody>
          <a:bodyPr anchor="t">
            <a:noAutofit/>
          </a:bodyPr>
          <a:lstStyle/>
          <a:p>
            <a:r>
              <a:rPr lang="en-US" sz="4000" b="1" dirty="0">
                <a:solidFill>
                  <a:schemeClr val="bg1"/>
                </a:solidFill>
                <a:latin typeface="Roboto" panose="02000000000000000000" pitchFamily="2" charset="0"/>
                <a:ea typeface="Roboto" panose="02000000000000000000" pitchFamily="2" charset="0"/>
                <a:cs typeface="+mn-cs"/>
              </a:rPr>
              <a:t>Thank you</a:t>
            </a:r>
          </a:p>
        </p:txBody>
      </p:sp>
      <p:sp>
        <p:nvSpPr>
          <p:cNvPr id="8" name="TextBox 7">
            <a:extLst>
              <a:ext uri="{FF2B5EF4-FFF2-40B4-BE49-F238E27FC236}">
                <a16:creationId xmlns:a16="http://schemas.microsoft.com/office/drawing/2014/main" id="{0284D2EF-2756-0104-933C-988BBBD167EB}"/>
              </a:ext>
            </a:extLst>
          </p:cNvPr>
          <p:cNvSpPr txBox="1"/>
          <p:nvPr/>
        </p:nvSpPr>
        <p:spPr>
          <a:xfrm>
            <a:off x="438679" y="1554037"/>
            <a:ext cx="5059656" cy="1585049"/>
          </a:xfrm>
          <a:prstGeom prst="rect">
            <a:avLst/>
          </a:prstGeom>
          <a:noFill/>
        </p:spPr>
        <p:txBody>
          <a:bodyPr wrap="square" lIns="91440" tIns="45720" rIns="91440" bIns="45720" rtlCol="0" anchor="t">
            <a:spAutoFit/>
          </a:bodyPr>
          <a:lstStyle/>
          <a:p>
            <a:r>
              <a:rPr lang="en-US" sz="2400" dirty="0">
                <a:solidFill>
                  <a:schemeClr val="bg1"/>
                </a:solidFill>
                <a:latin typeface="Roboto" panose="02000000000000000000" pitchFamily="2" charset="0"/>
                <a:ea typeface="Roboto" panose="02000000000000000000" pitchFamily="2" charset="0"/>
                <a:cs typeface="Roboto"/>
              </a:rPr>
              <a:t>For more resources visit the </a:t>
            </a:r>
            <a:r>
              <a:rPr lang="en-US" sz="2400" dirty="0">
                <a:solidFill>
                  <a:schemeClr val="bg1"/>
                </a:solidFill>
                <a:latin typeface="Roboto" panose="02000000000000000000" pitchFamily="2" charset="0"/>
                <a:ea typeface="Roboto" panose="02000000000000000000" pitchFamily="2" charset="0"/>
                <a:cs typeface="Roboto"/>
                <a:hlinkClick r:id="rId4">
                  <a:extLst>
                    <a:ext uri="{A12FA001-AC4F-418D-AE19-62706E023703}">
                      <ahyp:hlinkClr xmlns:ahyp="http://schemas.microsoft.com/office/drawing/2018/hyperlinkcolor" val="tx"/>
                    </a:ext>
                  </a:extLst>
                </a:hlinkClick>
              </a:rPr>
              <a:t>Resources</a:t>
            </a:r>
            <a:r>
              <a:rPr lang="en-US" sz="2400" dirty="0">
                <a:solidFill>
                  <a:schemeClr val="bg1"/>
                </a:solidFill>
                <a:latin typeface="Roboto" panose="02000000000000000000" pitchFamily="2" charset="0"/>
                <a:ea typeface="Roboto" panose="02000000000000000000" pitchFamily="2" charset="0"/>
                <a:cs typeface="Roboto"/>
              </a:rPr>
              <a:t> page on the Australian Curriculum website.</a:t>
            </a:r>
            <a:endParaRPr lang="en-US" sz="2400" dirty="0">
              <a:solidFill>
                <a:schemeClr val="bg1"/>
              </a:solidFill>
              <a:latin typeface="Roboto" panose="02000000000000000000" pitchFamily="2" charset="0"/>
              <a:ea typeface="Roboto" panose="02000000000000000000" pitchFamily="2" charset="0"/>
            </a:endParaRPr>
          </a:p>
          <a:p>
            <a:pPr lvl="1"/>
            <a:endParaRPr lang="en-US" sz="2500" dirty="0">
              <a:solidFill>
                <a:schemeClr val="bg1"/>
              </a:solidFill>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115665237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5434C-DF91-0107-B01A-0F16F1F2139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C1D73EF-1EF3-DB93-BAFF-AB46778B7BB4}"/>
              </a:ext>
            </a:extLst>
          </p:cNvPr>
          <p:cNvSpPr txBox="1">
            <a:spLocks noGrp="1"/>
          </p:cNvSpPr>
          <p:nvPr>
            <p:ph type="title" idx="4294967295"/>
          </p:nvPr>
        </p:nvSpPr>
        <p:spPr>
          <a:xfrm>
            <a:off x="584274" y="2194847"/>
            <a:ext cx="5049272" cy="14737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i="0" u="none" strike="noStrike" kern="1200" cap="none" spc="0" normalizeH="0" baseline="0" noProof="0" dirty="0">
                <a:ln>
                  <a:noFill/>
                </a:ln>
                <a:solidFill>
                  <a:srgbClr val="00629B"/>
                </a:solidFill>
                <a:effectLst/>
                <a:uLnTx/>
                <a:uFillTx/>
                <a:latin typeface="Roboto" panose="02000000000000000000" pitchFamily="2" charset="0"/>
                <a:ea typeface="Roboto" panose="02000000000000000000" pitchFamily="2" charset="0"/>
                <a:cs typeface="Times New Roman" panose="02020603050405020304" pitchFamily="18" charset="0"/>
              </a:rPr>
              <a:t>Including all learners</a:t>
            </a:r>
          </a:p>
        </p:txBody>
      </p:sp>
      <p:grpSp>
        <p:nvGrpSpPr>
          <p:cNvPr id="3" name="Group 2">
            <a:extLst>
              <a:ext uri="{FF2B5EF4-FFF2-40B4-BE49-F238E27FC236}">
                <a16:creationId xmlns:a16="http://schemas.microsoft.com/office/drawing/2014/main" id="{75761099-69C0-D4C0-ABDA-F56D9B1B0949}"/>
              </a:ext>
            </a:extLst>
          </p:cNvPr>
          <p:cNvGrpSpPr/>
          <p:nvPr/>
        </p:nvGrpSpPr>
        <p:grpSpPr>
          <a:xfrm>
            <a:off x="5154043" y="786096"/>
            <a:ext cx="5730165" cy="5568600"/>
            <a:chOff x="5154043" y="786096"/>
            <a:chExt cx="5730165" cy="5568600"/>
          </a:xfrm>
        </p:grpSpPr>
        <p:pic>
          <p:nvPicPr>
            <p:cNvPr id="2" name="Picture 1" descr="Whole-school planning graphic with Aligning curriculum and assessment highlighted">
              <a:extLst>
                <a:ext uri="{FF2B5EF4-FFF2-40B4-BE49-F238E27FC236}">
                  <a16:creationId xmlns:a16="http://schemas.microsoft.com/office/drawing/2014/main" id="{3695ACA4-C3A0-C101-FF0F-363008325F8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4043" y="786096"/>
              <a:ext cx="5730165" cy="5568600"/>
            </a:xfrm>
            <a:prstGeom prst="rect">
              <a:avLst/>
            </a:prstGeom>
          </p:spPr>
        </p:pic>
        <p:sp>
          <p:nvSpPr>
            <p:cNvPr id="6" name="Block Arc 5">
              <a:extLst>
                <a:ext uri="{FF2B5EF4-FFF2-40B4-BE49-F238E27FC236}">
                  <a16:creationId xmlns:a16="http://schemas.microsoft.com/office/drawing/2014/main" id="{EDD880EA-2E6E-ED6D-D9E9-C8BD20B6458F}"/>
                </a:ext>
                <a:ext uri="{C183D7F6-B498-43B3-948B-1728B52AA6E4}">
                  <adec:decorative xmlns:adec="http://schemas.microsoft.com/office/drawing/2017/decorative" val="1"/>
                </a:ext>
              </a:extLst>
            </p:cNvPr>
            <p:cNvSpPr/>
            <p:nvPr/>
          </p:nvSpPr>
          <p:spPr>
            <a:xfrm rot="8073501">
              <a:off x="6029870" y="1649817"/>
              <a:ext cx="3997479" cy="3997479"/>
            </a:xfrm>
            <a:prstGeom prst="blockArc">
              <a:avLst>
                <a:gd name="adj1" fmla="val 16199998"/>
                <a:gd name="adj2" fmla="val 18884368"/>
                <a:gd name="adj3" fmla="val 3683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grpSp>
      <p:sp>
        <p:nvSpPr>
          <p:cNvPr id="10" name="Rectangle: Rounded Corners 9">
            <a:extLst>
              <a:ext uri="{FF2B5EF4-FFF2-40B4-BE49-F238E27FC236}">
                <a16:creationId xmlns:a16="http://schemas.microsoft.com/office/drawing/2014/main" id="{CF4B279F-5A0A-89AF-E98D-DCCE4A4A5AFF}"/>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9" name="Straight Connector 38">
            <a:extLst>
              <a:ext uri="{FF2B5EF4-FFF2-40B4-BE49-F238E27FC236}">
                <a16:creationId xmlns:a16="http://schemas.microsoft.com/office/drawing/2014/main" id="{5220EDB4-3290-7934-AEAE-6720C4D19537}"/>
              </a:ext>
              <a:ext uri="{C183D7F6-B498-43B3-948B-1728B52AA6E4}">
                <adec:decorative xmlns:adec="http://schemas.microsoft.com/office/drawing/2017/decorative" val="1"/>
              </a:ext>
            </a:extLst>
          </p:cNvPr>
          <p:cNvCxnSpPr/>
          <p:nvPr/>
        </p:nvCxnSpPr>
        <p:spPr>
          <a:xfrm>
            <a:off x="718684" y="2087601"/>
            <a:ext cx="1092758"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pic>
        <p:nvPicPr>
          <p:cNvPr id="7" name="Picture 6" descr="ACARA logo">
            <a:extLst>
              <a:ext uri="{FF2B5EF4-FFF2-40B4-BE49-F238E27FC236}">
                <a16:creationId xmlns:a16="http://schemas.microsoft.com/office/drawing/2014/main" id="{87B226AE-C9F7-BBBE-C622-ECEB9CE2249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8684" y="6195150"/>
            <a:ext cx="2832170" cy="329801"/>
          </a:xfrm>
          <a:prstGeom prst="rect">
            <a:avLst/>
          </a:prstGeom>
        </p:spPr>
      </p:pic>
    </p:spTree>
    <p:extLst>
      <p:ext uri="{BB962C8B-B14F-4D97-AF65-F5344CB8AC3E}">
        <p14:creationId xmlns:p14="http://schemas.microsoft.com/office/powerpoint/2010/main" val="163923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5B9D-FDBA-600A-1E5E-F1046850F371}"/>
            </a:ext>
          </a:extLst>
        </p:cNvPr>
        <p:cNvGrpSpPr/>
        <p:nvPr/>
      </p:nvGrpSpPr>
      <p:grpSpPr>
        <a:xfrm>
          <a:off x="0" y="0"/>
          <a:ext cx="0" cy="0"/>
          <a:chOff x="0" y="0"/>
          <a:chExt cx="0" cy="0"/>
        </a:xfrm>
      </p:grpSpPr>
      <p:pic>
        <p:nvPicPr>
          <p:cNvPr id="12" name="Picture 11" descr="A teacher sits at a table with several students in a classroom, working together on laptops and tablets during a group learning activity.">
            <a:extLst>
              <a:ext uri="{FF2B5EF4-FFF2-40B4-BE49-F238E27FC236}">
                <a16:creationId xmlns:a16="http://schemas.microsoft.com/office/drawing/2014/main" id="{E54723DC-5A31-EA46-841C-55F0B5507CEA}"/>
              </a:ext>
            </a:extLst>
          </p:cNvPr>
          <p:cNvPicPr>
            <a:picLocks noGrp="1" noRot="1" noChangeAspect="1" noMove="1" noResize="1" noEditPoints="1" noAdjustHandles="1" noChangeArrowheads="1" noChangeShapeType="1" noCrop="1"/>
          </p:cNvPicPr>
          <p:nvPr/>
        </p:nvPicPr>
        <p:blipFill>
          <a:blip r:embed="rId3"/>
          <a:stretch>
            <a:fillRect/>
          </a:stretch>
        </p:blipFill>
        <p:spPr>
          <a:xfrm>
            <a:off x="-1" y="-21416"/>
            <a:ext cx="12230073" cy="6879416"/>
          </a:xfrm>
          <a:prstGeom prst="rect">
            <a:avLst/>
          </a:prstGeom>
        </p:spPr>
      </p:pic>
      <p:sp>
        <p:nvSpPr>
          <p:cNvPr id="22" name="Title 1">
            <a:extLst>
              <a:ext uri="{FF2B5EF4-FFF2-40B4-BE49-F238E27FC236}">
                <a16:creationId xmlns:a16="http://schemas.microsoft.com/office/drawing/2014/main" id="{2F317409-4606-63E8-E7F6-4B35A558616B}"/>
              </a:ext>
            </a:extLst>
          </p:cNvPr>
          <p:cNvSpPr>
            <a:spLocks noGrp="1"/>
          </p:cNvSpPr>
          <p:nvPr>
            <p:ph type="title"/>
          </p:nvPr>
        </p:nvSpPr>
        <p:spPr>
          <a:xfrm>
            <a:off x="438681" y="759362"/>
            <a:ext cx="4707750" cy="605502"/>
          </a:xfrm>
        </p:spPr>
        <p:txBody>
          <a:bodyPr anchor="t">
            <a:noAutofit/>
          </a:bodyPr>
          <a:lstStyle/>
          <a:p>
            <a:pPr rtl="0" eaLnBrk="1" latinLnBrk="0" hangingPunct="1"/>
            <a:r>
              <a:rPr lang="en-US" sz="3200" b="1" dirty="0">
                <a:latin typeface="Roboto" panose="02000000000000000000" pitchFamily="2" charset="0"/>
                <a:ea typeface="Roboto" panose="02000000000000000000" pitchFamily="2" charset="0"/>
                <a:cs typeface="+mn-cs"/>
              </a:rPr>
              <a:t>Outcomes</a:t>
            </a:r>
            <a:endParaRPr lang="en-AU" sz="3200" b="1" dirty="0">
              <a:latin typeface="Roboto" panose="02000000000000000000" pitchFamily="2" charset="0"/>
              <a:ea typeface="Roboto" panose="02000000000000000000" pitchFamily="2" charset="0"/>
              <a:cs typeface="+mn-cs"/>
            </a:endParaRPr>
          </a:p>
        </p:txBody>
      </p:sp>
      <p:sp>
        <p:nvSpPr>
          <p:cNvPr id="2" name="Rectangle: Rounded Corners 1">
            <a:extLst>
              <a:ext uri="{FF2B5EF4-FFF2-40B4-BE49-F238E27FC236}">
                <a16:creationId xmlns:a16="http://schemas.microsoft.com/office/drawing/2014/main" id="{55254A0B-8F67-0082-F663-4F8C707D7F8E}"/>
              </a:ext>
            </a:extLst>
          </p:cNvPr>
          <p:cNvSpPr/>
          <p:nvPr/>
        </p:nvSpPr>
        <p:spPr>
          <a:xfrm>
            <a:off x="5934607" y="1848995"/>
            <a:ext cx="5489130" cy="3853973"/>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r>
              <a:rPr lang="en-AU" sz="1600" b="1" dirty="0">
                <a:solidFill>
                  <a:srgbClr val="00629B"/>
                </a:solidFill>
                <a:latin typeface="Roboto" panose="02000000000000000000" pitchFamily="2" charset="0"/>
                <a:ea typeface="Roboto" panose="02000000000000000000" pitchFamily="2" charset="0"/>
              </a:rPr>
              <a:t>By the end of this workshop, we will have:  </a:t>
            </a:r>
          </a:p>
          <a:p>
            <a:endParaRPr lang="en-AU" sz="1600" dirty="0">
              <a:solidFill>
                <a:schemeClr val="tx1"/>
              </a:solidFill>
              <a:latin typeface="Roboto" panose="02000000000000000000" pitchFamily="2" charset="0"/>
              <a:ea typeface="Roboto" panose="02000000000000000000" pitchFamily="2" charset="0"/>
            </a:endParaRPr>
          </a:p>
          <a:p>
            <a:pPr marL="285750" lvl="0" indent="-285750">
              <a:spcAft>
                <a:spcPts val="600"/>
              </a:spcAft>
              <a:buFont typeface="Arial" panose="020B0604020202020204" pitchFamily="34" charset="0"/>
              <a:buChar char="•"/>
            </a:pPr>
            <a:r>
              <a:rPr lang="en-AU" sz="1600" dirty="0">
                <a:solidFill>
                  <a:schemeClr val="tx1"/>
                </a:solidFill>
                <a:latin typeface="Roboto" panose="02000000000000000000" pitchFamily="2" charset="0"/>
                <a:ea typeface="Roboto" panose="02000000000000000000" pitchFamily="2" charset="0"/>
              </a:rPr>
              <a:t>reflected on how we currently use the curriculum as the basis for planning for all learners</a:t>
            </a:r>
          </a:p>
          <a:p>
            <a:pPr marL="285750" lvl="0" indent="-285750">
              <a:spcAft>
                <a:spcPts val="600"/>
              </a:spcAft>
              <a:buFont typeface="Arial" panose="020B0604020202020204" pitchFamily="34" charset="0"/>
              <a:buChar char="•"/>
            </a:pPr>
            <a:r>
              <a:rPr lang="en-AU" sz="1600" dirty="0">
                <a:solidFill>
                  <a:schemeClr val="tx1"/>
                </a:solidFill>
                <a:latin typeface="Roboto" panose="02000000000000000000" pitchFamily="2" charset="0"/>
                <a:ea typeface="Roboto" panose="02000000000000000000" pitchFamily="2" charset="0"/>
              </a:rPr>
              <a:t>examined the Curriculum, Abilities, Standards, Evaluation (CASE) model</a:t>
            </a:r>
          </a:p>
          <a:p>
            <a:pPr marL="285750" lvl="0" indent="-285750">
              <a:spcAft>
                <a:spcPts val="600"/>
              </a:spcAft>
              <a:buFont typeface="Arial" panose="020B0604020202020204" pitchFamily="34" charset="0"/>
              <a:buChar char="•"/>
            </a:pPr>
            <a:r>
              <a:rPr lang="en-AU" sz="1600" dirty="0">
                <a:solidFill>
                  <a:schemeClr val="tx1"/>
                </a:solidFill>
                <a:latin typeface="Roboto" panose="02000000000000000000" pitchFamily="2" charset="0"/>
                <a:ea typeface="Roboto" panose="02000000000000000000" pitchFamily="2" charset="0"/>
              </a:rPr>
              <a:t>reviewed the ‘Meeting the needs of diverse learners’ advice for each learning area</a:t>
            </a:r>
          </a:p>
          <a:p>
            <a:pPr marL="285750" lvl="0" indent="-285750">
              <a:spcAft>
                <a:spcPts val="600"/>
              </a:spcAft>
              <a:buFont typeface="Arial" panose="020B0604020202020204" pitchFamily="34" charset="0"/>
              <a:buChar char="•"/>
            </a:pPr>
            <a:r>
              <a:rPr lang="en-AU" sz="1600" dirty="0">
                <a:solidFill>
                  <a:schemeClr val="tx1"/>
                </a:solidFill>
                <a:latin typeface="Roboto" panose="02000000000000000000" pitchFamily="2" charset="0"/>
                <a:ea typeface="Roboto" panose="02000000000000000000" pitchFamily="2" charset="0"/>
              </a:rPr>
              <a:t>reviewed the connections between learning areas and the Personal and Social capability</a:t>
            </a:r>
          </a:p>
          <a:p>
            <a:pPr marL="285750" indent="-285750">
              <a:buFont typeface="Arial" panose="020B0604020202020204" pitchFamily="34" charset="0"/>
              <a:buChar char="•"/>
            </a:pPr>
            <a:r>
              <a:rPr lang="en-AU" sz="1600" dirty="0">
                <a:solidFill>
                  <a:schemeClr val="tx1"/>
                </a:solidFill>
                <a:latin typeface="Roboto" panose="02000000000000000000" pitchFamily="2" charset="0"/>
                <a:ea typeface="Roboto" panose="02000000000000000000" pitchFamily="2" charset="0"/>
              </a:rPr>
              <a:t>proposed actions for change or improvement.</a:t>
            </a:r>
            <a:endParaRPr lang="en-US" sz="1400" dirty="0">
              <a:solidFill>
                <a:schemeClr val="tx1"/>
              </a:solidFill>
              <a:latin typeface="Roboto" panose="02000000000000000000" pitchFamily="2" charset="0"/>
              <a:ea typeface="Roboto" panose="02000000000000000000" pitchFamily="2" charset="0"/>
            </a:endParaRPr>
          </a:p>
        </p:txBody>
      </p:sp>
      <p:cxnSp>
        <p:nvCxnSpPr>
          <p:cNvPr id="21" name="Straight Connector 20">
            <a:extLst>
              <a:ext uri="{FF2B5EF4-FFF2-40B4-BE49-F238E27FC236}">
                <a16:creationId xmlns:a16="http://schemas.microsoft.com/office/drawing/2014/main" id="{A2F8B1C4-BE31-C47D-DB11-3B6453477F61}"/>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4" name="Rectangle: Rounded Corners 3">
            <a:extLst>
              <a:ext uri="{FF2B5EF4-FFF2-40B4-BE49-F238E27FC236}">
                <a16:creationId xmlns:a16="http://schemas.microsoft.com/office/drawing/2014/main" id="{3B2CBD7F-3D28-D05C-685A-F1FE9307E259}"/>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Slide Number Placeholder 5">
            <a:extLst>
              <a:ext uri="{FF2B5EF4-FFF2-40B4-BE49-F238E27FC236}">
                <a16:creationId xmlns:a16="http://schemas.microsoft.com/office/drawing/2014/main" id="{F172A82B-64E6-5183-94DE-A7956D6FA230}"/>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3</a:t>
            </a:fld>
            <a:r>
              <a:rPr lang="en-US" b="1" dirty="0">
                <a:solidFill>
                  <a:schemeClr val="bg1">
                    <a:lumMod val="50000"/>
                  </a:schemeClr>
                </a:solidFill>
              </a:rPr>
              <a:t>   </a:t>
            </a:r>
          </a:p>
        </p:txBody>
      </p:sp>
    </p:spTree>
    <p:extLst>
      <p:ext uri="{BB962C8B-B14F-4D97-AF65-F5344CB8AC3E}">
        <p14:creationId xmlns:p14="http://schemas.microsoft.com/office/powerpoint/2010/main" val="10750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A321D-57A9-F8F6-B19E-DFDF2FC84D8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E1F43D4-B7D4-C2E4-906B-2F05FC14A245}"/>
              </a:ext>
            </a:extLst>
          </p:cNvPr>
          <p:cNvSpPr txBox="1">
            <a:spLocks noGrp="1"/>
          </p:cNvSpPr>
          <p:nvPr>
            <p:ph type="title" idx="4294967295"/>
          </p:nvPr>
        </p:nvSpPr>
        <p:spPr>
          <a:xfrm>
            <a:off x="438681" y="759362"/>
            <a:ext cx="4707750" cy="6055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en-US" sz="32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Reflect</a:t>
            </a:r>
            <a:r>
              <a:rPr kumimoji="0" lang="en-AU" sz="32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a:t>
            </a:r>
            <a:r>
              <a:rPr kumimoji="0" lang="en-US" sz="32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Act</a:t>
            </a:r>
            <a:r>
              <a:rPr kumimoji="0" lang="en-AU" sz="32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a:t>
            </a:r>
            <a:r>
              <a:rPr kumimoji="0" lang="en-US" sz="32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Evaluate</a:t>
            </a:r>
            <a:endParaRPr kumimoji="0" lang="en-AU" sz="32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endParaRPr>
          </a:p>
        </p:txBody>
      </p:sp>
      <p:sp>
        <p:nvSpPr>
          <p:cNvPr id="10" name="Rectangle: Rounded Corners 9">
            <a:extLst>
              <a:ext uri="{FF2B5EF4-FFF2-40B4-BE49-F238E27FC236}">
                <a16:creationId xmlns:a16="http://schemas.microsoft.com/office/drawing/2014/main" id="{A1EB8567-D3BC-D7F0-526A-E88DE7187536}"/>
              </a:ext>
            </a:extLst>
          </p:cNvPr>
          <p:cNvSpPr/>
          <p:nvPr/>
        </p:nvSpPr>
        <p:spPr>
          <a:xfrm>
            <a:off x="467257" y="2290404"/>
            <a:ext cx="4764594" cy="605502"/>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dirty="0">
                <a:solidFill>
                  <a:srgbClr val="00629B"/>
                </a:solidFill>
                <a:latin typeface="Roboto Medium" panose="02000000000000000000" pitchFamily="2" charset="0"/>
                <a:ea typeface="Roboto Medium" panose="02000000000000000000" pitchFamily="2" charset="0"/>
              </a:rPr>
              <a:t>Reflect: </a:t>
            </a:r>
            <a:r>
              <a:rPr lang="en-US" dirty="0">
                <a:solidFill>
                  <a:schemeClr val="tx1"/>
                </a:solidFill>
                <a:latin typeface="Roboto" panose="02000000000000000000" pitchFamily="2" charset="0"/>
                <a:ea typeface="Roboto" panose="02000000000000000000" pitchFamily="2" charset="0"/>
              </a:rPr>
              <a:t>identify current practice and needs. </a:t>
            </a:r>
          </a:p>
        </p:txBody>
      </p:sp>
      <p:sp>
        <p:nvSpPr>
          <p:cNvPr id="11" name="Rectangle: Rounded Corners 10">
            <a:extLst>
              <a:ext uri="{FF2B5EF4-FFF2-40B4-BE49-F238E27FC236}">
                <a16:creationId xmlns:a16="http://schemas.microsoft.com/office/drawing/2014/main" id="{A3375F96-A4C8-FACD-A199-51F578E76059}"/>
              </a:ext>
            </a:extLst>
          </p:cNvPr>
          <p:cNvSpPr/>
          <p:nvPr/>
        </p:nvSpPr>
        <p:spPr>
          <a:xfrm>
            <a:off x="467257" y="2803313"/>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dirty="0">
                <a:solidFill>
                  <a:srgbClr val="00629B"/>
                </a:solidFill>
                <a:latin typeface="Roboto Medium" panose="02000000000000000000" pitchFamily="2" charset="0"/>
                <a:ea typeface="Roboto Medium" panose="02000000000000000000" pitchFamily="2" charset="0"/>
              </a:rPr>
              <a:t>Act: </a:t>
            </a:r>
            <a:r>
              <a:rPr lang="en-US" dirty="0">
                <a:solidFill>
                  <a:schemeClr val="tx1"/>
                </a:solidFill>
                <a:latin typeface="Roboto" panose="02000000000000000000" pitchFamily="2" charset="0"/>
                <a:ea typeface="Roboto" panose="02000000000000000000" pitchFamily="2" charset="0"/>
              </a:rPr>
              <a:t>use insights from the reflect phase to determine actions to be taken. </a:t>
            </a:r>
          </a:p>
        </p:txBody>
      </p:sp>
      <p:sp>
        <p:nvSpPr>
          <p:cNvPr id="12" name="Rectangle: Rounded Corners 11">
            <a:extLst>
              <a:ext uri="{FF2B5EF4-FFF2-40B4-BE49-F238E27FC236}">
                <a16:creationId xmlns:a16="http://schemas.microsoft.com/office/drawing/2014/main" id="{5BCBEFCD-9526-81E2-60E3-6D409576DFDA}"/>
              </a:ext>
            </a:extLst>
          </p:cNvPr>
          <p:cNvSpPr/>
          <p:nvPr/>
        </p:nvSpPr>
        <p:spPr>
          <a:xfrm>
            <a:off x="467256" y="3582798"/>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dirty="0">
                <a:solidFill>
                  <a:srgbClr val="00629B"/>
                </a:solidFill>
                <a:latin typeface="Roboto Medium" panose="02000000000000000000" pitchFamily="2" charset="0"/>
                <a:ea typeface="Roboto Medium" panose="02000000000000000000" pitchFamily="2" charset="0"/>
              </a:rPr>
              <a:t>Evaluate: </a:t>
            </a:r>
            <a:r>
              <a:rPr lang="en-US" dirty="0">
                <a:solidFill>
                  <a:schemeClr val="tx1"/>
                </a:solidFill>
                <a:latin typeface="Roboto" panose="02000000000000000000" pitchFamily="2" charset="0"/>
                <a:ea typeface="Roboto" panose="02000000000000000000" pitchFamily="2" charset="0"/>
              </a:rPr>
              <a:t>identify the measures for evaluation and schedule evaluation points. </a:t>
            </a:r>
          </a:p>
        </p:txBody>
      </p:sp>
      <p:pic>
        <p:nvPicPr>
          <p:cNvPr id="3" name="Picture 2" descr="Reflect&#10;What's working well, and what needs to change?">
            <a:extLst>
              <a:ext uri="{FF2B5EF4-FFF2-40B4-BE49-F238E27FC236}">
                <a16:creationId xmlns:a16="http://schemas.microsoft.com/office/drawing/2014/main" id="{A65FD49E-9A06-DAEC-30F4-295EFB69DF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83329" y="433057"/>
            <a:ext cx="4962661" cy="3253036"/>
          </a:xfrm>
          <a:prstGeom prst="rect">
            <a:avLst/>
          </a:prstGeom>
        </p:spPr>
      </p:pic>
      <p:pic>
        <p:nvPicPr>
          <p:cNvPr id="2" name="Picture 1" descr="Act&#10;What steps will we take to support improvement?">
            <a:extLst>
              <a:ext uri="{FF2B5EF4-FFF2-40B4-BE49-F238E27FC236}">
                <a16:creationId xmlns:a16="http://schemas.microsoft.com/office/drawing/2014/main" id="{AE3247EC-359D-BEF0-17AD-06070E1E15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07246" y="2118402"/>
            <a:ext cx="3384743" cy="4086649"/>
          </a:xfrm>
          <a:prstGeom prst="rect">
            <a:avLst/>
          </a:prstGeom>
        </p:spPr>
      </p:pic>
      <p:pic>
        <p:nvPicPr>
          <p:cNvPr id="5" name="Picture 4" descr="Evaluate&#10;How do we know our actions are making a difference?">
            <a:extLst>
              <a:ext uri="{FF2B5EF4-FFF2-40B4-BE49-F238E27FC236}">
                <a16:creationId xmlns:a16="http://schemas.microsoft.com/office/drawing/2014/main" id="{B5862858-0904-A9E8-0229-4C2CF649FE9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49275" y="2011921"/>
            <a:ext cx="3155206" cy="4225029"/>
          </a:xfrm>
          <a:prstGeom prst="rect">
            <a:avLst/>
          </a:prstGeom>
        </p:spPr>
      </p:pic>
      <p:sp>
        <p:nvSpPr>
          <p:cNvPr id="4" name="Rectangle: Rounded Corners 3">
            <a:extLst>
              <a:ext uri="{FF2B5EF4-FFF2-40B4-BE49-F238E27FC236}">
                <a16:creationId xmlns:a16="http://schemas.microsoft.com/office/drawing/2014/main" id="{D9BBC011-6ED5-A035-09D8-10F11EE74EBE}"/>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412D151F-24D5-20A8-1EEE-19E605E5B3F7}"/>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61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7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750"/>
                            </p:stCondLst>
                            <p:childTnLst>
                              <p:par>
                                <p:cTn id="19" presetID="10" presetClass="entr" presetSubtype="0" fill="hold" nodeType="afterEffect">
                                  <p:stCondLst>
                                    <p:cond delay="7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B9649-C48E-3B10-F555-50B7D5498EF1}"/>
            </a:ext>
          </a:extLst>
        </p:cNvPr>
        <p:cNvGrpSpPr/>
        <p:nvPr/>
      </p:nvGrpSpPr>
      <p:grpSpPr>
        <a:xfrm>
          <a:off x="0" y="0"/>
          <a:ext cx="0" cy="0"/>
          <a:chOff x="0" y="0"/>
          <a:chExt cx="0" cy="0"/>
        </a:xfrm>
      </p:grpSpPr>
      <p:pic>
        <p:nvPicPr>
          <p:cNvPr id="7" name="Picture 6" descr="A group of teachers sitting around a conference table having a meeting, with laptops, notebooks, and papers in front of them.">
            <a:extLst>
              <a:ext uri="{FF2B5EF4-FFF2-40B4-BE49-F238E27FC236}">
                <a16:creationId xmlns:a16="http://schemas.microsoft.com/office/drawing/2014/main" id="{744E9A93-2818-8A3E-F30A-395CC73C8AE5}"/>
              </a:ext>
            </a:extLst>
          </p:cNvPr>
          <p:cNvPicPr>
            <a:picLocks noGrp="1" noRot="1" noChangeAspect="1" noMove="1" noResize="1" noEditPoints="1" noAdjustHandles="1" noChangeArrowheads="1" noChangeShapeType="1" noCrop="1"/>
          </p:cNvPicPr>
          <p:nvPr/>
        </p:nvPicPr>
        <p:blipFill>
          <a:blip r:embed="rId3"/>
          <a:stretch>
            <a:fillRect/>
          </a:stretch>
        </p:blipFill>
        <p:spPr>
          <a:xfrm>
            <a:off x="1454" y="0"/>
            <a:ext cx="12189091" cy="6858000"/>
          </a:xfrm>
          <a:prstGeom prst="rect">
            <a:avLst/>
          </a:prstGeom>
        </p:spPr>
      </p:pic>
      <p:sp>
        <p:nvSpPr>
          <p:cNvPr id="2" name="Title 1">
            <a:extLst>
              <a:ext uri="{FF2B5EF4-FFF2-40B4-BE49-F238E27FC236}">
                <a16:creationId xmlns:a16="http://schemas.microsoft.com/office/drawing/2014/main" id="{31AB45EB-C01F-FEDE-27A8-9AB24179864E}"/>
              </a:ext>
            </a:extLst>
          </p:cNvPr>
          <p:cNvSpPr txBox="1">
            <a:spLocks noGrp="1"/>
          </p:cNvSpPr>
          <p:nvPr>
            <p:ph type="title" idx="4294967295"/>
          </p:nvPr>
        </p:nvSpPr>
        <p:spPr>
          <a:xfrm>
            <a:off x="7022658" y="819781"/>
            <a:ext cx="4588969" cy="851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0" normalizeH="0" baseline="0" noProof="0" dirty="0">
                <a:ln>
                  <a:noFill/>
                </a:ln>
                <a:effectLst/>
                <a:uLnTx/>
                <a:uFillTx/>
                <a:latin typeface="Roboto"/>
                <a:ea typeface="Roboto"/>
                <a:cs typeface="Roboto"/>
              </a:rPr>
              <a:t>Including all learners</a:t>
            </a:r>
          </a:p>
        </p:txBody>
      </p:sp>
      <p:sp>
        <p:nvSpPr>
          <p:cNvPr id="5" name="TextBox 4">
            <a:extLst>
              <a:ext uri="{FF2B5EF4-FFF2-40B4-BE49-F238E27FC236}">
                <a16:creationId xmlns:a16="http://schemas.microsoft.com/office/drawing/2014/main" id="{40BCE367-9B92-FD0C-9E45-B75F91F3457A}"/>
              </a:ext>
            </a:extLst>
          </p:cNvPr>
          <p:cNvSpPr txBox="1"/>
          <p:nvPr/>
        </p:nvSpPr>
        <p:spPr>
          <a:xfrm>
            <a:off x="7022658" y="1814132"/>
            <a:ext cx="4225897" cy="1200329"/>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dirty="0">
                <a:latin typeface="Roboto"/>
                <a:ea typeface="Roboto"/>
              </a:rPr>
              <a:t>How do we currently ensure that all learners access knowledge, understanding and skills from the Australian Curriculum?</a:t>
            </a:r>
          </a:p>
        </p:txBody>
      </p:sp>
      <p:sp>
        <p:nvSpPr>
          <p:cNvPr id="3" name="TextBox 2">
            <a:extLst>
              <a:ext uri="{FF2B5EF4-FFF2-40B4-BE49-F238E27FC236}">
                <a16:creationId xmlns:a16="http://schemas.microsoft.com/office/drawing/2014/main" id="{B0EC17CF-B3D3-1E65-0FEA-528D2F43EE62}"/>
              </a:ext>
            </a:extLst>
          </p:cNvPr>
          <p:cNvSpPr txBox="1"/>
          <p:nvPr/>
        </p:nvSpPr>
        <p:spPr>
          <a:xfrm>
            <a:off x="7022659" y="3157810"/>
            <a:ext cx="3261210" cy="2508379"/>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AU" sz="1600" b="1" dirty="0">
                <a:latin typeface="Roboto" panose="02000000000000000000" pitchFamily="2" charset="0"/>
                <a:ea typeface="Roboto" panose="02000000000000000000" pitchFamily="2" charset="0"/>
              </a:rPr>
              <a:t>Think–Pair–Share</a:t>
            </a:r>
            <a:endParaRPr lang="en-US" sz="1600" b="1" dirty="0">
              <a:latin typeface="Roboto"/>
              <a:ea typeface="Roboto"/>
            </a:endParaRPr>
          </a:p>
          <a:p>
            <a:pPr marL="342900" indent="-342900">
              <a:spcBef>
                <a:spcPts val="600"/>
              </a:spcBef>
              <a:spcAft>
                <a:spcPts val="1200"/>
              </a:spcAft>
              <a:buFont typeface="+mj-lt"/>
              <a:buAutoNum type="arabicPeriod"/>
              <a:defRPr/>
            </a:pPr>
            <a:r>
              <a:rPr lang="en-US" sz="1600" b="1" dirty="0">
                <a:latin typeface="Roboto"/>
                <a:ea typeface="Roboto"/>
              </a:rPr>
              <a:t>Think </a:t>
            </a:r>
            <a:r>
              <a:rPr lang="en-US" sz="1600" dirty="0">
                <a:latin typeface="Roboto"/>
                <a:ea typeface="Roboto"/>
              </a:rPr>
              <a:t>independently about a prompt or problem.</a:t>
            </a:r>
          </a:p>
          <a:p>
            <a:pPr marL="342900" indent="-342900">
              <a:spcBef>
                <a:spcPts val="600"/>
              </a:spcBef>
              <a:spcAft>
                <a:spcPts val="1200"/>
              </a:spcAft>
              <a:buFont typeface="+mj-lt"/>
              <a:buAutoNum type="arabicPeriod"/>
              <a:defRPr/>
            </a:pPr>
            <a:r>
              <a:rPr lang="en-US" sz="1600" b="1" dirty="0">
                <a:latin typeface="Roboto"/>
                <a:ea typeface="Roboto"/>
              </a:rPr>
              <a:t>Pair </a:t>
            </a:r>
            <a:r>
              <a:rPr lang="en-US" sz="1600" dirty="0">
                <a:latin typeface="Roboto"/>
                <a:ea typeface="Roboto"/>
              </a:rPr>
              <a:t>up and discuss your ideas with a colleague.</a:t>
            </a:r>
          </a:p>
          <a:p>
            <a:pPr marL="342900" indent="-342900">
              <a:spcBef>
                <a:spcPts val="600"/>
              </a:spcBef>
              <a:spcAft>
                <a:spcPts val="1200"/>
              </a:spcAft>
              <a:buFont typeface="+mj-lt"/>
              <a:buAutoNum type="arabicPeriod"/>
              <a:defRPr/>
            </a:pPr>
            <a:r>
              <a:rPr lang="en-US" sz="1600" b="1" dirty="0">
                <a:latin typeface="Roboto"/>
                <a:ea typeface="Roboto"/>
              </a:rPr>
              <a:t>Share </a:t>
            </a:r>
            <a:r>
              <a:rPr lang="en-US" sz="1600" dirty="0">
                <a:latin typeface="Roboto"/>
                <a:ea typeface="Roboto"/>
              </a:rPr>
              <a:t>your ideas with</a:t>
            </a:r>
            <a:br>
              <a:rPr lang="en-US" sz="1600" dirty="0">
                <a:latin typeface="Roboto"/>
                <a:ea typeface="Roboto"/>
              </a:rPr>
            </a:br>
            <a:r>
              <a:rPr lang="en-US" sz="1600" dirty="0">
                <a:latin typeface="Roboto"/>
                <a:ea typeface="Roboto"/>
              </a:rPr>
              <a:t>the group.</a:t>
            </a:r>
          </a:p>
        </p:txBody>
      </p:sp>
      <p:pic>
        <p:nvPicPr>
          <p:cNvPr id="6" name="Picture 5" descr="Evaluate&#10;How do we know our actions are making a difference?">
            <a:extLst>
              <a:ext uri="{FF2B5EF4-FFF2-40B4-BE49-F238E27FC236}">
                <a16:creationId xmlns:a16="http://schemas.microsoft.com/office/drawing/2014/main" id="{FB825579-80F6-BCEC-04D9-BEB5405CD42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15340" y="4192530"/>
            <a:ext cx="1707160" cy="2286000"/>
          </a:xfrm>
          <a:prstGeom prst="rect">
            <a:avLst/>
          </a:prstGeom>
        </p:spPr>
      </p:pic>
      <p:sp>
        <p:nvSpPr>
          <p:cNvPr id="11" name="Slide Number Placeholder 5">
            <a:extLst>
              <a:ext uri="{FF2B5EF4-FFF2-40B4-BE49-F238E27FC236}">
                <a16:creationId xmlns:a16="http://schemas.microsoft.com/office/drawing/2014/main" id="{AEF865D8-6821-FD11-F06D-F92939C51BA7}"/>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5</a:t>
            </a:fld>
            <a:r>
              <a:rPr lang="en-US" b="1" dirty="0">
                <a:solidFill>
                  <a:schemeClr val="bg1">
                    <a:lumMod val="50000"/>
                  </a:schemeClr>
                </a:solidFill>
              </a:rPr>
              <a:t>   </a:t>
            </a:r>
          </a:p>
        </p:txBody>
      </p:sp>
    </p:spTree>
    <p:extLst>
      <p:ext uri="{BB962C8B-B14F-4D97-AF65-F5344CB8AC3E}">
        <p14:creationId xmlns:p14="http://schemas.microsoft.com/office/powerpoint/2010/main" val="270413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6E5B-DE11-8738-2D28-C086C54BEF65}"/>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4F529AAD-4B38-A326-EE40-9F03C390FC52}"/>
              </a:ext>
            </a:extLst>
          </p:cNvPr>
          <p:cNvSpPr>
            <a:spLocks noGrp="1"/>
          </p:cNvSpPr>
          <p:nvPr>
            <p:ph type="title"/>
          </p:nvPr>
        </p:nvSpPr>
        <p:spPr>
          <a:xfrm>
            <a:off x="438680" y="759362"/>
            <a:ext cx="2978136" cy="605502"/>
          </a:xfrm>
        </p:spPr>
        <p:txBody>
          <a:bodyPr anchor="t">
            <a:noAutofit/>
          </a:bodyPr>
          <a:lstStyle/>
          <a:p>
            <a:pPr rtl="0" eaLnBrk="1" latinLnBrk="0" hangingPunct="1"/>
            <a:r>
              <a:rPr lang="en-US" sz="3200" b="1" dirty="0">
                <a:latin typeface="Roboto" panose="02000000000000000000" pitchFamily="2" charset="0"/>
                <a:ea typeface="Roboto" panose="02000000000000000000" pitchFamily="2" charset="0"/>
                <a:cs typeface="+mn-cs"/>
              </a:rPr>
              <a:t>CASE Model</a:t>
            </a:r>
          </a:p>
        </p:txBody>
      </p:sp>
      <p:pic>
        <p:nvPicPr>
          <p:cNvPr id="1026" name="Picture 2" descr="Student diversity connection">
            <a:extLst>
              <a:ext uri="{FF2B5EF4-FFF2-40B4-BE49-F238E27FC236}">
                <a16:creationId xmlns:a16="http://schemas.microsoft.com/office/drawing/2014/main" id="{B08C8B5E-4E5E-7932-AC09-7F9B1EA0C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816" y="912340"/>
            <a:ext cx="5358368" cy="50333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BFF9AC8-817C-7F0E-2DEA-DB8561B5FCEF}"/>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54ECB57A-0D83-C980-A191-B55CC276166B}"/>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4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41E8-F07C-7A4D-7141-A28C7F5954AA}"/>
            </a:ext>
          </a:extLst>
        </p:cNvPr>
        <p:cNvGrpSpPr/>
        <p:nvPr/>
      </p:nvGrpSpPr>
      <p:grpSpPr>
        <a:xfrm>
          <a:off x="0" y="0"/>
          <a:ext cx="0" cy="0"/>
          <a:chOff x="0" y="0"/>
          <a:chExt cx="0" cy="0"/>
        </a:xfrm>
      </p:grpSpPr>
      <p:pic>
        <p:nvPicPr>
          <p:cNvPr id="2" name="Picture 1" descr="A group of teachers sitting around a conference table having a meeting, with laptops, notebooks, and papers in front of them.">
            <a:extLst>
              <a:ext uri="{FF2B5EF4-FFF2-40B4-BE49-F238E27FC236}">
                <a16:creationId xmlns:a16="http://schemas.microsoft.com/office/drawing/2014/main" id="{2EC09FF2-1684-DA7E-DCEC-32EC5D6D5611}"/>
              </a:ext>
            </a:extLst>
          </p:cNvPr>
          <p:cNvPicPr>
            <a:picLocks noGrp="1" noRot="1" noChangeAspect="1" noMove="1" noResize="1" noEditPoints="1" noAdjustHandles="1" noChangeArrowheads="1" noChangeShapeType="1" noCrop="1"/>
          </p:cNvPicPr>
          <p:nvPr/>
        </p:nvPicPr>
        <p:blipFill>
          <a:blip r:embed="rId3"/>
          <a:stretch>
            <a:fillRect/>
          </a:stretch>
        </p:blipFill>
        <p:spPr>
          <a:xfrm>
            <a:off x="1454" y="0"/>
            <a:ext cx="12189091" cy="6858000"/>
          </a:xfrm>
          <a:prstGeom prst="rect">
            <a:avLst/>
          </a:prstGeom>
        </p:spPr>
      </p:pic>
      <p:sp>
        <p:nvSpPr>
          <p:cNvPr id="7" name="Title 6">
            <a:extLst>
              <a:ext uri="{FF2B5EF4-FFF2-40B4-BE49-F238E27FC236}">
                <a16:creationId xmlns:a16="http://schemas.microsoft.com/office/drawing/2014/main" id="{D1F097B7-9CB9-F2CF-66AC-82CD63166015}"/>
              </a:ext>
            </a:extLst>
          </p:cNvPr>
          <p:cNvSpPr txBox="1">
            <a:spLocks noGrp="1"/>
          </p:cNvSpPr>
          <p:nvPr>
            <p:ph type="title" idx="4294967295"/>
          </p:nvPr>
        </p:nvSpPr>
        <p:spPr>
          <a:xfrm>
            <a:off x="7022658" y="819781"/>
            <a:ext cx="4588969" cy="15434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Roboto" panose="02000000000000000000" pitchFamily="2" charset="0"/>
              <a:ea typeface="Roboto" panose="02000000000000000000" pitchFamily="2" charset="0"/>
              <a:cs typeface="Roboto"/>
            </a:endParaRPr>
          </a:p>
          <a:p>
            <a:pPr lvl="0">
              <a:spcBef>
                <a:spcPts val="300"/>
              </a:spcBef>
              <a:defRPr/>
            </a:pPr>
            <a:r>
              <a:rPr kumimoji="0" lang="en-US" sz="32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a:rPr>
              <a:t>CASE Model</a:t>
            </a:r>
            <a:br>
              <a:rPr kumimoji="0" lang="en-US" sz="32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a:rPr>
            </a:br>
            <a:br>
              <a:rPr kumimoji="0" lang="en-US" sz="32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a:rPr>
            </a:br>
            <a:r>
              <a:rPr lang="en-US" sz="1800" dirty="0">
                <a:latin typeface="Roboto" panose="02000000000000000000" pitchFamily="2" charset="0"/>
                <a:ea typeface="Roboto" panose="02000000000000000000" pitchFamily="2" charset="0"/>
                <a:cs typeface="Roboto"/>
              </a:rPr>
              <a:t>PMI (Plus</a:t>
            </a:r>
            <a:r>
              <a:rPr lang="en-AU" sz="1800" dirty="0">
                <a:latin typeface="Roboto" panose="02000000000000000000" pitchFamily="2" charset="0"/>
                <a:ea typeface="Roboto" panose="02000000000000000000" pitchFamily="2" charset="0"/>
              </a:rPr>
              <a:t>–</a:t>
            </a:r>
            <a:r>
              <a:rPr lang="en-US" sz="1800" dirty="0">
                <a:latin typeface="Roboto" panose="02000000000000000000" pitchFamily="2" charset="0"/>
                <a:ea typeface="Roboto" panose="02000000000000000000" pitchFamily="2" charset="0"/>
                <a:cs typeface="Roboto"/>
              </a:rPr>
              <a:t>Minus</a:t>
            </a:r>
            <a:r>
              <a:rPr lang="en-AU" sz="1800" dirty="0">
                <a:latin typeface="Roboto" panose="02000000000000000000" pitchFamily="2" charset="0"/>
                <a:ea typeface="Roboto" panose="02000000000000000000" pitchFamily="2" charset="0"/>
              </a:rPr>
              <a:t>–</a:t>
            </a:r>
            <a:r>
              <a:rPr lang="en-US" sz="1800" dirty="0">
                <a:latin typeface="Roboto" panose="02000000000000000000" pitchFamily="2" charset="0"/>
                <a:ea typeface="Roboto" panose="02000000000000000000" pitchFamily="2" charset="0"/>
                <a:cs typeface="Roboto"/>
              </a:rPr>
              <a:t>Interesting)</a:t>
            </a:r>
            <a:endParaRPr kumimoji="0" lang="en-US" sz="1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a:endParaRPr>
          </a:p>
        </p:txBody>
      </p:sp>
      <p:sp>
        <p:nvSpPr>
          <p:cNvPr id="5" name="TextBox 4">
            <a:extLst>
              <a:ext uri="{FF2B5EF4-FFF2-40B4-BE49-F238E27FC236}">
                <a16:creationId xmlns:a16="http://schemas.microsoft.com/office/drawing/2014/main" id="{B5B02B32-B697-24DC-F17A-F3CC6BB0900E}"/>
              </a:ext>
            </a:extLst>
          </p:cNvPr>
          <p:cNvSpPr txBox="1">
            <a:spLocks noGrp="1" noRot="1" noMove="1" noResize="1" noEditPoints="1" noAdjustHandles="1" noChangeArrowheads="1" noChangeShapeType="1"/>
          </p:cNvSpPr>
          <p:nvPr/>
        </p:nvSpPr>
        <p:spPr>
          <a:xfrm>
            <a:off x="7022658" y="2663812"/>
            <a:ext cx="4225897" cy="1938992"/>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marL="285750" indent="-285750">
              <a:spcBef>
                <a:spcPts val="600"/>
              </a:spcBef>
              <a:spcAft>
                <a:spcPts val="1200"/>
              </a:spcAft>
              <a:buFont typeface="Arial" panose="020B0604020202020204" pitchFamily="34" charset="0"/>
              <a:buChar char="•"/>
              <a:defRPr/>
            </a:pPr>
            <a:r>
              <a:rPr lang="en-US" dirty="0">
                <a:latin typeface="Roboto"/>
                <a:ea typeface="Roboto"/>
              </a:rPr>
              <a:t>Read and reflect on the information on the </a:t>
            </a:r>
            <a:r>
              <a:rPr lang="en-US" dirty="0">
                <a:latin typeface="Roboto"/>
                <a:ea typeface="Roboto"/>
                <a:hlinkClick r:id="rId4"/>
              </a:rPr>
              <a:t>Planning for diversity</a:t>
            </a:r>
            <a:r>
              <a:rPr lang="en-US" dirty="0">
                <a:latin typeface="Roboto"/>
                <a:ea typeface="Roboto"/>
              </a:rPr>
              <a:t> page. </a:t>
            </a:r>
          </a:p>
          <a:p>
            <a:pPr marL="285750" indent="-285750">
              <a:spcBef>
                <a:spcPts val="600"/>
              </a:spcBef>
              <a:spcAft>
                <a:spcPts val="1200"/>
              </a:spcAft>
              <a:buFont typeface="Arial" panose="020B0604020202020204" pitchFamily="34" charset="0"/>
              <a:buChar char="•"/>
              <a:defRPr/>
            </a:pPr>
            <a:r>
              <a:rPr lang="en-US" dirty="0">
                <a:latin typeface="Roboto"/>
                <a:ea typeface="Roboto"/>
              </a:rPr>
              <a:t>Use a PMI chart to record your thinking.</a:t>
            </a:r>
          </a:p>
          <a:p>
            <a:pPr marL="285750" indent="-285750">
              <a:spcBef>
                <a:spcPts val="600"/>
              </a:spcBef>
              <a:spcAft>
                <a:spcPts val="1200"/>
              </a:spcAft>
              <a:buFont typeface="Arial" panose="020B0604020202020204" pitchFamily="34" charset="0"/>
              <a:buChar char="•"/>
              <a:defRPr/>
            </a:pPr>
            <a:r>
              <a:rPr lang="en-US" dirty="0">
                <a:latin typeface="Roboto"/>
                <a:ea typeface="Roboto"/>
              </a:rPr>
              <a:t>Share your thinking with the group. </a:t>
            </a:r>
          </a:p>
        </p:txBody>
      </p:sp>
      <p:sp>
        <p:nvSpPr>
          <p:cNvPr id="11" name="Slide Number Placeholder 5">
            <a:extLst>
              <a:ext uri="{FF2B5EF4-FFF2-40B4-BE49-F238E27FC236}">
                <a16:creationId xmlns:a16="http://schemas.microsoft.com/office/drawing/2014/main" id="{2A167559-785E-F0EA-EC7A-DBA12790A6AA}"/>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7</a:t>
            </a:fld>
            <a:r>
              <a:rPr lang="en-US" b="1">
                <a:solidFill>
                  <a:schemeClr val="bg1">
                    <a:lumMod val="50000"/>
                  </a:schemeClr>
                </a:solidFill>
              </a:rPr>
              <a:t>   </a:t>
            </a:r>
          </a:p>
        </p:txBody>
      </p:sp>
    </p:spTree>
    <p:extLst>
      <p:ext uri="{BB962C8B-B14F-4D97-AF65-F5344CB8AC3E}">
        <p14:creationId xmlns:p14="http://schemas.microsoft.com/office/powerpoint/2010/main" val="437302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6E5B-DE11-8738-2D28-C086C54BEF65}"/>
            </a:ext>
          </a:extLst>
        </p:cNvPr>
        <p:cNvGrpSpPr/>
        <p:nvPr/>
      </p:nvGrpSpPr>
      <p:grpSpPr>
        <a:xfrm>
          <a:off x="0" y="0"/>
          <a:ext cx="0" cy="0"/>
          <a:chOff x="0" y="0"/>
          <a:chExt cx="0" cy="0"/>
        </a:xfrm>
      </p:grpSpPr>
      <p:pic>
        <p:nvPicPr>
          <p:cNvPr id="10" name="Picture 9" descr="A group of students in school gather around a laptop at a table, working together in a classroom.">
            <a:extLst>
              <a:ext uri="{FF2B5EF4-FFF2-40B4-BE49-F238E27FC236}">
                <a16:creationId xmlns:a16="http://schemas.microsoft.com/office/drawing/2014/main" id="{F2B3B7A0-7817-06B0-0BA8-867D5665C713}"/>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243014" cy="6858000"/>
          </a:xfrm>
          <a:prstGeom prst="rect">
            <a:avLst/>
          </a:prstGeom>
        </p:spPr>
      </p:pic>
      <p:sp>
        <p:nvSpPr>
          <p:cNvPr id="22" name="Title 1">
            <a:extLst>
              <a:ext uri="{FF2B5EF4-FFF2-40B4-BE49-F238E27FC236}">
                <a16:creationId xmlns:a16="http://schemas.microsoft.com/office/drawing/2014/main" id="{4F529AAD-4B38-A326-EE40-9F03C390FC52}"/>
              </a:ext>
            </a:extLst>
          </p:cNvPr>
          <p:cNvSpPr>
            <a:spLocks noGrp="1"/>
          </p:cNvSpPr>
          <p:nvPr>
            <p:ph type="title"/>
          </p:nvPr>
        </p:nvSpPr>
        <p:spPr>
          <a:xfrm>
            <a:off x="438680" y="759362"/>
            <a:ext cx="9353020" cy="977156"/>
          </a:xfrm>
        </p:spPr>
        <p:txBody>
          <a:bodyPr anchor="t">
            <a:noAutofit/>
          </a:bodyPr>
          <a:lstStyle/>
          <a:p>
            <a:pPr rtl="0" eaLnBrk="1" latinLnBrk="0" hangingPunct="1"/>
            <a:r>
              <a:rPr lang="en-US" sz="3200" b="1" dirty="0">
                <a:latin typeface="Roboto" panose="02000000000000000000" pitchFamily="2" charset="0"/>
                <a:ea typeface="Roboto" panose="02000000000000000000" pitchFamily="2" charset="0"/>
                <a:cs typeface="+mn-cs"/>
              </a:rPr>
              <a:t>Understand this learning area: Meeting the needs of diverse learners </a:t>
            </a:r>
          </a:p>
        </p:txBody>
      </p:sp>
      <p:sp>
        <p:nvSpPr>
          <p:cNvPr id="6" name="Rectangle: Rounded Corners 5">
            <a:extLst>
              <a:ext uri="{FF2B5EF4-FFF2-40B4-BE49-F238E27FC236}">
                <a16:creationId xmlns:a16="http://schemas.microsoft.com/office/drawing/2014/main" id="{9D8D67AD-8895-7B24-AFD2-958AABCD28A3}"/>
              </a:ext>
            </a:extLst>
          </p:cNvPr>
          <p:cNvSpPr/>
          <p:nvPr/>
        </p:nvSpPr>
        <p:spPr>
          <a:xfrm>
            <a:off x="6442879" y="2404241"/>
            <a:ext cx="4752301" cy="1127853"/>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dirty="0">
                <a:solidFill>
                  <a:schemeClr val="tx1"/>
                </a:solidFill>
                <a:latin typeface="Roboto" panose="02000000000000000000" pitchFamily="2" charset="0"/>
                <a:ea typeface="Roboto" panose="02000000000000000000" pitchFamily="2" charset="0"/>
              </a:rPr>
              <a:t>How would you use the information in ‘Understand this learning area: Meeting the needs of diverse learners’ when planning?</a:t>
            </a:r>
          </a:p>
        </p:txBody>
      </p:sp>
      <p:grpSp>
        <p:nvGrpSpPr>
          <p:cNvPr id="4" name="Group 3">
            <a:extLst>
              <a:ext uri="{FF2B5EF4-FFF2-40B4-BE49-F238E27FC236}">
                <a16:creationId xmlns:a16="http://schemas.microsoft.com/office/drawing/2014/main" id="{67276C4F-645B-37EB-8510-D472EB2143CC}"/>
              </a:ext>
            </a:extLst>
          </p:cNvPr>
          <p:cNvGrpSpPr/>
          <p:nvPr/>
        </p:nvGrpSpPr>
        <p:grpSpPr>
          <a:xfrm>
            <a:off x="1192859" y="5690693"/>
            <a:ext cx="7626170" cy="977156"/>
            <a:chOff x="562330" y="5845214"/>
            <a:chExt cx="7206815" cy="977156"/>
          </a:xfrm>
        </p:grpSpPr>
        <p:pic>
          <p:nvPicPr>
            <p:cNvPr id="9" name="Picture 8" descr="Discussion icon">
              <a:extLst>
                <a:ext uri="{FF2B5EF4-FFF2-40B4-BE49-F238E27FC236}">
                  <a16:creationId xmlns:a16="http://schemas.microsoft.com/office/drawing/2014/main" id="{C5B18D7E-B8A3-072A-9DE0-0D08E6FBB74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816535" y="6089536"/>
              <a:ext cx="524256" cy="488511"/>
            </a:xfrm>
            <a:prstGeom prst="rect">
              <a:avLst/>
            </a:prstGeom>
          </p:spPr>
        </p:pic>
        <p:sp>
          <p:nvSpPr>
            <p:cNvPr id="12" name="Rectangle: Rounded Corners 11">
              <a:extLst>
                <a:ext uri="{FF2B5EF4-FFF2-40B4-BE49-F238E27FC236}">
                  <a16:creationId xmlns:a16="http://schemas.microsoft.com/office/drawing/2014/main" id="{085CFCE6-8054-31BA-FD32-A6ECB05EF9D0}"/>
                </a:ext>
              </a:extLst>
            </p:cNvPr>
            <p:cNvSpPr/>
            <p:nvPr/>
          </p:nvSpPr>
          <p:spPr>
            <a:xfrm>
              <a:off x="562330" y="5845214"/>
              <a:ext cx="7206815" cy="977156"/>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1008000" rtlCol="0" anchor="ctr"/>
            <a:lstStyle/>
            <a:p>
              <a:r>
                <a:rPr lang="en-US" sz="1600" dirty="0">
                  <a:solidFill>
                    <a:schemeClr val="tx1"/>
                  </a:solidFill>
                  <a:latin typeface="Roboto" panose="02000000000000000000" pitchFamily="2" charset="0"/>
                  <a:ea typeface="Roboto" panose="02000000000000000000" pitchFamily="2" charset="0"/>
                </a:rPr>
                <a:t>Discuss your reflections in small groups, with an option to share observations with the wider group. </a:t>
              </a:r>
            </a:p>
          </p:txBody>
        </p:sp>
      </p:grpSp>
      <p:pic>
        <p:nvPicPr>
          <p:cNvPr id="3" name="Picture 2" descr="Reflect&#10;What is working well, and what needs to change/">
            <a:extLst>
              <a:ext uri="{FF2B5EF4-FFF2-40B4-BE49-F238E27FC236}">
                <a16:creationId xmlns:a16="http://schemas.microsoft.com/office/drawing/2014/main" id="{C7862B24-6A2D-1A63-4F97-3A394FD2520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57406" y="5141524"/>
            <a:ext cx="2357347" cy="1545247"/>
          </a:xfrm>
          <a:prstGeom prst="rect">
            <a:avLst/>
          </a:prstGeom>
        </p:spPr>
      </p:pic>
      <p:sp>
        <p:nvSpPr>
          <p:cNvPr id="8" name="Rectangle 7">
            <a:extLst>
              <a:ext uri="{FF2B5EF4-FFF2-40B4-BE49-F238E27FC236}">
                <a16:creationId xmlns:a16="http://schemas.microsoft.com/office/drawing/2014/main" id="{60437A98-CFFE-DD67-1971-4C3A01376C43}"/>
              </a:ext>
            </a:extLst>
          </p:cNvPr>
          <p:cNvSpPr/>
          <p:nvPr/>
        </p:nvSpPr>
        <p:spPr>
          <a:xfrm>
            <a:off x="505182" y="6457950"/>
            <a:ext cx="294918" cy="247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Slide Number Placeholder 5">
            <a:extLst>
              <a:ext uri="{FF2B5EF4-FFF2-40B4-BE49-F238E27FC236}">
                <a16:creationId xmlns:a16="http://schemas.microsoft.com/office/drawing/2014/main" id="{69A38E84-F469-9C47-C73E-D6F32610A9B1}"/>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8</a:t>
            </a:fld>
            <a:r>
              <a:rPr lang="en-US" b="1" dirty="0">
                <a:solidFill>
                  <a:schemeClr val="bg1">
                    <a:lumMod val="50000"/>
                  </a:schemeClr>
                </a:solidFill>
              </a:rPr>
              <a:t>   </a:t>
            </a:r>
          </a:p>
        </p:txBody>
      </p:sp>
    </p:spTree>
    <p:extLst>
      <p:ext uri="{BB962C8B-B14F-4D97-AF65-F5344CB8AC3E}">
        <p14:creationId xmlns:p14="http://schemas.microsoft.com/office/powerpoint/2010/main" val="30407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EB972-04B4-8CE7-7B96-A21D35F7A08F}"/>
            </a:ext>
          </a:extLst>
        </p:cNvPr>
        <p:cNvGrpSpPr/>
        <p:nvPr/>
      </p:nvGrpSpPr>
      <p:grpSpPr>
        <a:xfrm>
          <a:off x="0" y="0"/>
          <a:ext cx="0" cy="0"/>
          <a:chOff x="0" y="0"/>
          <a:chExt cx="0" cy="0"/>
        </a:xfrm>
      </p:grpSpPr>
      <p:pic>
        <p:nvPicPr>
          <p:cNvPr id="12" name="Picture 11" descr="A group of students gathered around a table working on a task with a teacher in a classroom.">
            <a:extLst>
              <a:ext uri="{FF2B5EF4-FFF2-40B4-BE49-F238E27FC236}">
                <a16:creationId xmlns:a16="http://schemas.microsoft.com/office/drawing/2014/main" id="{BEF51DEE-6D96-3899-E5AA-0F1055D00B70}"/>
              </a:ext>
            </a:extLst>
          </p:cNvPr>
          <p:cNvPicPr>
            <a:picLocks noGrp="1" noRot="1" noChangeAspect="1" noMove="1" noResize="1" noEditPoints="1" noAdjustHandles="1" noChangeArrowheads="1" noChangeShapeType="1" noCrop="1"/>
          </p:cNvPicPr>
          <p:nvPr/>
        </p:nvPicPr>
        <p:blipFill>
          <a:blip r:embed="rId3"/>
          <a:stretch>
            <a:fillRect/>
          </a:stretch>
        </p:blipFill>
        <p:spPr>
          <a:xfrm>
            <a:off x="-1" y="0"/>
            <a:ext cx="12187215" cy="6858000"/>
          </a:xfrm>
          <a:prstGeom prst="rect">
            <a:avLst/>
          </a:prstGeom>
        </p:spPr>
      </p:pic>
      <p:sp>
        <p:nvSpPr>
          <p:cNvPr id="22" name="Title 1">
            <a:extLst>
              <a:ext uri="{FF2B5EF4-FFF2-40B4-BE49-F238E27FC236}">
                <a16:creationId xmlns:a16="http://schemas.microsoft.com/office/drawing/2014/main" id="{1A411FFF-0302-5959-0F19-1D5F9CF0E624}"/>
              </a:ext>
            </a:extLst>
          </p:cNvPr>
          <p:cNvSpPr>
            <a:spLocks noGrp="1"/>
          </p:cNvSpPr>
          <p:nvPr>
            <p:ph type="title"/>
          </p:nvPr>
        </p:nvSpPr>
        <p:spPr>
          <a:xfrm>
            <a:off x="438679" y="759362"/>
            <a:ext cx="9039857" cy="605502"/>
          </a:xfrm>
        </p:spPr>
        <p:txBody>
          <a:bodyPr anchor="t">
            <a:noAutofit/>
          </a:bodyPr>
          <a:lstStyle/>
          <a:p>
            <a:r>
              <a:rPr lang="en-AU" sz="3200" b="1" dirty="0">
                <a:latin typeface="Roboto" panose="02000000000000000000" pitchFamily="2" charset="0"/>
                <a:ea typeface="Roboto" panose="02000000000000000000" pitchFamily="2" charset="0"/>
              </a:rPr>
              <a:t>Student belonging and wellbeing</a:t>
            </a:r>
            <a:endParaRPr lang="en-US" sz="3200" b="1" dirty="0">
              <a:solidFill>
                <a:schemeClr val="tx1">
                  <a:lumMod val="75000"/>
                  <a:lumOff val="25000"/>
                </a:schemeClr>
              </a:solidFill>
              <a:latin typeface="Roboto" panose="02000000000000000000" pitchFamily="2" charset="0"/>
              <a:ea typeface="Roboto" panose="02000000000000000000" pitchFamily="2" charset="0"/>
              <a:cs typeface="+mn-cs"/>
            </a:endParaRPr>
          </a:p>
        </p:txBody>
      </p:sp>
      <p:sp>
        <p:nvSpPr>
          <p:cNvPr id="6" name="Rectangle: Rounded Corners 5">
            <a:extLst>
              <a:ext uri="{FF2B5EF4-FFF2-40B4-BE49-F238E27FC236}">
                <a16:creationId xmlns:a16="http://schemas.microsoft.com/office/drawing/2014/main" id="{905C2FAF-5DF2-C754-9C01-EF1E966B90B0}"/>
              </a:ext>
            </a:extLst>
          </p:cNvPr>
          <p:cNvSpPr/>
          <p:nvPr/>
        </p:nvSpPr>
        <p:spPr>
          <a:xfrm>
            <a:off x="6762491" y="2732442"/>
            <a:ext cx="4965959" cy="1484556"/>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1200"/>
              </a:spcBef>
              <a:spcAft>
                <a:spcPts val="300"/>
              </a:spcAft>
            </a:pPr>
            <a:r>
              <a:rPr lang="en-US" dirty="0">
                <a:solidFill>
                  <a:schemeClr val="tx1"/>
                </a:solidFill>
                <a:latin typeface="Roboto" panose="02000000000000000000" pitchFamily="2" charset="0"/>
                <a:ea typeface="Roboto" panose="02000000000000000000" pitchFamily="2" charset="0"/>
              </a:rPr>
              <a:t>Students with well-developed social and emotional skills are better equipped to regulate themselves, build constructive relationships and navigate challenges.</a:t>
            </a:r>
          </a:p>
        </p:txBody>
      </p:sp>
      <p:grpSp>
        <p:nvGrpSpPr>
          <p:cNvPr id="2" name="Group 1">
            <a:extLst>
              <a:ext uri="{FF2B5EF4-FFF2-40B4-BE49-F238E27FC236}">
                <a16:creationId xmlns:a16="http://schemas.microsoft.com/office/drawing/2014/main" id="{9DD96E00-57B9-9A5D-6D59-ACE4E4530EB8}"/>
              </a:ext>
            </a:extLst>
          </p:cNvPr>
          <p:cNvGrpSpPr/>
          <p:nvPr/>
        </p:nvGrpSpPr>
        <p:grpSpPr>
          <a:xfrm>
            <a:off x="562332" y="5161191"/>
            <a:ext cx="8102166" cy="977156"/>
            <a:chOff x="562330" y="5845214"/>
            <a:chExt cx="7656636" cy="977156"/>
          </a:xfrm>
        </p:grpSpPr>
        <p:pic>
          <p:nvPicPr>
            <p:cNvPr id="3" name="Picture 2" descr="Discussion icon">
              <a:extLst>
                <a:ext uri="{FF2B5EF4-FFF2-40B4-BE49-F238E27FC236}">
                  <a16:creationId xmlns:a16="http://schemas.microsoft.com/office/drawing/2014/main" id="{DCD6C668-EE8D-A1AC-7D75-EA10AC5013F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816535" y="6089536"/>
              <a:ext cx="524256" cy="488511"/>
            </a:xfrm>
            <a:prstGeom prst="rect">
              <a:avLst/>
            </a:prstGeom>
          </p:spPr>
        </p:pic>
        <p:sp>
          <p:nvSpPr>
            <p:cNvPr id="5" name="Rectangle: Rounded Corners 4">
              <a:extLst>
                <a:ext uri="{FF2B5EF4-FFF2-40B4-BE49-F238E27FC236}">
                  <a16:creationId xmlns:a16="http://schemas.microsoft.com/office/drawing/2014/main" id="{9A8B3928-BF1D-4715-BDE3-7DD0AEEDFCCF}"/>
                </a:ext>
              </a:extLst>
            </p:cNvPr>
            <p:cNvSpPr/>
            <p:nvPr/>
          </p:nvSpPr>
          <p:spPr>
            <a:xfrm>
              <a:off x="562330" y="5845214"/>
              <a:ext cx="7656636" cy="977156"/>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1008000" rtlCol="0" anchor="ctr"/>
            <a:lstStyle/>
            <a:p>
              <a:r>
                <a:rPr lang="en-US" sz="2000" dirty="0">
                  <a:solidFill>
                    <a:schemeClr val="tx1"/>
                  </a:solidFill>
                  <a:latin typeface="Roboto" panose="02000000000000000000" pitchFamily="2" charset="0"/>
                  <a:ea typeface="Roboto" panose="02000000000000000000" pitchFamily="2" charset="0"/>
                </a:rPr>
                <a:t>Discuss some of the ways that students are supported to develop these skills in the classes you teach? </a:t>
              </a:r>
            </a:p>
          </p:txBody>
        </p:sp>
      </p:grpSp>
      <p:pic>
        <p:nvPicPr>
          <p:cNvPr id="14" name="Picture 13" descr="Reflect&#10;What is working well, and what needs to change/">
            <a:extLst>
              <a:ext uri="{FF2B5EF4-FFF2-40B4-BE49-F238E27FC236}">
                <a16:creationId xmlns:a16="http://schemas.microsoft.com/office/drawing/2014/main" id="{265E0AEB-1D47-62CD-7A9B-A61F63E935F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98116" y="5231187"/>
            <a:ext cx="2357347" cy="1545247"/>
          </a:xfrm>
          <a:prstGeom prst="rect">
            <a:avLst/>
          </a:prstGeom>
        </p:spPr>
      </p:pic>
      <p:sp>
        <p:nvSpPr>
          <p:cNvPr id="13" name="Slide Number Placeholder 5">
            <a:extLst>
              <a:ext uri="{FF2B5EF4-FFF2-40B4-BE49-F238E27FC236}">
                <a16:creationId xmlns:a16="http://schemas.microsoft.com/office/drawing/2014/main" id="{FF0176E8-7DA9-F2FF-07F5-FDB79F6D8791}"/>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9</a:t>
            </a:fld>
            <a:r>
              <a:rPr lang="en-US" b="1" dirty="0">
                <a:solidFill>
                  <a:schemeClr val="bg1">
                    <a:lumMod val="50000"/>
                  </a:schemeClr>
                </a:solidFill>
              </a:rPr>
              <a:t>   </a:t>
            </a:r>
          </a:p>
        </p:txBody>
      </p:sp>
    </p:spTree>
    <p:extLst>
      <p:ext uri="{BB962C8B-B14F-4D97-AF65-F5344CB8AC3E}">
        <p14:creationId xmlns:p14="http://schemas.microsoft.com/office/powerpoint/2010/main" val="118243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500"/>
                                        <p:tgtEl>
                                          <p:spTgt spid="14"/>
                                        </p:tgtEl>
                                      </p:cBhvr>
                                    </p:animEffect>
                                  </p:childTnLst>
                                </p:cTn>
                              </p:par>
                            </p:childTnLst>
                          </p:cTn>
                        </p:par>
                        <p:par>
                          <p:cTn id="12" fill="hold">
                            <p:stCondLst>
                              <p:cond delay="2750"/>
                            </p:stCondLst>
                            <p:childTnLst>
                              <p:par>
                                <p:cTn id="13" presetID="10" presetClass="entr" presetSubtype="0" fill="hold" nodeType="after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CARA Document" ma:contentTypeID="0x0101007A9D79ACD8B79D48A9A515D2FD05854800E96D1B17CEDC794298B6042C17B51A54" ma:contentTypeVersion="27" ma:contentTypeDescription="" ma:contentTypeScope="" ma:versionID="46243f667517794d1e8a197ff84c7d39">
  <xsd:schema xmlns:xsd="http://www.w3.org/2001/XMLSchema" xmlns:xs="http://www.w3.org/2001/XMLSchema" xmlns:p="http://schemas.microsoft.com/office/2006/metadata/properties" xmlns:ns2="4199f466-b89b-4c2c-853b-caaaf4115112" xmlns:ns3="45214841-d179-4c24-9a02-a1acd0d71600" xmlns:ns4="6527affb-65bc-488a-a6d2-a176a88021df" xmlns:ns5="e44be4b9-3863-4a40-b4c6-aeb3ef538c55" xmlns:ns6="cf5abef7-a462-44ad-8794-ea9c42c8ddbb" targetNamespace="http://schemas.microsoft.com/office/2006/metadata/properties" ma:root="true" ma:fieldsID="9cbfe1577b55f995c31f2482a279ab94" ns2:_="" ns3:_="" ns4:_="" ns5:_="" ns6:_="">
    <xsd:import namespace="4199f466-b89b-4c2c-853b-caaaf4115112"/>
    <xsd:import namespace="45214841-d179-4c24-9a02-a1acd0d71600"/>
    <xsd:import namespace="6527affb-65bc-488a-a6d2-a176a88021df"/>
    <xsd:import namespace="e44be4b9-3863-4a40-b4c6-aeb3ef538c55"/>
    <xsd:import namespace="cf5abef7-a462-44ad-8794-ea9c42c8ddbb"/>
    <xsd:element name="properties">
      <xsd:complexType>
        <xsd:sequence>
          <xsd:element name="documentManagement">
            <xsd:complexType>
              <xsd:all>
                <xsd:element ref="ns3:l9457d2d0f024b668a15488d0cd85765" minOccurs="0"/>
                <xsd:element ref="ns2:TaxCatchAll" minOccurs="0"/>
                <xsd:element ref="ns2:TaxCatchAllLabel" minOccurs="0"/>
                <xsd:element ref="ns3:p7617a46b5024bd5af959b3036b162ea" minOccurs="0"/>
                <xsd:element ref="ns4:h4cc32ef43a24a1e89c88c0872b4f0b3" minOccurs="0"/>
                <xsd:element ref="ns5:ac_Classification" minOccurs="0"/>
                <xsd:element ref="ns5:ac_documentnumber" minOccurs="0"/>
                <xsd:element ref="ns5:ac_group" minOccurs="0"/>
                <xsd:element ref="ns6:MediaServiceSearchProperties" minOccurs="0"/>
                <xsd:element ref="ns6: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99f466-b89b-4c2c-853b-caaaf411511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ef2e2d9-4808-41c0-9a99-39699ce5cc04}" ma:internalName="TaxCatchAll" ma:showField="CatchAllData" ma:web="4199f466-b89b-4c2c-853b-caaaf411511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ef2e2d9-4808-41c0-9a99-39699ce5cc04}" ma:internalName="TaxCatchAllLabel" ma:readOnly="true" ma:showField="CatchAllDataLabel" ma:web="4199f466-b89b-4c2c-853b-caaaf41151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214841-d179-4c24-9a02-a1acd0d71600" elementFormDefault="qualified">
    <xsd:import namespace="http://schemas.microsoft.com/office/2006/documentManagement/types"/>
    <xsd:import namespace="http://schemas.microsoft.com/office/infopath/2007/PartnerControls"/>
    <xsd:element name="l9457d2d0f024b668a15488d0cd85765" ma:index="8" ma:taxonomy="true" ma:internalName="l9457d2d0f024b668a15488d0cd85765" ma:taxonomyFieldName="ac_documenttype" ma:displayName="Document Type" ma:readOnly="false" ma:default="" ma:fieldId="{59457d2d-0f02-4b66-8a15-488d0cd85765}" ma:sspId="13422630-9eec-4f54-8260-f622dc549660" ma:termSetId="4d94a6a9-32d8-4602-abc1-58a3e66b06f6" ma:anchorId="e31384e8-a607-4a02-aa38-6732998f0d8e" ma:open="false" ma:isKeyword="false">
      <xsd:complexType>
        <xsd:sequence>
          <xsd:element ref="pc:Terms" minOccurs="0" maxOccurs="1"/>
        </xsd:sequence>
      </xsd:complexType>
    </xsd:element>
    <xsd:element name="p7617a46b5024bd5af959b3036b162ea" ma:index="12" ma:taxonomy="true" ma:internalName="p7617a46b5024bd5af959b3036b162ea" ma:taxonomyFieldName="ac_Activity" ma:displayName="Activity" ma:readOnly="false" ma:default="" ma:fieldId="{97617a46-b502-4bd5-af95-9b3036b162ea}" ma:sspId="13422630-9eec-4f54-8260-f622dc549660" ma:termSetId="4d94a6a9-32d8-4602-abc1-58a3e66b06f6" ma:anchorId="d766b358-8515-4dad-b99d-e3bdb73f13c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27affb-65bc-488a-a6d2-a176a88021df" elementFormDefault="qualified">
    <xsd:import namespace="http://schemas.microsoft.com/office/2006/documentManagement/types"/>
    <xsd:import namespace="http://schemas.microsoft.com/office/infopath/2007/PartnerControls"/>
    <xsd:element name="h4cc32ef43a24a1e89c88c0872b4f0b3" ma:index="15" nillable="true" ma:taxonomy="true" ma:internalName="h4cc32ef43a24a1e89c88c0872b4f0b3" ma:taxonomyFieldName="ac_keywords" ma:displayName="Keyword" ma:default="" ma:fieldId="{14cc32ef-43a2-4a1e-89c8-8c0872b4f0b3}" ma:sspId="13422630-9eec-4f54-8260-f622dc549660" ma:termSetId="4d94a6a9-32d8-4602-abc1-58a3e66b06f6" ma:anchorId="9530fc1f-8efa-4429-95e1-c7881984da1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4be4b9-3863-4a40-b4c6-aeb3ef538c55" elementFormDefault="qualified">
    <xsd:import namespace="http://schemas.microsoft.com/office/2006/documentManagement/types"/>
    <xsd:import namespace="http://schemas.microsoft.com/office/infopath/2007/PartnerControls"/>
    <xsd:element name="ac_Classification" ma:index="17" nillable="true" ma:displayName="Classification" ma:hidden="true" ma:internalName="ac_Classification" ma:readOnly="false">
      <xsd:simpleType>
        <xsd:restriction base="dms:Text">
          <xsd:maxLength value="255"/>
        </xsd:restriction>
      </xsd:simpleType>
    </xsd:element>
    <xsd:element name="ac_documentnumber" ma:index="18" nillable="true" ma:displayName="Document Number" ma:hidden="true" ma:internalName="ac_documentnumber" ma:readOnly="false">
      <xsd:simpleType>
        <xsd:restriction base="dms:Text">
          <xsd:maxLength value="255"/>
        </xsd:restriction>
      </xsd:simpleType>
    </xsd:element>
    <xsd:element name="ac_group" ma:index="19" nillable="true" ma:displayName="Group" ma:hidden="true" ma:internalName="ac_group"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5abef7-a462-44ad-8794-ea9c42c8ddbb" elementFormDefault="qualified">
    <xsd:import namespace="http://schemas.microsoft.com/office/2006/documentManagement/types"/>
    <xsd:import namespace="http://schemas.microsoft.com/office/infopath/2007/PartnerControls"/>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7617a46b5024bd5af959b3036b162ea xmlns="45214841-d179-4c24-9a02-a1acd0d71600">
      <Terms xmlns="http://schemas.microsoft.com/office/infopath/2007/PartnerControls">
        <TermInfo xmlns="http://schemas.microsoft.com/office/infopath/2007/PartnerControls">
          <TermName xmlns="http://schemas.microsoft.com/office/infopath/2007/PartnerControls">Curriculum support</TermName>
          <TermId xmlns="http://schemas.microsoft.com/office/infopath/2007/PartnerControls">62de08b3-b420-475d-bc2c-29c9ae550e61</TermId>
        </TermInfo>
      </Terms>
    </p7617a46b5024bd5af959b3036b162ea>
    <l9457d2d0f024b668a15488d0cd85765 xmlns="45214841-d179-4c24-9a02-a1acd0d71600">
      <Terms xmlns="http://schemas.microsoft.com/office/infopath/2007/PartnerControls">
        <TermInfo xmlns="http://schemas.microsoft.com/office/infopath/2007/PartnerControls">
          <TermName xmlns="http://schemas.microsoft.com/office/infopath/2007/PartnerControls">Publication</TermName>
          <TermId xmlns="http://schemas.microsoft.com/office/infopath/2007/PartnerControls">3cd5b320-16dc-4964-841a-7b49e2c7e908</TermId>
        </TermInfo>
      </Terms>
    </l9457d2d0f024b668a15488d0cd85765>
    <ac_group xmlns="e44be4b9-3863-4a40-b4c6-aeb3ef538c55" xsi:nil="true"/>
    <ac_Classification xmlns="e44be4b9-3863-4a40-b4c6-aeb3ef538c55" xsi:nil="true"/>
    <h4cc32ef43a24a1e89c88c0872b4f0b3 xmlns="6527affb-65bc-488a-a6d2-a176a88021df">
      <Terms xmlns="http://schemas.microsoft.com/office/infopath/2007/PartnerControls"/>
    </h4cc32ef43a24a1e89c88c0872b4f0b3>
    <ac_documentnumber xmlns="e44be4b9-3863-4a40-b4c6-aeb3ef538c55" xsi:nil="true"/>
    <TaxCatchAll xmlns="4199f466-b89b-4c2c-853b-caaaf4115112">
      <Value>160</Value>
      <Value>78</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ACB2C1-7453-4D44-B01D-5FEC4E5644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99f466-b89b-4c2c-853b-caaaf4115112"/>
    <ds:schemaRef ds:uri="45214841-d179-4c24-9a02-a1acd0d71600"/>
    <ds:schemaRef ds:uri="6527affb-65bc-488a-a6d2-a176a88021df"/>
    <ds:schemaRef ds:uri="e44be4b9-3863-4a40-b4c6-aeb3ef538c55"/>
    <ds:schemaRef ds:uri="cf5abef7-a462-44ad-8794-ea9c42c8d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B38E8E-A7A0-418E-8FC6-F8D22EE9F14A}">
  <ds:schemaRefs>
    <ds:schemaRef ds:uri="http://purl.org/dc/terms/"/>
    <ds:schemaRef ds:uri="http://purl.org/dc/elements/1.1/"/>
    <ds:schemaRef ds:uri="http://www.w3.org/XML/1998/namespace"/>
    <ds:schemaRef ds:uri="http://schemas.microsoft.com/office/2006/metadata/properties"/>
    <ds:schemaRef ds:uri="cf5abef7-a462-44ad-8794-ea9c42c8ddbb"/>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e44be4b9-3863-4a40-b4c6-aeb3ef538c55"/>
    <ds:schemaRef ds:uri="6527affb-65bc-488a-a6d2-a176a88021df"/>
    <ds:schemaRef ds:uri="45214841-d179-4c24-9a02-a1acd0d71600"/>
    <ds:schemaRef ds:uri="4199f466-b89b-4c2c-853b-caaaf4115112"/>
  </ds:schemaRefs>
</ds:datastoreItem>
</file>

<file path=customXml/itemProps3.xml><?xml version="1.0" encoding="utf-8"?>
<ds:datastoreItem xmlns:ds="http://schemas.openxmlformats.org/officeDocument/2006/customXml" ds:itemID="{689432E5-38DD-44F8-B181-0BB2F4748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1073</TotalTime>
  <Words>2041</Words>
  <Application>Microsoft Office PowerPoint</Application>
  <PresentationFormat>Widescreen</PresentationFormat>
  <Paragraphs>207</Paragraphs>
  <Slides>15</Slides>
  <Notes>15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Roboto</vt:lpstr>
      <vt:lpstr>Roboto Medium</vt:lpstr>
      <vt:lpstr>Segoe UI</vt:lpstr>
      <vt:lpstr>Office Theme</vt:lpstr>
      <vt:lpstr>Instructions for facilitators</vt:lpstr>
      <vt:lpstr>Including all learners</vt:lpstr>
      <vt:lpstr>Outcomes</vt:lpstr>
      <vt:lpstr>Reflect–Act–Evaluate</vt:lpstr>
      <vt:lpstr> Including all learners</vt:lpstr>
      <vt:lpstr>CASE Model</vt:lpstr>
      <vt:lpstr> CASE Model  PMI (Plus–Minus–Interesting)</vt:lpstr>
      <vt:lpstr>Understand this learning area: Meeting the needs of diverse learners </vt:lpstr>
      <vt:lpstr>Student belonging and wellbeing</vt:lpstr>
      <vt:lpstr>PowerPoint Presentation</vt:lpstr>
      <vt:lpstr>PowerPoint Presentation</vt:lpstr>
      <vt:lpstr>Action plan – actions, responsibilities and timelines</vt:lpstr>
      <vt:lpstr>PowerPoint Presentation</vt:lpstr>
      <vt:lpstr>Building  teacher capability</vt:lpstr>
      <vt:lpstr>Thank you</vt:lpstr>
    </vt:vector>
  </TitlesOfParts>
  <Company>ACARA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Including all learners</dc:title>
  <dc:creator>ACARA</dc:creator>
  <cp:lastModifiedBy>Cavanagh, Danielle</cp:lastModifiedBy>
  <cp:revision>6</cp:revision>
  <dcterms:created xsi:type="dcterms:W3CDTF">2025-06-19T02:29:14Z</dcterms:created>
  <dcterms:modified xsi:type="dcterms:W3CDTF">2026-04-28T06:16:11Z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c403f-62ba-48c5-b221-2519db7cca50_Enabled">
    <vt:lpwstr>true</vt:lpwstr>
  </property>
  <property fmtid="{D5CDD505-2E9C-101B-9397-08002B2CF9AE}" pid="3" name="MSIP_Label_513c403f-62ba-48c5-b221-2519db7cca50_SetDate">
    <vt:lpwstr>2025-06-19T04:39:42Z</vt:lpwstr>
  </property>
  <property fmtid="{D5CDD505-2E9C-101B-9397-08002B2CF9AE}" pid="4" name="MSIP_Label_513c403f-62ba-48c5-b221-2519db7cca50_Method">
    <vt:lpwstr>Standard</vt:lpwstr>
  </property>
  <property fmtid="{D5CDD505-2E9C-101B-9397-08002B2CF9AE}" pid="5" name="MSIP_Label_513c403f-62ba-48c5-b221-2519db7cca50_Name">
    <vt:lpwstr>OFFICIAL</vt:lpwstr>
  </property>
  <property fmtid="{D5CDD505-2E9C-101B-9397-08002B2CF9AE}" pid="6" name="MSIP_Label_513c403f-62ba-48c5-b221-2519db7cca50_SiteId">
    <vt:lpwstr>6cf76a3a-a824-4270-9200-3d71673ec678</vt:lpwstr>
  </property>
  <property fmtid="{D5CDD505-2E9C-101B-9397-08002B2CF9AE}" pid="7" name="MSIP_Label_513c403f-62ba-48c5-b221-2519db7cca50_ActionId">
    <vt:lpwstr>de3de922-7ce9-45f8-8b5c-35d3eaf707b0</vt:lpwstr>
  </property>
  <property fmtid="{D5CDD505-2E9C-101B-9397-08002B2CF9AE}" pid="8" name="MSIP_Label_513c403f-62ba-48c5-b221-2519db7cca50_ContentBits">
    <vt:lpwstr>1</vt:lpwstr>
  </property>
  <property fmtid="{D5CDD505-2E9C-101B-9397-08002B2CF9AE}" pid="9" name="MSIP_Label_513c403f-62ba-48c5-b221-2519db7cca50_Tag">
    <vt:lpwstr>10, 3, 0, 1</vt:lpwstr>
  </property>
  <property fmtid="{D5CDD505-2E9C-101B-9397-08002B2CF9AE}" pid="10" name="ClassificationContentMarkingHeaderLocations">
    <vt:lpwstr>Office Theme:8</vt:lpwstr>
  </property>
  <property fmtid="{D5CDD505-2E9C-101B-9397-08002B2CF9AE}" pid="11" name="ClassificationContentMarkingHeaderText">
    <vt:lpwstr>OFFICIAL</vt:lpwstr>
  </property>
  <property fmtid="{D5CDD505-2E9C-101B-9397-08002B2CF9AE}" pid="12" name="ContentTypeId">
    <vt:lpwstr>0x0101007A9D79ACD8B79D48A9A515D2FD05854800E96D1B17CEDC794298B6042C17B51A54</vt:lpwstr>
  </property>
  <property fmtid="{D5CDD505-2E9C-101B-9397-08002B2CF9AE}" pid="13" name="MediaServiceImageTags">
    <vt:lpwstr/>
  </property>
  <property fmtid="{D5CDD505-2E9C-101B-9397-08002B2CF9AE}" pid="14" name="ac_keywords">
    <vt:lpwstr/>
  </property>
  <property fmtid="{D5CDD505-2E9C-101B-9397-08002B2CF9AE}" pid="15" name="ac_Activity">
    <vt:lpwstr>78;#Curriculum support|62de08b3-b420-475d-bc2c-29c9ae550e61</vt:lpwstr>
  </property>
  <property fmtid="{D5CDD505-2E9C-101B-9397-08002B2CF9AE}" pid="16" name="ac_documenttype">
    <vt:lpwstr>160;#Publication|3cd5b320-16dc-4964-841a-7b49e2c7e908</vt:lpwstr>
  </property>
  <property fmtid="{D5CDD505-2E9C-101B-9397-08002B2CF9AE}" pid="17" name="lcf76f155ced4ddcb4097134ff3c332f">
    <vt:lpwstr/>
  </property>
</Properties>
</file>