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147468737" r:id="rId5"/>
    <p:sldId id="341" r:id="rId6"/>
    <p:sldId id="2147468723" r:id="rId7"/>
    <p:sldId id="380" r:id="rId8"/>
    <p:sldId id="2147468744" r:id="rId9"/>
    <p:sldId id="2147468727" r:id="rId10"/>
    <p:sldId id="2147468740" r:id="rId11"/>
    <p:sldId id="2147468721" r:id="rId12"/>
    <p:sldId id="2147468746" r:id="rId13"/>
    <p:sldId id="2147468743" r:id="rId14"/>
    <p:sldId id="2147468742" r:id="rId15"/>
    <p:sldId id="21474687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DB1F40-C56B-3439-FD8B-82B8EDD8E1F0}" name="Johnston, Deanne" initials="DJ" userId="S::Deanne.Johnston@acara.edu.au::16c9fd41-be2e-4a54-9cb6-5d93caac0b70" providerId="AD"/>
  <p188:author id="{BFBCEF56-30BD-F45B-CB44-EC33CEF7960D}" name="Cavanagh, Danielle" initials="DC" userId="S::danielle.cavanagh@acara.edu.au::b3c7bbe7-a7c5-4bfe-b846-1b6e3fce7472" providerId="AD"/>
  <p188:author id="{31A0F37E-147D-A854-1C66-20F48381469C}" name="Dodd, Vanessa" initials="VD" userId="S::Vanessa.Dodd@acara.edu.au::32d776bb-fcd7-406c-8ecb-6f28a9b11d41" providerId="AD"/>
  <p188:author id="{83ACB9A1-AD97-2AB3-00FD-AB786CF66004}" name="Poonia, Anita" initials="" userId="S::Anita.Poonia@acara.edu.au::25623c85-713a-4f1b-9579-036f5ad1416f" providerId="AD"/>
  <p188:author id="{F834A6DA-1F7B-8C5C-D253-C77030308530}" name="Anderson, Michelle" initials="MA" userId="S::Michelle.Anderson@acara.edu.au::75d9316f-9729-492f-a2fd-994bdba0f1c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29B"/>
    <a:srgbClr val="FFBB33"/>
    <a:srgbClr val="CCF1FF"/>
    <a:srgbClr val="0CAAE0"/>
    <a:srgbClr val="0B3041"/>
    <a:srgbClr val="F6F0EE"/>
    <a:srgbClr val="99E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D25EC2B-3E67-4E28-A164-20ECE6645D5D}" v="1" dt="2026-05-25T05:16:50.5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78" y="10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ers, Ryan" userId="5e68b801-3c65-4cbc-92df-b2cffbc6d7da" providerId="ADAL" clId="{4B5A6650-CD12-4726-875F-50317F375381}"/>
    <pc:docChg chg="custSel modSld">
      <pc:chgData name="Peters, Ryan" userId="5e68b801-3c65-4cbc-92df-b2cffbc6d7da" providerId="ADAL" clId="{4B5A6650-CD12-4726-875F-50317F375381}" dt="2026-05-25T05:16:54.069" v="3" actId="1076"/>
      <pc:docMkLst>
        <pc:docMk/>
      </pc:docMkLst>
      <pc:sldChg chg="addSp delSp modSp mod delAnim modAnim">
        <pc:chgData name="Peters, Ryan" userId="5e68b801-3c65-4cbc-92df-b2cffbc6d7da" providerId="ADAL" clId="{4B5A6650-CD12-4726-875F-50317F375381}" dt="2026-05-25T05:16:54.069" v="3" actId="1076"/>
        <pc:sldMkLst>
          <pc:docMk/>
          <pc:sldMk cId="270413394" sldId="2147468744"/>
        </pc:sldMkLst>
        <pc:picChg chg="add mod">
          <ac:chgData name="Peters, Ryan" userId="5e68b801-3c65-4cbc-92df-b2cffbc6d7da" providerId="ADAL" clId="{4B5A6650-CD12-4726-875F-50317F375381}" dt="2026-05-25T05:16:54.069" v="3" actId="1076"/>
          <ac:picMkLst>
            <pc:docMk/>
            <pc:sldMk cId="270413394" sldId="2147468744"/>
            <ac:picMk id="3" creationId="{27BB5067-0BC9-00DC-110E-7F2F7A49D731}"/>
          </ac:picMkLst>
        </pc:picChg>
        <pc:picChg chg="del">
          <ac:chgData name="Peters, Ryan" userId="5e68b801-3c65-4cbc-92df-b2cffbc6d7da" providerId="ADAL" clId="{4B5A6650-CD12-4726-875F-50317F375381}" dt="2026-05-25T05:16:45.754" v="0" actId="478"/>
          <ac:picMkLst>
            <pc:docMk/>
            <pc:sldMk cId="270413394" sldId="2147468744"/>
            <ac:picMk id="6" creationId="{FB825579-80F6-BCEC-04D9-BEB5405CD42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37B80B-588D-484D-8377-9EECEC647C47}" type="datetimeFigureOut">
              <a:rPr lang="en-AU" smtClean="0"/>
              <a:t>25/05/2026</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13EAC9-7BC0-4278-938B-1CA5AF2E5F1B}" type="slidenum">
              <a:rPr lang="en-AU" smtClean="0"/>
              <a:t>‹#›</a:t>
            </a:fld>
            <a:endParaRPr lang="en-AU"/>
          </a:p>
        </p:txBody>
      </p:sp>
    </p:spTree>
    <p:extLst>
      <p:ext uri="{BB962C8B-B14F-4D97-AF65-F5344CB8AC3E}">
        <p14:creationId xmlns:p14="http://schemas.microsoft.com/office/powerpoint/2010/main" val="4199076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australiancurriculum.edu.au/resources/first-framewor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A6E66-5900-9B0D-F85B-0CCB177AC5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0557BE-68B5-ED4A-EC43-2FD2DB0207C6}"/>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6FDB665A-9377-4A9C-B2A6-F63E2FE13E6F}"/>
              </a:ext>
            </a:extLst>
          </p:cNvPr>
          <p:cNvSpPr>
            <a:spLocks noGrp="1"/>
          </p:cNvSpPr>
          <p:nvPr>
            <p:ph type="body" idx="1"/>
          </p:nvPr>
        </p:nvSpPr>
        <p:spPr/>
        <p:txBody>
          <a:bodyPr/>
          <a:lstStyle/>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4C85C4F0-25CF-8B1C-11E2-7F5773F4871E}"/>
              </a:ext>
            </a:extLst>
          </p:cNvPr>
          <p:cNvSpPr>
            <a:spLocks noGrp="1"/>
          </p:cNvSpPr>
          <p:nvPr>
            <p:ph type="sldNum" sz="quarter" idx="5"/>
          </p:nvPr>
        </p:nvSpPr>
        <p:spPr/>
        <p:txBody>
          <a:bodyPr/>
          <a:lstStyle/>
          <a:p>
            <a:fld id="{7213EAC9-7BC0-4278-938B-1CA5AF2E5F1B}" type="slidenum">
              <a:rPr lang="en-AU" smtClean="0"/>
              <a:t>2</a:t>
            </a:fld>
            <a:endParaRPr lang="en-AU"/>
          </a:p>
        </p:txBody>
      </p:sp>
    </p:spTree>
    <p:extLst>
      <p:ext uri="{BB962C8B-B14F-4D97-AF65-F5344CB8AC3E}">
        <p14:creationId xmlns:p14="http://schemas.microsoft.com/office/powerpoint/2010/main" val="2536923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2CE77-7FB5-E2BB-43FE-A97041DB29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1FD54E6-FC11-4454-CAD6-8968E9D1FE1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485E900B-8D9E-C990-2CAA-46B685EA362B}"/>
              </a:ext>
            </a:extLst>
          </p:cNvPr>
          <p:cNvSpPr>
            <a:spLocks noGrp="1"/>
          </p:cNvSpPr>
          <p:nvPr>
            <p:ph type="body" idx="1"/>
          </p:nvPr>
        </p:nvSpPr>
        <p:spPr/>
        <p:txBody>
          <a:bodyPr/>
          <a:lstStyle/>
          <a:p>
            <a:r>
              <a:rPr lang="en-AU" sz="1200" b="1" kern="1200">
                <a:solidFill>
                  <a:schemeClr val="tx1"/>
                </a:solidFill>
                <a:effectLst/>
                <a:latin typeface="+mn-lt"/>
                <a:ea typeface="+mn-ea"/>
                <a:cs typeface="+mn-cs"/>
              </a:rPr>
              <a:t>On screen</a:t>
            </a:r>
          </a:p>
          <a:p>
            <a:r>
              <a:rPr lang="en-AU" sz="1200" b="0" kern="1200">
                <a:solidFill>
                  <a:schemeClr val="tx1"/>
                </a:solidFill>
                <a:effectLst/>
                <a:latin typeface="+mn-lt"/>
                <a:ea typeface="+mn-ea"/>
                <a:cs typeface="+mn-cs"/>
              </a:rPr>
              <a:t>Whole-school planning graphic: Engaging with community</a:t>
            </a:r>
            <a:endParaRPr lang="en-AU"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What support do you need to build your capability when engaging with the community? ​</a:t>
            </a:r>
            <a:endParaRPr lang="en-AU" sz="1200" b="1" kern="1200">
              <a:solidFill>
                <a:schemeClr val="tx1"/>
              </a:solidFill>
              <a:effectLst/>
              <a:latin typeface="+mn-lt"/>
              <a:ea typeface="+mn-ea"/>
              <a:cs typeface="+mn-cs"/>
            </a:endParaRPr>
          </a:p>
          <a:p>
            <a:r>
              <a:rPr lang="en-US" sz="1200" b="0" kern="1200">
                <a:solidFill>
                  <a:schemeClr val="tx1"/>
                </a:solidFill>
                <a:effectLst/>
                <a:latin typeface="+mn-lt"/>
                <a:ea typeface="+mn-ea"/>
                <a:cs typeface="+mn-cs"/>
              </a:rPr>
              <a:t>What support could you provide to help others build their capability when engaging with he community?</a:t>
            </a:r>
            <a:endParaRPr lang="en-AU" sz="1200" b="1"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When planning to implement the curriculum, it is important to consider how all aspects of curriculum planning are interconnected and what support teachers need. Ask teachers complete the reflection record while considering the prompts on screen.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Throughout the presentation, participants have reflected on their strengths and areas where they would like support. These reflections may form part of discussions with school and curriculum leaders on individual goal setting. They can support identifying areas that may be the focus for future professional learning.</a:t>
            </a:r>
          </a:p>
        </p:txBody>
      </p:sp>
      <p:sp>
        <p:nvSpPr>
          <p:cNvPr id="4" name="Slide Number Placeholder 3">
            <a:extLst>
              <a:ext uri="{FF2B5EF4-FFF2-40B4-BE49-F238E27FC236}">
                <a16:creationId xmlns:a16="http://schemas.microsoft.com/office/drawing/2014/main" id="{353DF501-B323-3E44-D93A-3CACFB529534}"/>
              </a:ext>
            </a:extLst>
          </p:cNvPr>
          <p:cNvSpPr>
            <a:spLocks noGrp="1"/>
          </p:cNvSpPr>
          <p:nvPr>
            <p:ph type="sldNum" sz="quarter" idx="5"/>
          </p:nvPr>
        </p:nvSpPr>
        <p:spPr/>
        <p:txBody>
          <a:bodyPr/>
          <a:lstStyle/>
          <a:p>
            <a:fld id="{7213EAC9-7BC0-4278-938B-1CA5AF2E5F1B}" type="slidenum">
              <a:rPr lang="en-AU" smtClean="0"/>
              <a:t>11</a:t>
            </a:fld>
            <a:endParaRPr lang="en-AU"/>
          </a:p>
        </p:txBody>
      </p:sp>
    </p:spTree>
    <p:extLst>
      <p:ext uri="{BB962C8B-B14F-4D97-AF65-F5344CB8AC3E}">
        <p14:creationId xmlns:p14="http://schemas.microsoft.com/office/powerpoint/2010/main" val="17981241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8FC88-D44C-65C0-5AA1-917824E70D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D7460E-A921-4CB3-3701-9EEC14C65E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442DB1-EAB3-932A-92EE-4CC3D72DB9EC}"/>
              </a:ext>
            </a:extLst>
          </p:cNvPr>
          <p:cNvSpPr>
            <a:spLocks noGrp="1"/>
          </p:cNvSpPr>
          <p:nvPr>
            <p:ph type="body" idx="1"/>
          </p:nvPr>
        </p:nvSpPr>
        <p:spPr/>
        <p:txBody>
          <a:bodyPr/>
          <a:lstStyle/>
          <a:p>
            <a:endParaRPr lang="en-AU"/>
          </a:p>
        </p:txBody>
      </p:sp>
      <p:sp>
        <p:nvSpPr>
          <p:cNvPr id="4" name="Slide Number Placeholder 3">
            <a:extLst>
              <a:ext uri="{FF2B5EF4-FFF2-40B4-BE49-F238E27FC236}">
                <a16:creationId xmlns:a16="http://schemas.microsoft.com/office/drawing/2014/main" id="{87E3CBAD-6A42-9733-36E8-B976D45319BB}"/>
              </a:ext>
            </a:extLst>
          </p:cNvPr>
          <p:cNvSpPr>
            <a:spLocks noGrp="1"/>
          </p:cNvSpPr>
          <p:nvPr>
            <p:ph type="sldNum" sz="quarter" idx="5"/>
          </p:nvPr>
        </p:nvSpPr>
        <p:spPr/>
        <p:txBody>
          <a:bodyPr/>
          <a:lstStyle/>
          <a:p>
            <a:fld id="{51187464-1E9D-EA41-B0A2-5C814A7B0493}" type="slidenum">
              <a:rPr lang="en-US" smtClean="0"/>
              <a:t>12</a:t>
            </a:fld>
            <a:endParaRPr lang="en-US"/>
          </a:p>
        </p:txBody>
      </p:sp>
    </p:spTree>
    <p:extLst>
      <p:ext uri="{BB962C8B-B14F-4D97-AF65-F5344CB8AC3E}">
        <p14:creationId xmlns:p14="http://schemas.microsoft.com/office/powerpoint/2010/main" val="96863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AU" sz="1200" b="1" kern="1200">
                <a:solidFill>
                  <a:schemeClr val="tx1"/>
                </a:solidFill>
                <a:effectLst/>
                <a:latin typeface="+mn-lt"/>
                <a:ea typeface="+mn-ea"/>
                <a:cs typeface="+mn-cs"/>
              </a:rPr>
              <a:t>Speaker notes:</a:t>
            </a:r>
          </a:p>
          <a:p>
            <a:r>
              <a:rPr lang="en-AU" sz="1200" kern="1200">
                <a:solidFill>
                  <a:schemeClr val="tx1"/>
                </a:solidFill>
                <a:effectLst/>
                <a:latin typeface="+mn-lt"/>
                <a:ea typeface="+mn-ea"/>
                <a:cs typeface="+mn-cs"/>
              </a:rPr>
              <a:t>Clarifying expected learning up front helps keep discussions focused and supports good decision-making.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NOTE: To prepare for this part of the presentation, review and adapt the text on screen for your school context. </a:t>
            </a:r>
          </a:p>
          <a:p>
            <a:endParaRPr lang="en-AU"/>
          </a:p>
        </p:txBody>
      </p:sp>
      <p:sp>
        <p:nvSpPr>
          <p:cNvPr id="4" name="Slide Number Placeholder 3"/>
          <p:cNvSpPr>
            <a:spLocks noGrp="1"/>
          </p:cNvSpPr>
          <p:nvPr>
            <p:ph type="sldNum" sz="quarter" idx="5"/>
          </p:nvPr>
        </p:nvSpPr>
        <p:spPr/>
        <p:txBody>
          <a:bodyPr/>
          <a:lstStyle/>
          <a:p>
            <a:fld id="{7213EAC9-7BC0-4278-938B-1CA5AF2E5F1B}" type="slidenum">
              <a:rPr lang="en-AU" smtClean="0"/>
              <a:t>3</a:t>
            </a:fld>
            <a:endParaRPr lang="en-AU"/>
          </a:p>
        </p:txBody>
      </p:sp>
    </p:spTree>
    <p:extLst>
      <p:ext uri="{BB962C8B-B14F-4D97-AF65-F5344CB8AC3E}">
        <p14:creationId xmlns:p14="http://schemas.microsoft.com/office/powerpoint/2010/main" val="1089028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AU"/>
          </a:p>
        </p:txBody>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Speaker notes</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Explain to participants that the presentation will focus on the Reflect–Act–Evaluate cycle. </a:t>
            </a:r>
          </a:p>
          <a:p>
            <a:r>
              <a:rPr lang="en-AU" sz="1200" kern="1200">
                <a:solidFill>
                  <a:schemeClr val="tx1"/>
                </a:solidFill>
                <a:effectLst/>
                <a:latin typeface="+mn-lt"/>
                <a:ea typeface="+mn-ea"/>
                <a:cs typeface="+mn-cs"/>
              </a:rPr>
              <a:t>This is an opportunity for all participants to:</a:t>
            </a:r>
          </a:p>
          <a:p>
            <a:pPr marL="171450" lvl="0" indent="-171450">
              <a:buFont typeface="Arial" panose="020B0604020202020204" pitchFamily="34" charset="0"/>
              <a:buChar char="•"/>
            </a:pPr>
            <a:r>
              <a:rPr lang="en-US" sz="1200" kern="1200">
                <a:solidFill>
                  <a:schemeClr val="tx1"/>
                </a:solidFill>
                <a:effectLst/>
                <a:latin typeface="+mn-lt"/>
                <a:ea typeface="+mn-ea"/>
                <a:cs typeface="+mn-cs"/>
              </a:rPr>
              <a:t>provide their insight into current practice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contribute to and enact whole-school plans</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a:solidFill>
                  <a:schemeClr val="tx1"/>
                </a:solidFill>
                <a:effectLst/>
                <a:latin typeface="+mn-lt"/>
                <a:ea typeface="+mn-ea"/>
                <a:cs typeface="+mn-cs"/>
              </a:rPr>
              <a:t>offer their observations and feedback in the evaluation process.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Explain the purpose of each stage.</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Reflect</a:t>
            </a:r>
            <a:r>
              <a:rPr lang="en-US" sz="1200" kern="1200">
                <a:solidFill>
                  <a:schemeClr val="tx1"/>
                </a:solidFill>
                <a:effectLst/>
                <a:latin typeface="+mn-lt"/>
                <a:ea typeface="+mn-ea"/>
                <a:cs typeface="+mn-cs"/>
              </a:rPr>
              <a:t>: identify current practice and needs.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US" sz="1200" b="1" kern="1200">
                <a:solidFill>
                  <a:schemeClr val="tx1"/>
                </a:solidFill>
                <a:effectLst/>
                <a:latin typeface="+mn-lt"/>
                <a:ea typeface="+mn-ea"/>
                <a:cs typeface="+mn-cs"/>
              </a:rPr>
              <a:t>Act</a:t>
            </a:r>
            <a:r>
              <a:rPr lang="en-US" sz="1200" kern="1200">
                <a:solidFill>
                  <a:schemeClr val="tx1"/>
                </a:solidFill>
                <a:effectLst/>
                <a:latin typeface="+mn-lt"/>
                <a:ea typeface="+mn-ea"/>
                <a:cs typeface="+mn-cs"/>
              </a:rPr>
              <a:t>: use insights from the reflect phase to determine actions to be taken. </a:t>
            </a:r>
            <a:endParaRPr lang="en-AU" sz="12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b="1" kern="1200">
                <a:solidFill>
                  <a:schemeClr val="tx1"/>
                </a:solidFill>
                <a:effectLst/>
                <a:latin typeface="+mn-lt"/>
                <a:ea typeface="+mn-ea"/>
                <a:cs typeface="+mn-cs"/>
              </a:rPr>
              <a:t>Evaluate</a:t>
            </a:r>
            <a:r>
              <a:rPr lang="en-AU" sz="1200" kern="1200">
                <a:solidFill>
                  <a:schemeClr val="tx1"/>
                </a:solidFill>
                <a:effectLst/>
                <a:latin typeface="+mn-lt"/>
                <a:ea typeface="+mn-ea"/>
                <a:cs typeface="+mn-cs"/>
              </a:rPr>
              <a:t>: identify the measures for evaluation and schedule evaluation points.  </a:t>
            </a:r>
          </a:p>
        </p:txBody>
      </p:sp>
      <p:sp>
        <p:nvSpPr>
          <p:cNvPr id="4" name="Slide Number Placeholder 3"/>
          <p:cNvSpPr>
            <a:spLocks noGrp="1"/>
          </p:cNvSpPr>
          <p:nvPr>
            <p:ph type="sldNum" sz="quarter" idx="5"/>
          </p:nvPr>
        </p:nvSpPr>
        <p:spPr/>
        <p:txBody>
          <a:bodyPr/>
          <a:lstStyle/>
          <a:p>
            <a:fld id="{7213EAC9-7BC0-4278-938B-1CA5AF2E5F1B}" type="slidenum">
              <a:rPr lang="en-AU" smtClean="0"/>
              <a:t>4</a:t>
            </a:fld>
            <a:endParaRPr lang="en-AU"/>
          </a:p>
        </p:txBody>
      </p:sp>
    </p:spTree>
    <p:extLst>
      <p:ext uri="{BB962C8B-B14F-4D97-AF65-F5344CB8AC3E}">
        <p14:creationId xmlns:p14="http://schemas.microsoft.com/office/powerpoint/2010/main" val="139534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A45BD8-7B11-58BA-3574-8518D9AF48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7E6328-E4DD-D648-113A-C2B3B5A72BE0}"/>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9021BDAD-3FE4-2AF0-479F-6CDF76F28C60}"/>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400" kern="1200">
              <a:solidFill>
                <a:schemeClr val="tx1"/>
              </a:solidFill>
              <a:effectLst/>
              <a:latin typeface="+mn-lt"/>
              <a:ea typeface="+mn-ea"/>
              <a:cs typeface="+mn-cs"/>
            </a:endParaRPr>
          </a:p>
          <a:p>
            <a:pPr fontAlgn="base"/>
            <a:r>
              <a:rPr lang="en-AU" sz="1200" kern="1200">
                <a:solidFill>
                  <a:schemeClr val="tx1"/>
                </a:solidFill>
                <a:effectLst/>
                <a:latin typeface="+mn-lt"/>
                <a:ea typeface="+mn-ea"/>
                <a:cs typeface="+mn-cs"/>
              </a:rPr>
              <a:t>All schools have approaches to engaging with families that are specific to their context and include a range of activities and modes of communication. Research demonstrates that parental engagement in learning has a significant impact on outcomes for students. Engaging with families about the curriculum and how they can support their child’s learning is a first step in building positive relationships between school and home.</a:t>
            </a:r>
            <a:endParaRPr lang="en-AU" sz="1800" kern="1200">
              <a:solidFill>
                <a:schemeClr val="tx1"/>
              </a:solidFill>
              <a:effectLst/>
              <a:latin typeface="+mn-lt"/>
              <a:ea typeface="+mn-ea"/>
              <a:cs typeface="+mn-cs"/>
            </a:endParaRPr>
          </a:p>
          <a:p>
            <a:pPr fontAlgn="base"/>
            <a:r>
              <a:rPr lang="en-AU" sz="1200" b="1"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pPr fontAlgn="base"/>
            <a:r>
              <a:rPr lang="en-AU" sz="1200" b="1" kern="1200">
                <a:solidFill>
                  <a:schemeClr val="tx1"/>
                </a:solidFill>
                <a:effectLst/>
                <a:latin typeface="+mn-lt"/>
                <a:ea typeface="+mn-ea"/>
                <a:cs typeface="+mn-cs"/>
              </a:rPr>
              <a:t>Activity</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Ask participants to review the Parent/carer information pages for the year levels and learning areas they are responsible for teaching. Use the Think–Pair–Share activity to support teachers to reflect on current approaches when communicating about the curriculum with families. Consider if any changes or improvements are needed and share with the group.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Record suggestions for use in later activities.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Sharing may consist of only one idea or statement from each partnership for larger teams or using digital tools to record responses.</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Think–Pair–Share: how to use it</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think independently about a prompt or problem.</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pair up and discuss their ideas with a colleague.</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share their ideas with the group.</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Record suggestions for use in later activities. </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Identify themes or categories by reviewing as a group. </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65253725-3BBD-30E4-24FB-6A92BCBF085B}"/>
              </a:ext>
            </a:extLst>
          </p:cNvPr>
          <p:cNvSpPr>
            <a:spLocks noGrp="1"/>
          </p:cNvSpPr>
          <p:nvPr>
            <p:ph type="sldNum" sz="quarter" idx="5"/>
          </p:nvPr>
        </p:nvSpPr>
        <p:spPr/>
        <p:txBody>
          <a:bodyPr/>
          <a:lstStyle/>
          <a:p>
            <a:fld id="{51187464-1E9D-EA41-B0A2-5C814A7B0493}" type="slidenum">
              <a:rPr lang="en-US" smtClean="0"/>
              <a:t>5</a:t>
            </a:fld>
            <a:endParaRPr lang="en-US"/>
          </a:p>
        </p:txBody>
      </p:sp>
    </p:spTree>
    <p:extLst>
      <p:ext uri="{BB962C8B-B14F-4D97-AF65-F5344CB8AC3E}">
        <p14:creationId xmlns:p14="http://schemas.microsoft.com/office/powerpoint/2010/main" val="32218847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BB4871-E50C-FD3D-784C-28C8502575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7BBB63-E703-EDB3-8D89-4A06CA066F9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E0CC7D4A-3ED1-69E2-A259-7E03B1696B03}"/>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When planning teaching activities involving engagement with First Nations Australians, teachers should follow protocols that describe principles, procedures and behaviours for recognising and respecting First Nations Australians and their intellectual property. Teachers should use approved resources such as those that may be provided by their state or territory school system, or First Nations Australian education consultative groups, or other protocols accredited by First Nations Australians.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ACARA has developed the </a:t>
            </a:r>
            <a:r>
              <a:rPr lang="en-AU" sz="1200" u="sng" kern="1200">
                <a:solidFill>
                  <a:schemeClr val="tx1"/>
                </a:solidFill>
                <a:effectLst/>
                <a:latin typeface="+mn-lt"/>
                <a:ea typeface="+mn-ea"/>
                <a:cs typeface="+mn-cs"/>
                <a:hlinkClick r:id="rId3"/>
              </a:rPr>
              <a:t>FIRST framework</a:t>
            </a:r>
            <a:r>
              <a:rPr lang="en-AU" sz="1200" kern="1200">
                <a:solidFill>
                  <a:schemeClr val="tx1"/>
                </a:solidFill>
                <a:effectLst/>
                <a:latin typeface="+mn-lt"/>
                <a:ea typeface="+mn-ea"/>
                <a:cs typeface="+mn-cs"/>
              </a:rPr>
              <a:t> to support teachers to facilitate culturally responsive and curriculum-aligned learning experiences in collaboration with local communities.</a:t>
            </a:r>
          </a:p>
          <a:p>
            <a:r>
              <a:rPr lang="en-AU" sz="1200" kern="1200">
                <a:solidFill>
                  <a:schemeClr val="tx1"/>
                </a:solidFill>
                <a:effectLst/>
                <a:latin typeface="+mn-lt"/>
                <a:ea typeface="+mn-ea"/>
                <a:cs typeface="+mn-cs"/>
              </a:rPr>
              <a:t>The FIRST framework supports school and curriculum leaders to identify the areas in which they can lead their school’s engagement with local First Nations communities.</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Ask participants to review the information on </a:t>
            </a:r>
            <a:r>
              <a:rPr lang="en-AU" sz="1200" u="sng" kern="1200">
                <a:solidFill>
                  <a:schemeClr val="tx1"/>
                </a:solidFill>
                <a:effectLst/>
                <a:latin typeface="+mn-lt"/>
                <a:ea typeface="+mn-ea"/>
                <a:cs typeface="+mn-cs"/>
                <a:hlinkClick r:id="rId3"/>
              </a:rPr>
              <a:t>FIRST framework</a:t>
            </a:r>
            <a:r>
              <a:rPr lang="en-AU" sz="1200" kern="1200">
                <a:solidFill>
                  <a:schemeClr val="tx1"/>
                </a:solidFill>
                <a:effectLst/>
                <a:latin typeface="+mn-lt"/>
                <a:ea typeface="+mn-ea"/>
                <a:cs typeface="+mn-cs"/>
              </a:rPr>
              <a:t> page and reflect on current approaches to engagement with local First Nations Australian communities. Consider if any changes or improvements are needed and share with the group.</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Discussion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In small groups, participants discuss their reflections and then share their observations and suggestions with the wider group. </a:t>
            </a:r>
          </a:p>
          <a:p>
            <a:r>
              <a:rPr lang="en-AU" sz="1200" kern="1200">
                <a:solidFill>
                  <a:schemeClr val="tx1"/>
                </a:solidFill>
                <a:effectLst/>
                <a:latin typeface="+mn-lt"/>
                <a:ea typeface="+mn-ea"/>
                <a:cs typeface="+mn-cs"/>
              </a:rPr>
              <a:t>Record suggestions for use in later activities. </a:t>
            </a:r>
          </a:p>
          <a:p>
            <a:r>
              <a:rPr lang="en-US" sz="1200" kern="1200">
                <a:solidFill>
                  <a:schemeClr val="tx1"/>
                </a:solidFill>
                <a:effectLst/>
                <a:latin typeface="+mn-lt"/>
                <a:ea typeface="+mn-ea"/>
                <a:cs typeface="+mn-cs"/>
              </a:rPr>
              <a:t>Identify themes or categories by reviewing as a group. </a:t>
            </a:r>
            <a:endParaRPr lang="en-AU" sz="1200" kern="1200">
              <a:solidFill>
                <a:schemeClr val="tx1"/>
              </a:solidFill>
              <a:effectLst/>
              <a:latin typeface="+mn-lt"/>
              <a:ea typeface="+mn-ea"/>
              <a:cs typeface="+mn-cs"/>
            </a:endParaRPr>
          </a:p>
          <a:p>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E0ED9BD2-3568-42B4-F13B-79881FFA8CBC}"/>
              </a:ext>
            </a:extLst>
          </p:cNvPr>
          <p:cNvSpPr>
            <a:spLocks noGrp="1"/>
          </p:cNvSpPr>
          <p:nvPr>
            <p:ph type="sldNum" sz="quarter" idx="5"/>
          </p:nvPr>
        </p:nvSpPr>
        <p:spPr/>
        <p:txBody>
          <a:bodyPr/>
          <a:lstStyle/>
          <a:p>
            <a:fld id="{7213EAC9-7BC0-4278-938B-1CA5AF2E5F1B}" type="slidenum">
              <a:rPr lang="en-AU" smtClean="0"/>
              <a:t>6</a:t>
            </a:fld>
            <a:endParaRPr lang="en-AU"/>
          </a:p>
        </p:txBody>
      </p:sp>
    </p:spTree>
    <p:extLst>
      <p:ext uri="{BB962C8B-B14F-4D97-AF65-F5344CB8AC3E}">
        <p14:creationId xmlns:p14="http://schemas.microsoft.com/office/powerpoint/2010/main" val="4140325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4A082-23D3-43DB-0923-C31EDF8169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CB8E18-EC99-8118-22C9-2DABF27A8565}"/>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24060BBD-D4CF-BAAE-3F5A-F5869DE315B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 “wider school community” includes local businesses and industry, local councils, elected representatives and service agencies. It also includes community groups such as sporting clubs, arts and cultural organisations, not-for-profits, elders and family support services.</a:t>
            </a:r>
          </a:p>
          <a:p>
            <a:r>
              <a:rPr lang="en-AU" sz="1200" kern="1200">
                <a:solidFill>
                  <a:schemeClr val="tx1"/>
                </a:solidFill>
                <a:effectLst/>
                <a:latin typeface="+mn-lt"/>
                <a:ea typeface="+mn-ea"/>
                <a:cs typeface="+mn-cs"/>
              </a:rPr>
              <a:t>Community engagement prepares learners for active participation in their community. </a:t>
            </a:r>
          </a:p>
          <a:p>
            <a:r>
              <a:rPr lang="en-AU" sz="1200" kern="1200">
                <a:solidFill>
                  <a:schemeClr val="tx1"/>
                </a:solidFill>
                <a:effectLst/>
                <a:latin typeface="+mn-lt"/>
                <a:ea typeface="+mn-ea"/>
                <a:cs typeface="+mn-cs"/>
              </a:rPr>
              <a:t> </a:t>
            </a:r>
          </a:p>
          <a:p>
            <a:r>
              <a:rPr lang="en-AU" sz="1200" kern="1200">
                <a:solidFill>
                  <a:schemeClr val="tx1"/>
                </a:solidFill>
                <a:effectLst/>
                <a:latin typeface="+mn-lt"/>
                <a:ea typeface="+mn-ea"/>
                <a:cs typeface="+mn-cs"/>
              </a:rPr>
              <a:t>Leaders who build purposeful partnerships enrich learning by placing the curriculum in real-world contexts that sustain high engagement. Collaborations with local businesses, industries and community organisations deepen conceptual understanding through authentic, local experiences. For example, they use real-world problems in STEM, or integrate sustainability and civics projects that connect directly to community needs.</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Ask participants to reflect on the question on screen. Use the popcorn activity to encourage participants to share their ideas about any changes or improvements to current approaches. </a:t>
            </a:r>
          </a:p>
          <a:p>
            <a:r>
              <a:rPr lang="en-AU" sz="1200" kern="1200">
                <a:solidFill>
                  <a:schemeClr val="tx1"/>
                </a:solidFill>
                <a:effectLst/>
                <a:latin typeface="+mn-lt"/>
                <a:ea typeface="+mn-ea"/>
                <a:cs typeface="+mn-cs"/>
              </a:rPr>
              <a:t> </a:t>
            </a:r>
          </a:p>
          <a:p>
            <a:pPr fontAlgn="base"/>
            <a:r>
              <a:rPr lang="en-US" sz="1200" kern="1200">
                <a:solidFill>
                  <a:schemeClr val="tx1"/>
                </a:solidFill>
                <a:effectLst/>
                <a:latin typeface="+mn-lt"/>
                <a:ea typeface="+mn-ea"/>
                <a:cs typeface="+mn-cs"/>
              </a:rPr>
              <a:t>Popcorn</a:t>
            </a:r>
            <a:r>
              <a:rPr lang="en-AU" sz="1200" kern="1200">
                <a:solidFill>
                  <a:schemeClr val="tx1"/>
                </a:solidFill>
                <a:effectLst/>
                <a:latin typeface="+mn-lt"/>
                <a:ea typeface="+mn-ea"/>
                <a:cs typeface="+mn-cs"/>
              </a:rPr>
              <a:t>: how to use it</a:t>
            </a:r>
          </a:p>
          <a:p>
            <a:pPr fontAlgn="base"/>
            <a:r>
              <a:rPr lang="en-US" sz="1200" kern="1200">
                <a:solidFill>
                  <a:schemeClr val="tx1"/>
                </a:solidFill>
                <a:effectLst/>
                <a:latin typeface="+mn-lt"/>
                <a:ea typeface="+mn-ea"/>
                <a:cs typeface="+mn-cs"/>
              </a:rPr>
              <a:t>A fast-paced group strategy where everyone contributes ideas aloud in real time.</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Present a problem or question.</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Give a minute for silent reflection.</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Invite participants to share (one at a time) while one or two people record.</a:t>
            </a:r>
            <a:r>
              <a:rPr lang="en-AU" sz="1200" kern="1200">
                <a:solidFill>
                  <a:schemeClr val="tx1"/>
                </a:solidFill>
                <a:effectLst/>
                <a:latin typeface="+mn-lt"/>
                <a:ea typeface="+mn-ea"/>
                <a:cs typeface="+mn-cs"/>
              </a:rPr>
              <a:t> </a:t>
            </a:r>
          </a:p>
          <a:p>
            <a:pPr marL="228600" lvl="0" indent="-228600" fontAlgn="base">
              <a:buFont typeface="+mj-lt"/>
              <a:buAutoNum type="arabicPeriod"/>
            </a:pPr>
            <a:r>
              <a:rPr lang="en-US" sz="1200" kern="1200">
                <a:solidFill>
                  <a:schemeClr val="tx1"/>
                </a:solidFill>
                <a:effectLst/>
                <a:latin typeface="+mn-lt"/>
                <a:ea typeface="+mn-ea"/>
                <a:cs typeface="+mn-cs"/>
              </a:rPr>
              <a:t>Stop when ideas slow down, then review and discuss.</a:t>
            </a:r>
            <a:r>
              <a:rPr lang="en-AU" sz="1200" kern="1200">
                <a:solidFill>
                  <a:schemeClr val="tx1"/>
                </a:solidFill>
                <a:effectLst/>
                <a:latin typeface="+mn-lt"/>
                <a:ea typeface="+mn-ea"/>
                <a:cs typeface="+mn-cs"/>
              </a:rPr>
              <a:t> </a:t>
            </a:r>
          </a:p>
          <a:p>
            <a:r>
              <a:rPr lang="en-US" sz="1200"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Identify themes or categories by reviewing as a group. </a:t>
            </a:r>
            <a:endParaRPr lang="en-AU" sz="1200" kern="1200">
              <a:solidFill>
                <a:schemeClr val="tx1"/>
              </a:solidFill>
              <a:effectLst/>
              <a:latin typeface="+mn-lt"/>
              <a:ea typeface="+mn-ea"/>
              <a:cs typeface="+mn-cs"/>
            </a:endParaRPr>
          </a:p>
          <a:p>
            <a:pPr marL="228600" indent="-228600">
              <a:buFont typeface="+mj-lt"/>
              <a:buAutoNum type="arabicPeriod"/>
            </a:pPr>
            <a:endParaRPr lang="en-AU" sz="12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33BEF70A-7DE1-ABB2-F268-7BF24B8FF1B3}"/>
              </a:ext>
            </a:extLst>
          </p:cNvPr>
          <p:cNvSpPr>
            <a:spLocks noGrp="1"/>
          </p:cNvSpPr>
          <p:nvPr>
            <p:ph type="sldNum" sz="quarter" idx="5"/>
          </p:nvPr>
        </p:nvSpPr>
        <p:spPr/>
        <p:txBody>
          <a:bodyPr/>
          <a:lstStyle/>
          <a:p>
            <a:fld id="{51187464-1E9D-EA41-B0A2-5C814A7B0493}" type="slidenum">
              <a:rPr lang="en-US" smtClean="0"/>
              <a:t>7</a:t>
            </a:fld>
            <a:endParaRPr lang="en-US"/>
          </a:p>
        </p:txBody>
      </p:sp>
    </p:spTree>
    <p:extLst>
      <p:ext uri="{BB962C8B-B14F-4D97-AF65-F5344CB8AC3E}">
        <p14:creationId xmlns:p14="http://schemas.microsoft.com/office/powerpoint/2010/main" val="18001709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A35B7F-128C-F365-8766-EA784A8EF6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3BE3FE-D892-4470-0A57-C3765CDAB03D}"/>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560CA514-43E1-D8F5-DCAD-521FF36A5089}"/>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p>
          <a:p>
            <a:r>
              <a:rPr lang="en-AU" sz="1200" kern="1200">
                <a:solidFill>
                  <a:schemeClr val="tx1"/>
                </a:solidFill>
                <a:effectLst/>
                <a:latin typeface="+mn-lt"/>
                <a:ea typeface="+mn-ea"/>
                <a:cs typeface="+mn-cs"/>
              </a:rPr>
              <a:t>As a group, review and prioritise actions from each of the previous activities.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dot voting activity to support participants to prioritise actions. Use the highest ranked actions as the basis for creating an action plan for your implementation approach</a:t>
            </a:r>
          </a:p>
          <a:p>
            <a:r>
              <a:rPr lang="en-AU" sz="1200" b="1" kern="1200">
                <a:solidFill>
                  <a:schemeClr val="tx1"/>
                </a:solidFill>
                <a:effectLst/>
                <a:latin typeface="+mn-lt"/>
                <a:ea typeface="+mn-ea"/>
                <a:cs typeface="+mn-cs"/>
              </a:rPr>
              <a:t> </a:t>
            </a:r>
            <a:endParaRPr lang="en-AU" sz="12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Dot voting: how to use it </a:t>
            </a:r>
          </a:p>
          <a:p>
            <a:r>
              <a:rPr lang="en-AU" sz="1200" kern="1200">
                <a:solidFill>
                  <a:schemeClr val="tx1"/>
                </a:solidFill>
                <a:effectLst/>
                <a:latin typeface="+mn-lt"/>
                <a:ea typeface="+mn-ea"/>
                <a:cs typeface="+mn-cs"/>
              </a:rPr>
              <a:t>Display the options identified in the previous activity in an area accessible to participants. This may be on a wall or a table. Ask participants to indicate which action they would undertake by using dots to vote for their preferred options. </a:t>
            </a:r>
          </a:p>
          <a:p>
            <a:r>
              <a:rPr lang="en-AU" sz="1200" kern="1200">
                <a:solidFill>
                  <a:schemeClr val="tx1"/>
                </a:solidFill>
                <a:effectLst/>
                <a:latin typeface="+mn-lt"/>
                <a:ea typeface="+mn-ea"/>
                <a:cs typeface="+mn-cs"/>
              </a:rPr>
              <a:t>Participants indicate their preferences using dots: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3 dots for their 1st preference,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2 dots for their 2nd preference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1 dot for their 3rd preference. </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Note: Dots may be replaced with ticks or marks.</a:t>
            </a:r>
          </a:p>
          <a:p>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The activity could be varied so that participants add a sticky note to their preferred option with a concise explanation for why it is their preference.</a:t>
            </a:r>
          </a:p>
        </p:txBody>
      </p:sp>
      <p:sp>
        <p:nvSpPr>
          <p:cNvPr id="4" name="Slide Number Placeholder 3">
            <a:extLst>
              <a:ext uri="{FF2B5EF4-FFF2-40B4-BE49-F238E27FC236}">
                <a16:creationId xmlns:a16="http://schemas.microsoft.com/office/drawing/2014/main" id="{5EEC5DEA-BF51-1743-2F9D-3D737FEE09CD}"/>
              </a:ext>
            </a:extLst>
          </p:cNvPr>
          <p:cNvSpPr>
            <a:spLocks noGrp="1"/>
          </p:cNvSpPr>
          <p:nvPr>
            <p:ph type="sldNum" sz="quarter" idx="5"/>
          </p:nvPr>
        </p:nvSpPr>
        <p:spPr/>
        <p:txBody>
          <a:bodyPr/>
          <a:lstStyle/>
          <a:p>
            <a:fld id="{51187464-1E9D-EA41-B0A2-5C814A7B0493}" type="slidenum">
              <a:rPr lang="en-US" smtClean="0"/>
              <a:t>8</a:t>
            </a:fld>
            <a:endParaRPr lang="en-US"/>
          </a:p>
        </p:txBody>
      </p:sp>
    </p:spTree>
    <p:extLst>
      <p:ext uri="{BB962C8B-B14F-4D97-AF65-F5344CB8AC3E}">
        <p14:creationId xmlns:p14="http://schemas.microsoft.com/office/powerpoint/2010/main" val="1746614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E5324-36DE-16D3-E74A-648FBEB0F0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97E0EE-6D62-1C89-91D8-5E44E2E63D5E}"/>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09453CE3-813F-97DB-9472-25F8611F2674}"/>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prioritised actions from the previous activity to start planning the whole-school approach. Use existing planning documents or complete the relevant columns in the action plan to: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describe what actions will be undertaken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allocate responsibilities </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schedule actions over a specific timeframe</a:t>
            </a:r>
          </a:p>
          <a:p>
            <a:pPr marL="171450" lvl="0" indent="-171450">
              <a:buFont typeface="Arial" panose="020B0604020202020204" pitchFamily="34" charset="0"/>
              <a:buChar char="•"/>
            </a:pPr>
            <a:r>
              <a:rPr lang="en-AU" sz="1200" kern="1200">
                <a:solidFill>
                  <a:schemeClr val="tx1"/>
                </a:solidFill>
                <a:effectLst/>
                <a:latin typeface="+mn-lt"/>
                <a:ea typeface="+mn-ea"/>
                <a:cs typeface="+mn-cs"/>
              </a:rPr>
              <a:t>identify what resources are needed. </a:t>
            </a:r>
          </a:p>
          <a:p>
            <a:r>
              <a:rPr lang="en-AU" sz="1200" kern="1200">
                <a:solidFill>
                  <a:schemeClr val="tx1"/>
                </a:solidFill>
                <a:effectLst/>
                <a:latin typeface="+mn-lt"/>
                <a:ea typeface="+mn-ea"/>
                <a:cs typeface="+mn-cs"/>
              </a:rPr>
              <a:t> </a:t>
            </a:r>
          </a:p>
          <a:p>
            <a:r>
              <a:rPr lang="en-AU" sz="1200" b="1" kern="1200">
                <a:solidFill>
                  <a:schemeClr val="tx1"/>
                </a:solidFill>
                <a:effectLst/>
                <a:latin typeface="+mn-lt"/>
                <a:ea typeface="+mn-ea"/>
                <a:cs typeface="+mn-cs"/>
              </a:rPr>
              <a:t>Activity</a:t>
            </a:r>
            <a:endParaRPr lang="en-AU" sz="12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As a whole group, consider the top priority actions. Allocate roles through self-nomination or allocation of activities to teams within the school. Support participants to discuss the timing of each action with consideration of existing commitments. Consider how other priorities identified might also be included in the plan.</a:t>
            </a:r>
          </a:p>
        </p:txBody>
      </p:sp>
      <p:sp>
        <p:nvSpPr>
          <p:cNvPr id="4" name="Slide Number Placeholder 3">
            <a:extLst>
              <a:ext uri="{FF2B5EF4-FFF2-40B4-BE49-F238E27FC236}">
                <a16:creationId xmlns:a16="http://schemas.microsoft.com/office/drawing/2014/main" id="{48B1BFC6-2CFA-4F7A-7C11-C71CAB6CC73C}"/>
              </a:ext>
            </a:extLst>
          </p:cNvPr>
          <p:cNvSpPr>
            <a:spLocks noGrp="1"/>
          </p:cNvSpPr>
          <p:nvPr>
            <p:ph type="sldNum" sz="quarter" idx="5"/>
          </p:nvPr>
        </p:nvSpPr>
        <p:spPr/>
        <p:txBody>
          <a:bodyPr/>
          <a:lstStyle/>
          <a:p>
            <a:fld id="{7213EAC9-7BC0-4278-938B-1CA5AF2E5F1B}" type="slidenum">
              <a:rPr lang="en-AU" smtClean="0"/>
              <a:t>9</a:t>
            </a:fld>
            <a:endParaRPr lang="en-AU"/>
          </a:p>
        </p:txBody>
      </p:sp>
    </p:spTree>
    <p:extLst>
      <p:ext uri="{BB962C8B-B14F-4D97-AF65-F5344CB8AC3E}">
        <p14:creationId xmlns:p14="http://schemas.microsoft.com/office/powerpoint/2010/main" val="114194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C977-AFDA-AF8D-0ED9-CA709C307C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16FE26-28CE-5D6A-4034-6BEDB8857A82}"/>
              </a:ext>
            </a:extLst>
          </p:cNvPr>
          <p:cNvSpPr>
            <a:spLocks noGrp="1" noRot="1" noChangeAspect="1"/>
          </p:cNvSpPr>
          <p:nvPr>
            <p:ph type="sldImg"/>
          </p:nvPr>
        </p:nvSpPr>
        <p:spPr/>
        <p:txBody>
          <a:bodyPr/>
          <a:lstStyle/>
          <a:p>
            <a:endParaRPr lang="en-AU"/>
          </a:p>
        </p:txBody>
      </p:sp>
      <p:sp>
        <p:nvSpPr>
          <p:cNvPr id="3" name="Notes Placeholder 2">
            <a:extLst>
              <a:ext uri="{FF2B5EF4-FFF2-40B4-BE49-F238E27FC236}">
                <a16:creationId xmlns:a16="http://schemas.microsoft.com/office/drawing/2014/main" id="{BFA97023-8778-3C30-09E3-5F8394291EA0}"/>
              </a:ext>
            </a:extLst>
          </p:cNvPr>
          <p:cNvSpPr>
            <a:spLocks noGrp="1"/>
          </p:cNvSpPr>
          <p:nvPr>
            <p:ph type="body" idx="1"/>
          </p:nvPr>
        </p:nvSpPr>
        <p:spPr/>
        <p:txBody>
          <a:bodyPr/>
          <a:lstStyle/>
          <a:p>
            <a:r>
              <a:rPr lang="en-US" sz="1200" b="1" kern="1200">
                <a:solidFill>
                  <a:schemeClr val="tx1"/>
                </a:solidFill>
                <a:effectLst/>
                <a:latin typeface="+mn-lt"/>
                <a:ea typeface="+mn-ea"/>
                <a:cs typeface="+mn-cs"/>
              </a:rPr>
              <a:t>Speaker notes </a:t>
            </a:r>
            <a:endParaRPr lang="en-AU" sz="14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Action planning document to describe: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success will look like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evidence will need to be gathered </a:t>
            </a:r>
            <a:endParaRPr lang="en-AU" sz="1800" kern="120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a:solidFill>
                  <a:schemeClr val="tx1"/>
                </a:solidFill>
                <a:effectLst/>
                <a:latin typeface="+mn-lt"/>
                <a:ea typeface="+mn-ea"/>
                <a:cs typeface="+mn-cs"/>
              </a:rPr>
              <a:t>what the review and evaluation cycle will look like in your school.</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Use the Think–Pair–Share activity or similar to support participants to contribute to the evaluation planning process.</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b="1" kern="1200">
                <a:solidFill>
                  <a:schemeClr val="tx1"/>
                </a:solidFill>
                <a:effectLst/>
                <a:latin typeface="+mn-lt"/>
                <a:ea typeface="+mn-ea"/>
                <a:cs typeface="+mn-cs"/>
              </a:rPr>
              <a:t>Activity and discussion</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Think–Pair–Share: how to use it</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think independently about a prompt or problem.</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pair up and discuss their ideas with a colleague.</a:t>
            </a:r>
            <a:endParaRPr lang="en-AU" sz="1800" kern="1200">
              <a:solidFill>
                <a:schemeClr val="tx1"/>
              </a:solidFill>
              <a:effectLst/>
              <a:latin typeface="+mn-lt"/>
              <a:ea typeface="+mn-ea"/>
              <a:cs typeface="+mn-cs"/>
            </a:endParaRPr>
          </a:p>
          <a:p>
            <a:pPr marL="685800" lvl="1" indent="-228600">
              <a:buFont typeface="+mj-lt"/>
              <a:buAutoNum type="arabicPeriod"/>
            </a:pPr>
            <a:r>
              <a:rPr lang="en-AU" sz="1200" kern="1200">
                <a:solidFill>
                  <a:schemeClr val="tx1"/>
                </a:solidFill>
                <a:effectLst/>
                <a:latin typeface="+mn-lt"/>
                <a:ea typeface="+mn-ea"/>
                <a:cs typeface="+mn-cs"/>
              </a:rPr>
              <a:t>Participants share their ideas with the group.</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 </a:t>
            </a:r>
            <a:endParaRPr lang="en-AU" sz="1800" kern="1200">
              <a:solidFill>
                <a:schemeClr val="tx1"/>
              </a:solidFill>
              <a:effectLst/>
              <a:latin typeface="+mn-lt"/>
              <a:ea typeface="+mn-ea"/>
              <a:cs typeface="+mn-cs"/>
            </a:endParaRPr>
          </a:p>
          <a:p>
            <a:r>
              <a:rPr lang="en-AU" sz="1200" kern="1200">
                <a:solidFill>
                  <a:schemeClr val="tx1"/>
                </a:solidFill>
                <a:effectLst/>
                <a:latin typeface="+mn-lt"/>
                <a:ea typeface="+mn-ea"/>
                <a:cs typeface="+mn-cs"/>
              </a:rPr>
              <a:t>Once sharing has been completed, use contributions to record evaluation approaches in the action plan. Consider what resources will be used as you put the plan into action and record. </a:t>
            </a:r>
            <a:endParaRPr lang="en-AU" sz="1800" kern="1200">
              <a:solidFill>
                <a:schemeClr val="tx1"/>
              </a:solidFill>
              <a:effectLst/>
              <a:latin typeface="+mn-lt"/>
              <a:ea typeface="+mn-ea"/>
              <a:cs typeface="+mn-cs"/>
            </a:endParaRPr>
          </a:p>
        </p:txBody>
      </p:sp>
      <p:sp>
        <p:nvSpPr>
          <p:cNvPr id="4" name="Slide Number Placeholder 3">
            <a:extLst>
              <a:ext uri="{FF2B5EF4-FFF2-40B4-BE49-F238E27FC236}">
                <a16:creationId xmlns:a16="http://schemas.microsoft.com/office/drawing/2014/main" id="{8A8D075B-555C-757E-1557-F3722AEAE4AA}"/>
              </a:ext>
            </a:extLst>
          </p:cNvPr>
          <p:cNvSpPr>
            <a:spLocks noGrp="1"/>
          </p:cNvSpPr>
          <p:nvPr>
            <p:ph type="sldNum" sz="quarter" idx="5"/>
          </p:nvPr>
        </p:nvSpPr>
        <p:spPr/>
        <p:txBody>
          <a:bodyPr/>
          <a:lstStyle/>
          <a:p>
            <a:fld id="{51187464-1E9D-EA41-B0A2-5C814A7B0493}" type="slidenum">
              <a:rPr lang="en-US" smtClean="0"/>
              <a:t>10</a:t>
            </a:fld>
            <a:endParaRPr lang="en-US"/>
          </a:p>
        </p:txBody>
      </p:sp>
    </p:spTree>
    <p:extLst>
      <p:ext uri="{BB962C8B-B14F-4D97-AF65-F5344CB8AC3E}">
        <p14:creationId xmlns:p14="http://schemas.microsoft.com/office/powerpoint/2010/main" val="42060012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0E25-85AD-1641-3A27-9D153044E90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768004C9-4EA8-BDA1-E0AB-B1866794BE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07C1531-DC18-B616-B08C-57287B3F31CE}"/>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F67EF0D-F1D1-E119-9ACB-CEA3C0CC7F4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1FD922D-9DCF-D126-5D38-0A5695A11CBC}"/>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D7A2795E-F942-FA44-D75A-9FF79EFCFBDF}"/>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701E9CBF-7424-27CE-923B-BC3C7FE5FD1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EF58CF1D-C7CA-22E5-CBAC-8639843F3D3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467367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E287E-5711-1048-C27E-C90DE3F84A72}"/>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3FBD2C3-3BF9-BF62-52ED-19FFBFF31F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1A84E38-EE41-956E-BA81-864F5F8B13A6}"/>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FC18CC91-C1AE-46FC-1096-B89089D2BFA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30D1BDC-B569-7F0C-BBF8-6AB3304B42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1FC05B98-A8AE-241E-F8A4-38F20E63954E}"/>
              </a:ext>
            </a:extLst>
          </p:cNvPr>
          <p:cNvGrpSpPr/>
          <p:nvPr userDrawn="1"/>
        </p:nvGrpSpPr>
        <p:grpSpPr>
          <a:xfrm>
            <a:off x="6533964" y="2963"/>
            <a:ext cx="5663007" cy="3196768"/>
            <a:chOff x="6533964" y="2963"/>
            <a:chExt cx="5663007" cy="3196768"/>
          </a:xfrm>
        </p:grpSpPr>
        <p:pic>
          <p:nvPicPr>
            <p:cNvPr id="8" name="Picture 7" descr="A blue curved object">
              <a:extLst>
                <a:ext uri="{FF2B5EF4-FFF2-40B4-BE49-F238E27FC236}">
                  <a16:creationId xmlns:a16="http://schemas.microsoft.com/office/drawing/2014/main" id="{F71AF669-8A2B-7BBF-272A-4FF2856CDDE7}"/>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65AA8ED5-8599-A27F-C685-AC44B18AE65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324107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C293F9-5932-2BF7-EC26-72C4B110A08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D0913A-8490-7659-8BA6-9AEC84F5CD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BB12914-BF48-2DDA-3C4D-3A85E56E4D6E}"/>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7F04A1C-486C-C294-3AAC-A70E113E321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792A7E-9AE2-CF70-DCBD-F69B35FCB41F}"/>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8725402B-00E6-582B-14D0-9B0D44A4215D}"/>
              </a:ext>
            </a:extLst>
          </p:cNvPr>
          <p:cNvGrpSpPr/>
          <p:nvPr userDrawn="1"/>
        </p:nvGrpSpPr>
        <p:grpSpPr>
          <a:xfrm>
            <a:off x="6533964" y="2963"/>
            <a:ext cx="5663007" cy="3196768"/>
            <a:chOff x="6533964" y="2963"/>
            <a:chExt cx="5663007" cy="3196768"/>
          </a:xfrm>
        </p:grpSpPr>
        <p:pic>
          <p:nvPicPr>
            <p:cNvPr id="8" name="Picture 7" descr="A blue curved object">
              <a:extLst>
                <a:ext uri="{FF2B5EF4-FFF2-40B4-BE49-F238E27FC236}">
                  <a16:creationId xmlns:a16="http://schemas.microsoft.com/office/drawing/2014/main" id="{C8C798ED-3F35-F142-9154-A7680B33237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BDA434EA-D30A-BFB4-579D-4ECC4466838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7100981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0DC2511-7320-FBE8-7F33-D2040D5784B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8" name="Slide Number Placeholder 5">
            <a:extLst>
              <a:ext uri="{FF2B5EF4-FFF2-40B4-BE49-F238E27FC236}">
                <a16:creationId xmlns:a16="http://schemas.microsoft.com/office/drawing/2014/main" id="{DD88C6A4-12ED-AF16-4E4B-A42883431C62}"/>
              </a:ext>
            </a:extLst>
          </p:cNvPr>
          <p:cNvSpPr>
            <a:spLocks noGrp="1"/>
          </p:cNvSpPr>
          <p:nvPr>
            <p:ph type="sldNum" sz="quarter" idx="4"/>
          </p:nvPr>
        </p:nvSpPr>
        <p:spPr>
          <a:xfrm>
            <a:off x="9336465" y="6450619"/>
            <a:ext cx="2743200" cy="365125"/>
          </a:xfrm>
          <a:prstGeom prst="rect">
            <a:avLst/>
          </a:prstGeom>
        </p:spPr>
        <p:txBody>
          <a:bodyPr vert="horz" lIns="91440" tIns="45720" rIns="91440" bIns="45720" rtlCol="0" anchor="ctr"/>
          <a:lstStyle>
            <a:lvl1pPr algn="r">
              <a:defRPr sz="1000">
                <a:solidFill>
                  <a:schemeClr val="tx1">
                    <a:lumMod val="75000"/>
                    <a:lumOff val="25000"/>
                  </a:schemeClr>
                </a:solidFill>
                <a:latin typeface="Roboto" panose="02000000000000000000" pitchFamily="2" charset="0"/>
                <a:ea typeface="Roboto" panose="02000000000000000000" pitchFamily="2" charset="0"/>
              </a:defRPr>
            </a:lvl1pPr>
          </a:lstStyle>
          <a:p>
            <a:r>
              <a:rPr lang="en-US"/>
              <a:t>Page  </a:t>
            </a:r>
            <a:fld id="{DF9DF315-7EAA-3E4A-9970-E270386357F7}" type="slidenum">
              <a:rPr lang="en-US" smtClean="0"/>
              <a:pPr/>
              <a:t>‹#›</a:t>
            </a:fld>
            <a:endParaRPr lang="en-US"/>
          </a:p>
        </p:txBody>
      </p:sp>
    </p:spTree>
    <p:extLst>
      <p:ext uri="{BB962C8B-B14F-4D97-AF65-F5344CB8AC3E}">
        <p14:creationId xmlns:p14="http://schemas.microsoft.com/office/powerpoint/2010/main" val="1555365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6C67C-FD76-B42E-C204-1A01D31335BB}"/>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9CB8A1D-55F8-1693-950A-2EA9B4B177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a:extLst>
              <a:ext uri="{FF2B5EF4-FFF2-40B4-BE49-F238E27FC236}">
                <a16:creationId xmlns:a16="http://schemas.microsoft.com/office/drawing/2014/main" id="{3F14D50C-DA2F-307E-6220-6E945CC85734}"/>
              </a:ext>
            </a:extLst>
          </p:cNvPr>
          <p:cNvSpPr>
            <a:spLocks noGrp="1"/>
          </p:cNvSpPr>
          <p:nvPr>
            <p:ph type="ftr" sz="quarter" idx="11"/>
          </p:nvPr>
        </p:nvSpPr>
        <p:spPr/>
        <p:txBody>
          <a:bodyPr/>
          <a:lstStyle/>
          <a:p>
            <a:endParaRPr lang="en-AU"/>
          </a:p>
        </p:txBody>
      </p:sp>
      <p:sp>
        <p:nvSpPr>
          <p:cNvPr id="7" name="TextBox 6">
            <a:extLst>
              <a:ext uri="{FF2B5EF4-FFF2-40B4-BE49-F238E27FC236}">
                <a16:creationId xmlns:a16="http://schemas.microsoft.com/office/drawing/2014/main" id="{2AD0C872-21DF-0EBE-2B41-92CC9A201F15}"/>
              </a:ext>
            </a:extLst>
          </p:cNvPr>
          <p:cNvSpPr txBox="1"/>
          <p:nvPr userDrawn="1"/>
        </p:nvSpPr>
        <p:spPr>
          <a:xfrm>
            <a:off x="453201" y="6449623"/>
            <a:ext cx="411126" cy="230832"/>
          </a:xfrm>
          <a:prstGeom prst="rect">
            <a:avLst/>
          </a:prstGeom>
          <a:noFill/>
        </p:spPr>
        <p:txBody>
          <a:bodyPr wrap="square" rtlCol="0">
            <a:spAutoFit/>
          </a:bodyPr>
          <a:lstStyle/>
          <a:p>
            <a:fld id="{2ED40F8D-250A-42A9-B764-CD76CD092EFC}" type="slidenum">
              <a:rPr lang="en-AU" sz="900" smtClean="0">
                <a:solidFill>
                  <a:schemeClr val="tx1">
                    <a:lumMod val="85000"/>
                    <a:lumOff val="15000"/>
                  </a:schemeClr>
                </a:solidFill>
                <a:latin typeface="Roboto" panose="02000000000000000000" pitchFamily="2" charset="0"/>
                <a:ea typeface="Roboto" panose="02000000000000000000" pitchFamily="2" charset="0"/>
              </a:rPr>
              <a:pPr/>
              <a:t>‹#›</a:t>
            </a:fld>
            <a:endParaRPr lang="en-AU" sz="900">
              <a:solidFill>
                <a:schemeClr val="tx1">
                  <a:lumMod val="85000"/>
                  <a:lumOff val="15000"/>
                </a:schemeClr>
              </a:solidFill>
              <a:latin typeface="Roboto" panose="02000000000000000000" pitchFamily="2" charset="0"/>
              <a:ea typeface="Roboto" panose="02000000000000000000" pitchFamily="2" charset="0"/>
            </a:endParaRPr>
          </a:p>
        </p:txBody>
      </p:sp>
      <p:grpSp>
        <p:nvGrpSpPr>
          <p:cNvPr id="8" name="Group 7">
            <a:extLst>
              <a:ext uri="{FF2B5EF4-FFF2-40B4-BE49-F238E27FC236}">
                <a16:creationId xmlns:a16="http://schemas.microsoft.com/office/drawing/2014/main" id="{2B569A11-9037-9A4A-1572-17C58B1F733A}"/>
              </a:ext>
            </a:extLst>
          </p:cNvPr>
          <p:cNvGrpSpPr/>
          <p:nvPr userDrawn="1"/>
        </p:nvGrpSpPr>
        <p:grpSpPr>
          <a:xfrm>
            <a:off x="6533964" y="2963"/>
            <a:ext cx="5663007" cy="3196768"/>
            <a:chOff x="6533964" y="2963"/>
            <a:chExt cx="5663007" cy="3196768"/>
          </a:xfrm>
        </p:grpSpPr>
        <p:pic>
          <p:nvPicPr>
            <p:cNvPr id="10" name="Picture 9" descr="A blue curved object">
              <a:extLst>
                <a:ext uri="{FF2B5EF4-FFF2-40B4-BE49-F238E27FC236}">
                  <a16:creationId xmlns:a16="http://schemas.microsoft.com/office/drawing/2014/main" id="{C62E9FB4-BEE1-BB08-C783-E8E72ACF3F8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6" name="Picture 5">
              <a:extLst>
                <a:ext uri="{FF2B5EF4-FFF2-40B4-BE49-F238E27FC236}">
                  <a16:creationId xmlns:a16="http://schemas.microsoft.com/office/drawing/2014/main" id="{AF9754E8-7958-9B12-5438-F440D28B1D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1129487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DBAD5-B816-3175-F362-DA70537D3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3FE5AC55-ED39-87ED-FF59-005244B59F1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2E88537-EC31-591A-A242-946913BFC176}"/>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2577E20F-AF6A-4314-A041-6EE0B96AE67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6F8FF75-54DD-69D1-07B5-B11DE194B3FD}"/>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7" name="Group 6">
            <a:extLst>
              <a:ext uri="{FF2B5EF4-FFF2-40B4-BE49-F238E27FC236}">
                <a16:creationId xmlns:a16="http://schemas.microsoft.com/office/drawing/2014/main" id="{AE516601-7648-48C8-964E-7F19E6B7EF50}"/>
              </a:ext>
            </a:extLst>
          </p:cNvPr>
          <p:cNvGrpSpPr/>
          <p:nvPr userDrawn="1"/>
        </p:nvGrpSpPr>
        <p:grpSpPr>
          <a:xfrm>
            <a:off x="6533964" y="2963"/>
            <a:ext cx="5663007" cy="3196768"/>
            <a:chOff x="6533964" y="2963"/>
            <a:chExt cx="5663007" cy="3196768"/>
          </a:xfrm>
        </p:grpSpPr>
        <p:pic>
          <p:nvPicPr>
            <p:cNvPr id="8" name="Picture 7" descr="A blue curved object">
              <a:extLst>
                <a:ext uri="{FF2B5EF4-FFF2-40B4-BE49-F238E27FC236}">
                  <a16:creationId xmlns:a16="http://schemas.microsoft.com/office/drawing/2014/main" id="{DAE4F2C1-940B-A9DF-ACD1-CC75196A5A16}"/>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9" name="Picture 8">
              <a:extLst>
                <a:ext uri="{FF2B5EF4-FFF2-40B4-BE49-F238E27FC236}">
                  <a16:creationId xmlns:a16="http://schemas.microsoft.com/office/drawing/2014/main" id="{67C06732-8214-D95E-4484-B798ACFF7F1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79829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D7C4F-EEF9-738E-4C6F-4F95D5C719D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32BB6B1-53A9-D57D-2E6A-2B3279C74D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4CF0F93-38DC-542D-0780-A021665D2D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668F4BF7-05CE-DA2C-4A55-D9DCBCF8FBF2}"/>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674A8942-8DFA-277A-327D-596B605669B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60EABA-B996-4CA4-0DEA-7C958855A6DA}"/>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D44B4597-D5F9-F9E6-9AC9-2E50397B4DBB}"/>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FB9D1647-30B1-1676-F1C3-7513CC715B49}"/>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F40384AB-016E-E13C-6205-770AB1EE13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3531248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6E833-4967-E6C3-12C9-EC488733358D}"/>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0552F1C-1584-ED1C-CAC4-C934EDC84E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C3C734-6A4E-9FA0-743E-8EFF7C2B64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6034BF55-4547-D4EC-7D02-2C99D551A8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678C9D-E748-2F4A-3924-F40E57FACA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8F7B840B-6045-E722-E1EA-D282677AA1C5}"/>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8" name="Footer Placeholder 7">
            <a:extLst>
              <a:ext uri="{FF2B5EF4-FFF2-40B4-BE49-F238E27FC236}">
                <a16:creationId xmlns:a16="http://schemas.microsoft.com/office/drawing/2014/main" id="{D6F7EA72-EFF8-89DF-163F-E29FF16EB84D}"/>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A151948-7D21-1A8F-0978-D579B291075B}"/>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10" name="Group 9">
            <a:extLst>
              <a:ext uri="{FF2B5EF4-FFF2-40B4-BE49-F238E27FC236}">
                <a16:creationId xmlns:a16="http://schemas.microsoft.com/office/drawing/2014/main" id="{B90B3883-3367-775D-5AA8-A528CDC9EADE}"/>
              </a:ext>
            </a:extLst>
          </p:cNvPr>
          <p:cNvGrpSpPr/>
          <p:nvPr userDrawn="1"/>
        </p:nvGrpSpPr>
        <p:grpSpPr>
          <a:xfrm>
            <a:off x="6533964" y="2963"/>
            <a:ext cx="5663007" cy="3196768"/>
            <a:chOff x="6533964" y="2963"/>
            <a:chExt cx="5663007" cy="3196768"/>
          </a:xfrm>
        </p:grpSpPr>
        <p:pic>
          <p:nvPicPr>
            <p:cNvPr id="11" name="Picture 10" descr="A blue curved object">
              <a:extLst>
                <a:ext uri="{FF2B5EF4-FFF2-40B4-BE49-F238E27FC236}">
                  <a16:creationId xmlns:a16="http://schemas.microsoft.com/office/drawing/2014/main" id="{34B5DE10-1299-BEB4-7A37-FDFD8DEF3C2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2" name="Picture 11">
              <a:extLst>
                <a:ext uri="{FF2B5EF4-FFF2-40B4-BE49-F238E27FC236}">
                  <a16:creationId xmlns:a16="http://schemas.microsoft.com/office/drawing/2014/main" id="{CEE090BA-E530-DD5C-CBD7-BDAAA67B279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727331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BCAA3-0A3A-F75D-F4E0-361F7D92217F}"/>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8C2D6FC6-FA8F-D0AA-5AF6-A7B73B63EE58}"/>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4" name="Footer Placeholder 3">
            <a:extLst>
              <a:ext uri="{FF2B5EF4-FFF2-40B4-BE49-F238E27FC236}">
                <a16:creationId xmlns:a16="http://schemas.microsoft.com/office/drawing/2014/main" id="{5C6B4DC2-D8E1-A7DA-81A0-EC05ED3C87C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E32FB08-D56C-1D5A-227C-185A3EBB5FB9}"/>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6" name="Group 5">
            <a:extLst>
              <a:ext uri="{FF2B5EF4-FFF2-40B4-BE49-F238E27FC236}">
                <a16:creationId xmlns:a16="http://schemas.microsoft.com/office/drawing/2014/main" id="{58667C4D-B1E7-FFDD-5161-7CE3CB49C9D8}"/>
              </a:ext>
            </a:extLst>
          </p:cNvPr>
          <p:cNvGrpSpPr/>
          <p:nvPr userDrawn="1"/>
        </p:nvGrpSpPr>
        <p:grpSpPr>
          <a:xfrm>
            <a:off x="6533964" y="2963"/>
            <a:ext cx="5663007" cy="3196768"/>
            <a:chOff x="6533964" y="2963"/>
            <a:chExt cx="5663007" cy="3196768"/>
          </a:xfrm>
        </p:grpSpPr>
        <p:pic>
          <p:nvPicPr>
            <p:cNvPr id="7" name="Picture 6" descr="A blue curved object">
              <a:extLst>
                <a:ext uri="{FF2B5EF4-FFF2-40B4-BE49-F238E27FC236}">
                  <a16:creationId xmlns:a16="http://schemas.microsoft.com/office/drawing/2014/main" id="{B8050F02-7554-F3B8-B8C9-9514E32EA66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8" name="Picture 7">
              <a:extLst>
                <a:ext uri="{FF2B5EF4-FFF2-40B4-BE49-F238E27FC236}">
                  <a16:creationId xmlns:a16="http://schemas.microsoft.com/office/drawing/2014/main" id="{88B6031A-29F4-8659-FCD3-2CE238C7360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340188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192A346-CC93-7DED-0452-FC6B1DAC526A}"/>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3" name="Footer Placeholder 2">
            <a:extLst>
              <a:ext uri="{FF2B5EF4-FFF2-40B4-BE49-F238E27FC236}">
                <a16:creationId xmlns:a16="http://schemas.microsoft.com/office/drawing/2014/main" id="{1C09FD2D-FE24-FBC3-218B-37F4A76B93F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F2274E7-08A8-896F-D1A8-7269B4D5D97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5" name="Group 4">
            <a:extLst>
              <a:ext uri="{FF2B5EF4-FFF2-40B4-BE49-F238E27FC236}">
                <a16:creationId xmlns:a16="http://schemas.microsoft.com/office/drawing/2014/main" id="{45737B59-4BEF-4D1C-7F2A-0C280330049C}"/>
              </a:ext>
            </a:extLst>
          </p:cNvPr>
          <p:cNvGrpSpPr/>
          <p:nvPr userDrawn="1"/>
        </p:nvGrpSpPr>
        <p:grpSpPr>
          <a:xfrm>
            <a:off x="6533964" y="2963"/>
            <a:ext cx="5663007" cy="3196768"/>
            <a:chOff x="6533964" y="2963"/>
            <a:chExt cx="5663007" cy="3196768"/>
          </a:xfrm>
        </p:grpSpPr>
        <p:pic>
          <p:nvPicPr>
            <p:cNvPr id="6" name="Picture 5" descr="A blue curved object">
              <a:extLst>
                <a:ext uri="{FF2B5EF4-FFF2-40B4-BE49-F238E27FC236}">
                  <a16:creationId xmlns:a16="http://schemas.microsoft.com/office/drawing/2014/main" id="{90FC3346-3197-913B-BD78-BAC2FC0026F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7" name="Picture 6">
              <a:extLst>
                <a:ext uri="{FF2B5EF4-FFF2-40B4-BE49-F238E27FC236}">
                  <a16:creationId xmlns:a16="http://schemas.microsoft.com/office/drawing/2014/main" id="{9EE07EFD-7F29-C51F-1285-E1EADEECD9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571420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5EA37-A39A-103B-A399-EC73366C9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33DE52DB-14EC-EA23-F9B8-4C040C0DBC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D9A403A-F795-C52D-9C3D-DAA321B7B8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A55C4E-6D05-C423-C07C-838F3B3310E1}"/>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DCF2427D-094D-94FB-ABE7-7486A9A96183}"/>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B62D26A5-A1CB-62DF-57B3-AE54CB4E4F57}"/>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FD632C24-15EA-805A-7415-75515C27EE9B}"/>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7762D053-55B3-C83A-B946-89458A9A0850}"/>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85F0932E-CC61-BD30-9DFC-DC195CF7C8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3828479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04C93-BBE5-9892-9B5D-BCD25CFA4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A05E2617-1477-3BEB-FA73-67475E88F1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E54A9EA-BAE2-8E29-6E75-EC213A4A5F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9B854B-30A1-7CB0-5DA9-E1B6D6812072}"/>
              </a:ext>
            </a:extLst>
          </p:cNvPr>
          <p:cNvSpPr>
            <a:spLocks noGrp="1"/>
          </p:cNvSpPr>
          <p:nvPr>
            <p:ph type="dt" sz="half" idx="10"/>
          </p:nvPr>
        </p:nvSpPr>
        <p:spPr/>
        <p:txBody>
          <a:bodyPr/>
          <a:lstStyle/>
          <a:p>
            <a:fld id="{0689E0E9-3331-44B4-80FE-212C91A1EB80}" type="datetimeFigureOut">
              <a:rPr lang="en-AU" smtClean="0"/>
              <a:t>25/05/2026</a:t>
            </a:fld>
            <a:endParaRPr lang="en-AU"/>
          </a:p>
        </p:txBody>
      </p:sp>
      <p:sp>
        <p:nvSpPr>
          <p:cNvPr id="6" name="Footer Placeholder 5">
            <a:extLst>
              <a:ext uri="{FF2B5EF4-FFF2-40B4-BE49-F238E27FC236}">
                <a16:creationId xmlns:a16="http://schemas.microsoft.com/office/drawing/2014/main" id="{F1B81FFA-7ACF-97F0-ED9C-FDC36089E9E1}"/>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682D5D0-24EE-BD5C-161E-73CD17C70D8E}"/>
              </a:ext>
            </a:extLst>
          </p:cNvPr>
          <p:cNvSpPr>
            <a:spLocks noGrp="1"/>
          </p:cNvSpPr>
          <p:nvPr>
            <p:ph type="sldNum" sz="quarter" idx="12"/>
          </p:nvPr>
        </p:nvSpPr>
        <p:spPr/>
        <p:txBody>
          <a:bodyPr/>
          <a:lstStyle/>
          <a:p>
            <a:fld id="{2ED40F8D-250A-42A9-B764-CD76CD092EFC}" type="slidenum">
              <a:rPr lang="en-AU" smtClean="0"/>
              <a:t>‹#›</a:t>
            </a:fld>
            <a:endParaRPr lang="en-AU"/>
          </a:p>
        </p:txBody>
      </p:sp>
      <p:grpSp>
        <p:nvGrpSpPr>
          <p:cNvPr id="8" name="Group 7">
            <a:extLst>
              <a:ext uri="{FF2B5EF4-FFF2-40B4-BE49-F238E27FC236}">
                <a16:creationId xmlns:a16="http://schemas.microsoft.com/office/drawing/2014/main" id="{533A1D8A-DA91-0B25-C9D9-B45CAB7ED062}"/>
              </a:ext>
            </a:extLst>
          </p:cNvPr>
          <p:cNvGrpSpPr/>
          <p:nvPr userDrawn="1"/>
        </p:nvGrpSpPr>
        <p:grpSpPr>
          <a:xfrm>
            <a:off x="6533964" y="2963"/>
            <a:ext cx="5663007" cy="3196768"/>
            <a:chOff x="6533964" y="2963"/>
            <a:chExt cx="5663007" cy="3196768"/>
          </a:xfrm>
        </p:grpSpPr>
        <p:pic>
          <p:nvPicPr>
            <p:cNvPr id="9" name="Picture 8" descr="A blue curved object">
              <a:extLst>
                <a:ext uri="{FF2B5EF4-FFF2-40B4-BE49-F238E27FC236}">
                  <a16:creationId xmlns:a16="http://schemas.microsoft.com/office/drawing/2014/main" id="{64C0966F-5493-7CC4-3812-B8F07426786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flipV="1">
              <a:off x="6533964" y="2963"/>
              <a:ext cx="5663007" cy="3196768"/>
            </a:xfrm>
            <a:prstGeom prst="rect">
              <a:avLst/>
            </a:prstGeom>
          </p:spPr>
        </p:pic>
        <p:pic>
          <p:nvPicPr>
            <p:cNvPr id="10" name="Picture 9">
              <a:extLst>
                <a:ext uri="{FF2B5EF4-FFF2-40B4-BE49-F238E27FC236}">
                  <a16:creationId xmlns:a16="http://schemas.microsoft.com/office/drawing/2014/main" id="{6AE4A880-71B9-A68C-F0C4-C2FFCEC8E1B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50668" y="92465"/>
              <a:ext cx="919566" cy="919566"/>
            </a:xfrm>
            <a:prstGeom prst="rect">
              <a:avLst/>
            </a:prstGeom>
          </p:spPr>
        </p:pic>
      </p:grpSp>
    </p:spTree>
    <p:extLst>
      <p:ext uri="{BB962C8B-B14F-4D97-AF65-F5344CB8AC3E}">
        <p14:creationId xmlns:p14="http://schemas.microsoft.com/office/powerpoint/2010/main" val="2064248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142F67-0DB0-3660-5403-1D5392461A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A3A57A-0E3B-9345-0CD9-0BE68769EC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996BB88-4F84-3891-A4A1-E21209029A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689E0E9-3331-44B4-80FE-212C91A1EB80}" type="datetimeFigureOut">
              <a:rPr lang="en-AU" smtClean="0"/>
              <a:t>25/05/2026</a:t>
            </a:fld>
            <a:endParaRPr lang="en-AU"/>
          </a:p>
        </p:txBody>
      </p:sp>
      <p:sp>
        <p:nvSpPr>
          <p:cNvPr id="5" name="Footer Placeholder 4">
            <a:extLst>
              <a:ext uri="{FF2B5EF4-FFF2-40B4-BE49-F238E27FC236}">
                <a16:creationId xmlns:a16="http://schemas.microsoft.com/office/drawing/2014/main" id="{61B59FB6-95A0-4031-AD6A-40FE3481E1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3FBE979E-A6F6-7C70-1983-3DFE77FE83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ED40F8D-250A-42A9-B764-CD76CD092EFC}" type="slidenum">
              <a:rPr lang="en-AU" smtClean="0"/>
              <a:t>‹#›</a:t>
            </a:fld>
            <a:endParaRPr lang="en-AU"/>
          </a:p>
        </p:txBody>
      </p:sp>
    </p:spTree>
    <p:extLst>
      <p:ext uri="{BB962C8B-B14F-4D97-AF65-F5344CB8AC3E}">
        <p14:creationId xmlns:p14="http://schemas.microsoft.com/office/powerpoint/2010/main" val="27506257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hyperlink" Target="https://www.australiancurriculum.edu.au/resourc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9967F0C-9B9F-CC00-38ED-49CE5971A1F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1E660C98-2C08-8CA7-D5E6-B22E6C83B6B0}"/>
              </a:ext>
            </a:extLst>
          </p:cNvPr>
          <p:cNvSpPr>
            <a:spLocks noGrp="1"/>
          </p:cNvSpPr>
          <p:nvPr>
            <p:ph type="title"/>
          </p:nvPr>
        </p:nvSpPr>
        <p:spPr>
          <a:xfrm>
            <a:off x="438680" y="759362"/>
            <a:ext cx="8119165"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Instructions for facilitators</a:t>
            </a:r>
            <a:endParaRPr lang="en-AU" sz="3200" b="1">
              <a:latin typeface="Roboto" panose="02000000000000000000" pitchFamily="2" charset="0"/>
              <a:ea typeface="Roboto" panose="02000000000000000000" pitchFamily="2" charset="0"/>
              <a:cs typeface="+mn-cs"/>
            </a:endParaRPr>
          </a:p>
        </p:txBody>
      </p:sp>
      <p:grpSp>
        <p:nvGrpSpPr>
          <p:cNvPr id="3" name="Group 2" descr="Review icon">
            <a:extLst>
              <a:ext uri="{FF2B5EF4-FFF2-40B4-BE49-F238E27FC236}">
                <a16:creationId xmlns:a16="http://schemas.microsoft.com/office/drawing/2014/main" id="{347AFD7A-22D9-B640-BEF1-EB65D79F9CB3}"/>
              </a:ext>
            </a:extLst>
          </p:cNvPr>
          <p:cNvGrpSpPr/>
          <p:nvPr/>
        </p:nvGrpSpPr>
        <p:grpSpPr>
          <a:xfrm>
            <a:off x="562331" y="1538768"/>
            <a:ext cx="9096617" cy="1296000"/>
            <a:chOff x="562331" y="1538768"/>
            <a:chExt cx="9096617" cy="1296000"/>
          </a:xfrm>
        </p:grpSpPr>
        <p:sp>
          <p:nvSpPr>
            <p:cNvPr id="5" name="Rectangle: Rounded Corners 4">
              <a:extLst>
                <a:ext uri="{FF2B5EF4-FFF2-40B4-BE49-F238E27FC236}">
                  <a16:creationId xmlns:a16="http://schemas.microsoft.com/office/drawing/2014/main" id="{2879D1EC-0DE0-57DC-00FE-DAAC76EF57C8}"/>
                </a:ext>
                <a:ext uri="{C183D7F6-B498-43B3-948B-1728B52AA6E4}">
                  <adec:decorative xmlns:adec="http://schemas.microsoft.com/office/drawing/2017/decorative" val="1"/>
                </a:ext>
              </a:extLst>
            </p:cNvPr>
            <p:cNvSpPr/>
            <p:nvPr/>
          </p:nvSpPr>
          <p:spPr>
            <a:xfrm>
              <a:off x="562331" y="1538768"/>
              <a:ext cx="9096617" cy="1296000"/>
            </a:xfrm>
            <a:prstGeom prst="roundRect">
              <a:avLst>
                <a:gd name="adj" fmla="val 4268"/>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Review the facilitator notes and make any necessary changes to the PowerPoint slides. </a:t>
              </a:r>
            </a:p>
          </p:txBody>
        </p:sp>
        <p:sp>
          <p:nvSpPr>
            <p:cNvPr id="6" name="Rectangle: Top Corners Rounded 5">
              <a:extLst>
                <a:ext uri="{FF2B5EF4-FFF2-40B4-BE49-F238E27FC236}">
                  <a16:creationId xmlns:a16="http://schemas.microsoft.com/office/drawing/2014/main" id="{23CB9D45-8A90-C9B1-6E70-52BAC5417342}"/>
                </a:ext>
                <a:ext uri="{C183D7F6-B498-43B3-948B-1728B52AA6E4}">
                  <adec:decorative xmlns:adec="http://schemas.microsoft.com/office/drawing/2017/decorative" val="1"/>
                </a:ext>
              </a:extLst>
            </p:cNvPr>
            <p:cNvSpPr/>
            <p:nvPr/>
          </p:nvSpPr>
          <p:spPr>
            <a:xfrm rot="16200000">
              <a:off x="-31668" y="2132768"/>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6" descr="Review icon">
              <a:extLst>
                <a:ext uri="{FF2B5EF4-FFF2-40B4-BE49-F238E27FC236}">
                  <a16:creationId xmlns:a16="http://schemas.microsoft.com/office/drawing/2014/main" id="{0DDF1180-8066-A208-0AE3-2878D93466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39747" y="1729764"/>
              <a:ext cx="885826" cy="885826"/>
            </a:xfrm>
            <a:prstGeom prst="rect">
              <a:avLst/>
            </a:prstGeom>
          </p:spPr>
        </p:pic>
      </p:grpSp>
      <p:grpSp>
        <p:nvGrpSpPr>
          <p:cNvPr id="8" name="Group 7" descr="Discussion icon">
            <a:extLst>
              <a:ext uri="{FF2B5EF4-FFF2-40B4-BE49-F238E27FC236}">
                <a16:creationId xmlns:a16="http://schemas.microsoft.com/office/drawing/2014/main" id="{8ED203D1-291E-D4BB-CFD5-451001B193A7}"/>
              </a:ext>
            </a:extLst>
          </p:cNvPr>
          <p:cNvGrpSpPr/>
          <p:nvPr/>
        </p:nvGrpSpPr>
        <p:grpSpPr>
          <a:xfrm>
            <a:off x="562330" y="3070054"/>
            <a:ext cx="9096618" cy="1296000"/>
            <a:chOff x="562330" y="3202606"/>
            <a:chExt cx="9096618" cy="1296000"/>
          </a:xfrm>
        </p:grpSpPr>
        <p:sp>
          <p:nvSpPr>
            <p:cNvPr id="10" name="Rectangle: Rounded Corners 9">
              <a:extLst>
                <a:ext uri="{FF2B5EF4-FFF2-40B4-BE49-F238E27FC236}">
                  <a16:creationId xmlns:a16="http://schemas.microsoft.com/office/drawing/2014/main" id="{16A074A0-C9E8-2B1C-7967-A71235904BA0}"/>
                </a:ext>
                <a:ext uri="{C183D7F6-B498-43B3-948B-1728B52AA6E4}">
                  <adec:decorative xmlns:adec="http://schemas.microsoft.com/office/drawing/2017/decorative" val="1"/>
                </a:ext>
              </a:extLst>
            </p:cNvPr>
            <p:cNvSpPr/>
            <p:nvPr/>
          </p:nvSpPr>
          <p:spPr>
            <a:xfrm>
              <a:off x="562331" y="3202606"/>
              <a:ext cx="9096617" cy="1296000"/>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440000" bIns="180000" rtlCol="0" anchor="ctr" anchorCtr="0"/>
            <a:lstStyle/>
            <a:p>
              <a:r>
                <a:rPr lang="en-US" sz="1600">
                  <a:solidFill>
                    <a:schemeClr val="tx1"/>
                  </a:solidFill>
                  <a:latin typeface="Roboto" panose="02000000000000000000" pitchFamily="2" charset="0"/>
                  <a:ea typeface="Roboto" panose="02000000000000000000" pitchFamily="2" charset="0"/>
                </a:rPr>
                <a:t>Discussion points through the presentation will be identified using this icon. </a:t>
              </a:r>
              <a:br>
                <a:rPr lang="en-US" sz="1600">
                  <a:solidFill>
                    <a:schemeClr val="tx1"/>
                  </a:solidFill>
                  <a:latin typeface="Roboto" panose="02000000000000000000" pitchFamily="2" charset="0"/>
                  <a:ea typeface="Roboto" panose="02000000000000000000" pitchFamily="2" charset="0"/>
                </a:rPr>
              </a:br>
              <a:r>
                <a:rPr lang="en-US" sz="1600">
                  <a:solidFill>
                    <a:schemeClr val="tx1"/>
                  </a:solidFill>
                  <a:latin typeface="Roboto" panose="02000000000000000000" pitchFamily="2" charset="0"/>
                  <a:ea typeface="Roboto" panose="02000000000000000000" pitchFamily="2" charset="0"/>
                </a:rPr>
                <a:t>When planning the presentation, consider the timing of the whole presentation, including time required for discussions. </a:t>
              </a:r>
            </a:p>
          </p:txBody>
        </p:sp>
        <p:sp>
          <p:nvSpPr>
            <p:cNvPr id="11" name="Rectangle: Top Corners Rounded 10">
              <a:extLst>
                <a:ext uri="{FF2B5EF4-FFF2-40B4-BE49-F238E27FC236}">
                  <a16:creationId xmlns:a16="http://schemas.microsoft.com/office/drawing/2014/main" id="{7A4ADE8C-EBFD-281C-8434-9C8D8FB91331}"/>
                </a:ext>
                <a:ext uri="{C183D7F6-B498-43B3-948B-1728B52AA6E4}">
                  <adec:decorative xmlns:adec="http://schemas.microsoft.com/office/drawing/2017/decorative" val="1"/>
                </a:ext>
              </a:extLst>
            </p:cNvPr>
            <p:cNvSpPr/>
            <p:nvPr/>
          </p:nvSpPr>
          <p:spPr>
            <a:xfrm rot="16200000">
              <a:off x="-31670" y="3796606"/>
              <a:ext cx="1296000"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descr="Discussion icon">
              <a:extLst>
                <a:ext uri="{FF2B5EF4-FFF2-40B4-BE49-F238E27FC236}">
                  <a16:creationId xmlns:a16="http://schemas.microsoft.com/office/drawing/2014/main" id="{36D96887-2193-7F8D-6B3C-B7DB26D8A0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439747" y="3469016"/>
              <a:ext cx="885826" cy="825428"/>
            </a:xfrm>
            <a:prstGeom prst="rect">
              <a:avLst/>
            </a:prstGeom>
          </p:spPr>
        </p:pic>
      </p:grpSp>
      <p:grpSp>
        <p:nvGrpSpPr>
          <p:cNvPr id="14" name="Group 13" descr="Checklist icon">
            <a:extLst>
              <a:ext uri="{FF2B5EF4-FFF2-40B4-BE49-F238E27FC236}">
                <a16:creationId xmlns:a16="http://schemas.microsoft.com/office/drawing/2014/main" id="{3ADD0931-03BB-B29F-96AB-1A742280E529}"/>
              </a:ext>
            </a:extLst>
          </p:cNvPr>
          <p:cNvGrpSpPr/>
          <p:nvPr/>
        </p:nvGrpSpPr>
        <p:grpSpPr>
          <a:xfrm>
            <a:off x="546940" y="4632462"/>
            <a:ext cx="9112007" cy="1466175"/>
            <a:chOff x="546940" y="4632462"/>
            <a:chExt cx="9112007" cy="1466175"/>
          </a:xfrm>
        </p:grpSpPr>
        <p:grpSp>
          <p:nvGrpSpPr>
            <p:cNvPr id="16" name="Group 15">
              <a:extLst>
                <a:ext uri="{FF2B5EF4-FFF2-40B4-BE49-F238E27FC236}">
                  <a16:creationId xmlns:a16="http://schemas.microsoft.com/office/drawing/2014/main" id="{49E9F376-0D66-9E2A-62F8-4687DA5D6A8B}"/>
                </a:ext>
              </a:extLst>
            </p:cNvPr>
            <p:cNvGrpSpPr/>
            <p:nvPr/>
          </p:nvGrpSpPr>
          <p:grpSpPr>
            <a:xfrm>
              <a:off x="546940" y="4632462"/>
              <a:ext cx="9112007" cy="1466175"/>
              <a:chOff x="546940" y="4866443"/>
              <a:chExt cx="9112007" cy="1087476"/>
            </a:xfrm>
          </p:grpSpPr>
          <p:sp>
            <p:nvSpPr>
              <p:cNvPr id="20" name="Rectangle: Rounded Corners 19">
                <a:extLst>
                  <a:ext uri="{FF2B5EF4-FFF2-40B4-BE49-F238E27FC236}">
                    <a16:creationId xmlns:a16="http://schemas.microsoft.com/office/drawing/2014/main" id="{50EA3C22-9677-B47C-73B6-A1304B480ABA}"/>
                  </a:ext>
                  <a:ext uri="{C183D7F6-B498-43B3-948B-1728B52AA6E4}">
                    <adec:decorative xmlns:adec="http://schemas.microsoft.com/office/drawing/2017/decorative" val="1"/>
                  </a:ext>
                </a:extLst>
              </p:cNvPr>
              <p:cNvSpPr/>
              <p:nvPr/>
            </p:nvSpPr>
            <p:spPr>
              <a:xfrm>
                <a:off x="562330" y="4866443"/>
                <a:ext cx="9096617" cy="1087476"/>
              </a:xfrm>
              <a:prstGeom prst="roundRect">
                <a:avLst>
                  <a:gd name="adj" fmla="val 6502"/>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432000" tIns="180000" rIns="1692000" bIns="180000" rtlCol="0" anchor="ctr" anchorCtr="0"/>
              <a:lstStyle/>
              <a:p>
                <a:r>
                  <a:rPr lang="en-US" sz="1600">
                    <a:solidFill>
                      <a:schemeClr val="tx1"/>
                    </a:solidFill>
                    <a:latin typeface="Roboto" panose="02000000000000000000" pitchFamily="2" charset="0"/>
                    <a:ea typeface="Roboto" panose="02000000000000000000" pitchFamily="2" charset="0"/>
                  </a:rPr>
                  <a:t>This presentation considers families, First Nations Australian communities and the wider community. Facilitators may consider breaking the presentation up over several sessions.</a:t>
                </a:r>
              </a:p>
            </p:txBody>
          </p:sp>
          <p:sp>
            <p:nvSpPr>
              <p:cNvPr id="25" name="Rectangle: Top Corners Rounded 24">
                <a:extLst>
                  <a:ext uri="{FF2B5EF4-FFF2-40B4-BE49-F238E27FC236}">
                    <a16:creationId xmlns:a16="http://schemas.microsoft.com/office/drawing/2014/main" id="{9B142B9C-50AB-33C4-F17A-B8D478FD52AF}"/>
                  </a:ext>
                  <a:ext uri="{C183D7F6-B498-43B3-948B-1728B52AA6E4}">
                    <adec:decorative xmlns:adec="http://schemas.microsoft.com/office/drawing/2017/decorative" val="1"/>
                  </a:ext>
                </a:extLst>
              </p:cNvPr>
              <p:cNvSpPr/>
              <p:nvPr/>
            </p:nvSpPr>
            <p:spPr>
              <a:xfrm rot="16200000">
                <a:off x="67361" y="5346022"/>
                <a:ext cx="1067157" cy="108000"/>
              </a:xfrm>
              <a:prstGeom prst="round2SameRect">
                <a:avLst>
                  <a:gd name="adj1" fmla="val 48667"/>
                  <a:gd name="adj2" fmla="val 0"/>
                </a:avLst>
              </a:prstGeom>
              <a:solidFill>
                <a:srgbClr val="FFBB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7" name="Picture 16" descr="Checklist icon">
              <a:extLst>
                <a:ext uri="{FF2B5EF4-FFF2-40B4-BE49-F238E27FC236}">
                  <a16:creationId xmlns:a16="http://schemas.microsoft.com/office/drawing/2014/main" id="{FFE2F3FE-388C-9078-CC26-F6984B51696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439747" y="4808494"/>
              <a:ext cx="885826" cy="1088305"/>
            </a:xfrm>
            <a:prstGeom prst="rect">
              <a:avLst/>
            </a:prstGeom>
          </p:spPr>
        </p:pic>
      </p:grpSp>
      <p:sp>
        <p:nvSpPr>
          <p:cNvPr id="4" name="Rectangle: Rounded Corners 3">
            <a:extLst>
              <a:ext uri="{FF2B5EF4-FFF2-40B4-BE49-F238E27FC236}">
                <a16:creationId xmlns:a16="http://schemas.microsoft.com/office/drawing/2014/main" id="{441B64E0-64C4-3F0B-41EE-A08DAB7B4FB5}"/>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46C2EC6E-67F3-E1FA-222D-42CEB3D3E3C0}"/>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
        <p:nvSpPr>
          <p:cNvPr id="27" name="Arrow: Right 26">
            <a:extLst>
              <a:ext uri="{FF2B5EF4-FFF2-40B4-BE49-F238E27FC236}">
                <a16:creationId xmlns:a16="http://schemas.microsoft.com/office/drawing/2014/main" id="{B1D4B9C9-0C06-3499-0A18-8A9D7445A547}"/>
              </a:ext>
              <a:ext uri="{C183D7F6-B498-43B3-948B-1728B52AA6E4}">
                <adec:decorative xmlns:adec="http://schemas.microsoft.com/office/drawing/2017/decorative" val="1"/>
              </a:ext>
            </a:extLst>
          </p:cNvPr>
          <p:cNvSpPr/>
          <p:nvPr/>
        </p:nvSpPr>
        <p:spPr>
          <a:xfrm>
            <a:off x="7912187" y="3365392"/>
            <a:ext cx="243961" cy="225720"/>
          </a:xfrm>
          <a:prstGeom prst="rightArrow">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964694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500"/>
                                        <p:tgtEl>
                                          <p:spTgt spid="27"/>
                                        </p:tgtEl>
                                      </p:cBhvr>
                                    </p:animEffect>
                                  </p:childTnLst>
                                </p:cTn>
                              </p:par>
                            </p:childTnLst>
                          </p:cTn>
                        </p:par>
                        <p:par>
                          <p:cTn id="15" fill="hold">
                            <p:stCondLst>
                              <p:cond delay="2000"/>
                            </p:stCondLst>
                            <p:childTnLst>
                              <p:par>
                                <p:cTn id="16" presetID="10" presetClass="entr" presetSubtype="0" fill="hold"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42EA4F-C8BA-63BE-74A8-1AED427D18A4}"/>
            </a:ext>
          </a:extLst>
        </p:cNvPr>
        <p:cNvGrpSpPr/>
        <p:nvPr/>
      </p:nvGrpSpPr>
      <p:grpSpPr>
        <a:xfrm>
          <a:off x="0" y="0"/>
          <a:ext cx="0" cy="0"/>
          <a:chOff x="0" y="0"/>
          <a:chExt cx="0" cy="0"/>
        </a:xfrm>
      </p:grpSpPr>
      <p:pic>
        <p:nvPicPr>
          <p:cNvPr id="7" name="Picture 6" descr="A group of teachers sitting around a conference table having a meeting, with laptops, notebooks, and papers in front of them.">
            <a:extLst>
              <a:ext uri="{FF2B5EF4-FFF2-40B4-BE49-F238E27FC236}">
                <a16:creationId xmlns:a16="http://schemas.microsoft.com/office/drawing/2014/main" id="{0FD18EB0-180B-7042-4996-07FF95C95425}"/>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itle 1">
            <a:extLst>
              <a:ext uri="{FF2B5EF4-FFF2-40B4-BE49-F238E27FC236}">
                <a16:creationId xmlns:a16="http://schemas.microsoft.com/office/drawing/2014/main" id="{BAC5325C-42DD-44B9-E795-226B909D1ABE}"/>
              </a:ext>
            </a:extLst>
          </p:cNvPr>
          <p:cNvSpPr txBox="1">
            <a:spLocks noGrp="1"/>
          </p:cNvSpPr>
          <p:nvPr>
            <p:ph type="title" idx="4294967295"/>
          </p:nvPr>
        </p:nvSpPr>
        <p:spPr>
          <a:xfrm>
            <a:off x="7022658" y="819781"/>
            <a:ext cx="4588969" cy="129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a:ln>
                  <a:noFill/>
                </a:ln>
                <a:effectLst/>
                <a:uLnTx/>
                <a:uFillTx/>
                <a:latin typeface="Roboto"/>
                <a:ea typeface="Roboto"/>
                <a:cs typeface="Roboto"/>
              </a:rPr>
              <a:t>Action plan – evidence and evaluation</a:t>
            </a:r>
          </a:p>
        </p:txBody>
      </p:sp>
      <p:sp>
        <p:nvSpPr>
          <p:cNvPr id="5" name="TextBox 4">
            <a:extLst>
              <a:ext uri="{FF2B5EF4-FFF2-40B4-BE49-F238E27FC236}">
                <a16:creationId xmlns:a16="http://schemas.microsoft.com/office/drawing/2014/main" id="{03BBBA00-B1BC-8F7C-8302-16A404F4A5B6}"/>
              </a:ext>
            </a:extLst>
          </p:cNvPr>
          <p:cNvSpPr txBox="1"/>
          <p:nvPr/>
        </p:nvSpPr>
        <p:spPr>
          <a:xfrm>
            <a:off x="7034334" y="2167811"/>
            <a:ext cx="4225897" cy="92333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a:latin typeface="Roboto"/>
                <a:ea typeface="Roboto"/>
              </a:rPr>
              <a:t>How will we reflect on our approach and evaluate its effectiveness over time?</a:t>
            </a:r>
          </a:p>
        </p:txBody>
      </p:sp>
      <p:sp>
        <p:nvSpPr>
          <p:cNvPr id="3" name="TextBox 2">
            <a:extLst>
              <a:ext uri="{FF2B5EF4-FFF2-40B4-BE49-F238E27FC236}">
                <a16:creationId xmlns:a16="http://schemas.microsoft.com/office/drawing/2014/main" id="{AE761147-9C09-36B6-491B-309AF741652A}"/>
              </a:ext>
            </a:extLst>
          </p:cNvPr>
          <p:cNvSpPr txBox="1"/>
          <p:nvPr/>
        </p:nvSpPr>
        <p:spPr>
          <a:xfrm>
            <a:off x="7034334" y="3305195"/>
            <a:ext cx="4225897" cy="1785104"/>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marL="342900" indent="-342900">
              <a:spcBef>
                <a:spcPts val="600"/>
              </a:spcBef>
              <a:spcAft>
                <a:spcPts val="1200"/>
              </a:spcAft>
              <a:buFont typeface="+mj-lt"/>
              <a:buAutoNum type="arabicPeriod"/>
              <a:defRPr/>
            </a:pPr>
            <a:r>
              <a:rPr lang="en-US" sz="1600" b="1">
                <a:latin typeface="Roboto"/>
                <a:ea typeface="Roboto"/>
              </a:rPr>
              <a:t>Think </a:t>
            </a:r>
            <a:r>
              <a:rPr lang="en-US" sz="1600">
                <a:latin typeface="Roboto"/>
                <a:ea typeface="Roboto"/>
              </a:rPr>
              <a:t>about the question.</a:t>
            </a:r>
          </a:p>
          <a:p>
            <a:pPr marL="342900" indent="-342900">
              <a:spcBef>
                <a:spcPts val="600"/>
              </a:spcBef>
              <a:spcAft>
                <a:spcPts val="1200"/>
              </a:spcAft>
              <a:buFont typeface="+mj-lt"/>
              <a:buAutoNum type="arabicPeriod"/>
              <a:defRPr/>
            </a:pPr>
            <a:r>
              <a:rPr lang="en-US" sz="1600" b="1">
                <a:latin typeface="Roboto"/>
                <a:ea typeface="Roboto"/>
              </a:rPr>
              <a:t>Pair </a:t>
            </a:r>
            <a:r>
              <a:rPr lang="en-US" sz="1600">
                <a:latin typeface="Roboto"/>
                <a:ea typeface="Roboto"/>
              </a:rPr>
              <a:t>up and discuss your ideas with a colleague.</a:t>
            </a:r>
          </a:p>
          <a:p>
            <a:pPr marL="342900" indent="-342900">
              <a:spcBef>
                <a:spcPts val="600"/>
              </a:spcBef>
              <a:spcAft>
                <a:spcPts val="1200"/>
              </a:spcAft>
              <a:buFont typeface="+mj-lt"/>
              <a:buAutoNum type="arabicPeriod"/>
              <a:defRPr/>
            </a:pPr>
            <a:r>
              <a:rPr lang="en-US" sz="1600" b="1">
                <a:latin typeface="Roboto"/>
                <a:ea typeface="Roboto"/>
              </a:rPr>
              <a:t>Share </a:t>
            </a:r>
            <a:r>
              <a:rPr lang="en-US" sz="1600">
                <a:latin typeface="Roboto"/>
                <a:ea typeface="Roboto"/>
              </a:rPr>
              <a:t>your ideas with</a:t>
            </a:r>
            <a:br>
              <a:rPr lang="en-US" sz="1600">
                <a:latin typeface="Roboto"/>
                <a:ea typeface="Roboto"/>
              </a:rPr>
            </a:br>
            <a:r>
              <a:rPr lang="en-US" sz="1600">
                <a:latin typeface="Roboto"/>
                <a:ea typeface="Roboto"/>
              </a:rPr>
              <a:t>the group.</a:t>
            </a:r>
          </a:p>
        </p:txBody>
      </p:sp>
      <p:pic>
        <p:nvPicPr>
          <p:cNvPr id="6" name="Picture 5" descr="Evaluate&#10;How do we know our actions are making a difference?">
            <a:extLst>
              <a:ext uri="{FF2B5EF4-FFF2-40B4-BE49-F238E27FC236}">
                <a16:creationId xmlns:a16="http://schemas.microsoft.com/office/drawing/2014/main" id="{735426CF-DA7B-BF58-27EA-CE892A3025BB}"/>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015340" y="4192530"/>
            <a:ext cx="1707160" cy="2286000"/>
          </a:xfrm>
          <a:prstGeom prst="rect">
            <a:avLst/>
          </a:prstGeom>
        </p:spPr>
      </p:pic>
      <p:sp>
        <p:nvSpPr>
          <p:cNvPr id="11" name="Slide Number Placeholder 5">
            <a:extLst>
              <a:ext uri="{FF2B5EF4-FFF2-40B4-BE49-F238E27FC236}">
                <a16:creationId xmlns:a16="http://schemas.microsoft.com/office/drawing/2014/main" id="{7EAE90D8-3B03-81F1-DBED-CB494765935D}"/>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10</a:t>
            </a:fld>
            <a:r>
              <a:rPr lang="en-US" b="1">
                <a:solidFill>
                  <a:schemeClr val="bg1">
                    <a:lumMod val="50000"/>
                  </a:schemeClr>
                </a:solidFill>
              </a:rPr>
              <a:t>   </a:t>
            </a:r>
          </a:p>
        </p:txBody>
      </p:sp>
    </p:spTree>
    <p:extLst>
      <p:ext uri="{BB962C8B-B14F-4D97-AF65-F5344CB8AC3E}">
        <p14:creationId xmlns:p14="http://schemas.microsoft.com/office/powerpoint/2010/main" val="66674950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childTnLst>
                                </p:cTn>
                              </p:par>
                            </p:childTnLst>
                          </p:cTn>
                        </p:par>
                        <p:par>
                          <p:cTn id="12" fill="hold">
                            <p:stCondLst>
                              <p:cond delay="1500"/>
                            </p:stCondLst>
                            <p:childTnLst>
                              <p:par>
                                <p:cTn id="13" presetID="10" presetClass="entr" presetSubtype="0" fill="hold" nodeType="afterEffect">
                                  <p:stCondLst>
                                    <p:cond delay="75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B6AE9-63EF-BF76-8ACD-713361B2B5A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0C59F8CA-93CA-B9CC-7E89-86D4C24C9A7A}"/>
              </a:ext>
            </a:extLst>
          </p:cNvPr>
          <p:cNvSpPr>
            <a:spLocks noGrp="1"/>
          </p:cNvSpPr>
          <p:nvPr>
            <p:ph type="title"/>
          </p:nvPr>
        </p:nvSpPr>
        <p:spPr>
          <a:xfrm>
            <a:off x="438680" y="759361"/>
            <a:ext cx="5478644" cy="1121989"/>
          </a:xfrm>
        </p:spPr>
        <p:txBody>
          <a:bodyPr anchor="t">
            <a:noAutofit/>
          </a:bodyPr>
          <a:lstStyle/>
          <a:p>
            <a:r>
              <a:rPr lang="en-US" sz="3200" b="1">
                <a:latin typeface="Roboto" panose="02000000000000000000" pitchFamily="2" charset="0"/>
                <a:ea typeface="Roboto" panose="02000000000000000000" pitchFamily="2" charset="0"/>
                <a:cs typeface="+mn-cs"/>
              </a:rPr>
              <a:t>Building </a:t>
            </a:r>
            <a:br>
              <a:rPr lang="en-US" sz="3200" b="1">
                <a:latin typeface="Roboto" panose="02000000000000000000" pitchFamily="2" charset="0"/>
                <a:ea typeface="Roboto" panose="02000000000000000000" pitchFamily="2" charset="0"/>
                <a:cs typeface="+mn-cs"/>
              </a:rPr>
            </a:br>
            <a:r>
              <a:rPr lang="en-US" sz="3200" b="1">
                <a:latin typeface="Roboto" panose="02000000000000000000" pitchFamily="2" charset="0"/>
                <a:ea typeface="Roboto" panose="02000000000000000000" pitchFamily="2" charset="0"/>
                <a:cs typeface="+mn-cs"/>
              </a:rPr>
              <a:t>teacher capability</a:t>
            </a:r>
          </a:p>
        </p:txBody>
      </p:sp>
      <p:sp>
        <p:nvSpPr>
          <p:cNvPr id="4" name="Rectangle: Rounded Corners 3">
            <a:extLst>
              <a:ext uri="{FF2B5EF4-FFF2-40B4-BE49-F238E27FC236}">
                <a16:creationId xmlns:a16="http://schemas.microsoft.com/office/drawing/2014/main" id="{8E9F332A-2FC8-43EC-E382-99C6EEB64354}"/>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21" name="Straight Connector 20">
            <a:extLst>
              <a:ext uri="{FF2B5EF4-FFF2-40B4-BE49-F238E27FC236}">
                <a16:creationId xmlns:a16="http://schemas.microsoft.com/office/drawing/2014/main" id="{D2629D0A-D9E1-18DF-9CE3-326F78E2B9B1}"/>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812BE5A8-6EDA-5D61-4F20-A0669A570EF8}"/>
              </a:ext>
            </a:extLst>
          </p:cNvPr>
          <p:cNvGrpSpPr/>
          <p:nvPr/>
        </p:nvGrpSpPr>
        <p:grpSpPr>
          <a:xfrm>
            <a:off x="5154043" y="786096"/>
            <a:ext cx="5730165" cy="5568600"/>
            <a:chOff x="5154043" y="786096"/>
            <a:chExt cx="5730165" cy="5568600"/>
          </a:xfrm>
        </p:grpSpPr>
        <p:pic>
          <p:nvPicPr>
            <p:cNvPr id="5" name="Picture 4" descr="Whole-school planning graphic with Aligning curriculum and assessment highlighted">
              <a:extLst>
                <a:ext uri="{FF2B5EF4-FFF2-40B4-BE49-F238E27FC236}">
                  <a16:creationId xmlns:a16="http://schemas.microsoft.com/office/drawing/2014/main" id="{CF7791AD-E3E7-B300-B954-017934D7E66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6316AB78-421B-53EB-9E67-7E2C01058D13}"/>
                </a:ext>
                <a:ext uri="{C183D7F6-B498-43B3-948B-1728B52AA6E4}">
                  <adec:decorative xmlns:adec="http://schemas.microsoft.com/office/drawing/2017/decorative" val="1"/>
                </a:ext>
              </a:extLst>
            </p:cNvPr>
            <p:cNvSpPr/>
            <p:nvPr/>
          </p:nvSpPr>
          <p:spPr>
            <a:xfrm rot="16200000">
              <a:off x="5909550" y="1505433"/>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
        <p:nvSpPr>
          <p:cNvPr id="8" name="TextBox 7">
            <a:extLst>
              <a:ext uri="{FF2B5EF4-FFF2-40B4-BE49-F238E27FC236}">
                <a16:creationId xmlns:a16="http://schemas.microsoft.com/office/drawing/2014/main" id="{EEB724D1-B7EB-68A5-8E8E-006B0FF6D799}"/>
              </a:ext>
            </a:extLst>
          </p:cNvPr>
          <p:cNvSpPr txBox="1"/>
          <p:nvPr/>
        </p:nvSpPr>
        <p:spPr>
          <a:xfrm>
            <a:off x="438680" y="2216179"/>
            <a:ext cx="4856334" cy="2092881"/>
          </a:xfrm>
          <a:prstGeom prst="rect">
            <a:avLst/>
          </a:prstGeom>
          <a:noFill/>
        </p:spPr>
        <p:txBody>
          <a:bodyPr wrap="square">
            <a:spAutoFit/>
          </a:bodyPr>
          <a:lstStyle/>
          <a:p>
            <a:pPr>
              <a:spcBef>
                <a:spcPts val="600"/>
              </a:spcBef>
              <a:spcAft>
                <a:spcPts val="600"/>
              </a:spcAft>
              <a:buNone/>
            </a:pPr>
            <a:r>
              <a:rPr lang="en-US" sz="2000" b="0">
                <a:effectLst/>
                <a:latin typeface="Roboto" panose="02000000000000000000" pitchFamily="2" charset="0"/>
                <a:ea typeface="MS Gothic" panose="020B0609070205080204" pitchFamily="49" charset="-128"/>
                <a:cs typeface="Times New Roman" panose="02020603050405020304" pitchFamily="18" charset="0"/>
              </a:rPr>
              <a:t>What support do you need to build your capability when engaging with the community? ​</a:t>
            </a:r>
            <a:endParaRPr lang="en-AU" sz="2000" b="1">
              <a:effectLst/>
              <a:latin typeface="Roboto" panose="02000000000000000000" pitchFamily="2" charset="0"/>
              <a:ea typeface="MS Gothic" panose="020B0609070205080204" pitchFamily="49" charset="-128"/>
              <a:cs typeface="Times New Roman" panose="02020603050405020304" pitchFamily="18" charset="0"/>
            </a:endParaRPr>
          </a:p>
          <a:p>
            <a:pPr>
              <a:spcBef>
                <a:spcPts val="600"/>
              </a:spcBef>
              <a:spcAft>
                <a:spcPts val="600"/>
              </a:spcAft>
              <a:buNone/>
            </a:pPr>
            <a:r>
              <a:rPr lang="en-US" sz="2000" b="0">
                <a:effectLst/>
                <a:latin typeface="Roboto" panose="02000000000000000000" pitchFamily="2" charset="0"/>
                <a:ea typeface="MS Gothic" panose="020B0609070205080204" pitchFamily="49" charset="-128"/>
                <a:cs typeface="Times New Roman" panose="02020603050405020304" pitchFamily="18" charset="0"/>
              </a:rPr>
              <a:t>What support could you provide to help others build their capability when engaging with the community?</a:t>
            </a:r>
            <a:endParaRPr lang="en-AU" sz="2000" b="1">
              <a:effectLst/>
              <a:latin typeface="Roboto" panose="02000000000000000000" pitchFamily="2" charset="0"/>
              <a:ea typeface="MS Gothic"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797918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820F5F-1339-15D2-98B5-51D422118096}"/>
            </a:ext>
          </a:extLst>
        </p:cNvPr>
        <p:cNvGrpSpPr/>
        <p:nvPr/>
      </p:nvGrpSpPr>
      <p:grpSpPr>
        <a:xfrm>
          <a:off x="0" y="0"/>
          <a:ext cx="0" cy="0"/>
          <a:chOff x="0" y="0"/>
          <a:chExt cx="0" cy="0"/>
        </a:xfrm>
      </p:grpSpPr>
      <p:pic>
        <p:nvPicPr>
          <p:cNvPr id="14" name="Picture 13">
            <a:extLst>
              <a:ext uri="{FF2B5EF4-FFF2-40B4-BE49-F238E27FC236}">
                <a16:creationId xmlns:a16="http://schemas.microsoft.com/office/drawing/2014/main" id="{A8BE93FD-6191-06C2-6B9B-C6D04558464E}"/>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221704" cy="6856078"/>
          </a:xfrm>
          <a:prstGeom prst="rect">
            <a:avLst/>
          </a:prstGeom>
        </p:spPr>
      </p:pic>
      <p:sp>
        <p:nvSpPr>
          <p:cNvPr id="7" name="Title 1">
            <a:extLst>
              <a:ext uri="{FF2B5EF4-FFF2-40B4-BE49-F238E27FC236}">
                <a16:creationId xmlns:a16="http://schemas.microsoft.com/office/drawing/2014/main" id="{BD73AAC9-B080-18EF-65B4-8679018DDC77}"/>
              </a:ext>
            </a:extLst>
          </p:cNvPr>
          <p:cNvSpPr>
            <a:spLocks noGrp="1"/>
          </p:cNvSpPr>
          <p:nvPr>
            <p:ph type="title"/>
          </p:nvPr>
        </p:nvSpPr>
        <p:spPr>
          <a:xfrm>
            <a:off x="438680" y="936445"/>
            <a:ext cx="5478644" cy="696302"/>
          </a:xfrm>
        </p:spPr>
        <p:txBody>
          <a:bodyPr anchor="t">
            <a:noAutofit/>
          </a:bodyPr>
          <a:lstStyle/>
          <a:p>
            <a:r>
              <a:rPr lang="en-US" sz="4000" b="1">
                <a:solidFill>
                  <a:schemeClr val="bg1"/>
                </a:solidFill>
                <a:latin typeface="Roboto" panose="02000000000000000000" pitchFamily="2" charset="0"/>
                <a:ea typeface="Roboto" panose="02000000000000000000" pitchFamily="2" charset="0"/>
                <a:cs typeface="+mn-cs"/>
              </a:rPr>
              <a:t>Thank you</a:t>
            </a:r>
          </a:p>
        </p:txBody>
      </p:sp>
      <p:sp>
        <p:nvSpPr>
          <p:cNvPr id="8" name="TextBox 7">
            <a:extLst>
              <a:ext uri="{FF2B5EF4-FFF2-40B4-BE49-F238E27FC236}">
                <a16:creationId xmlns:a16="http://schemas.microsoft.com/office/drawing/2014/main" id="{0284D2EF-2756-0104-933C-988BBBD167EB}"/>
              </a:ext>
            </a:extLst>
          </p:cNvPr>
          <p:cNvSpPr txBox="1"/>
          <p:nvPr/>
        </p:nvSpPr>
        <p:spPr>
          <a:xfrm>
            <a:off x="438680" y="1554037"/>
            <a:ext cx="4806128" cy="1585049"/>
          </a:xfrm>
          <a:prstGeom prst="rect">
            <a:avLst/>
          </a:prstGeom>
          <a:noFill/>
        </p:spPr>
        <p:txBody>
          <a:bodyPr wrap="square" lIns="91440" tIns="45720" rIns="91440" bIns="45720" rtlCol="0" anchor="t">
            <a:spAutoFit/>
          </a:bodyPr>
          <a:lstStyle/>
          <a:p>
            <a:r>
              <a:rPr lang="en-US" sz="2400">
                <a:solidFill>
                  <a:schemeClr val="bg1"/>
                </a:solidFill>
                <a:latin typeface="Roboto" panose="02000000000000000000" pitchFamily="2" charset="0"/>
                <a:ea typeface="Roboto" panose="02000000000000000000" pitchFamily="2" charset="0"/>
                <a:cs typeface="Roboto"/>
              </a:rPr>
              <a:t>For more resources visit the </a:t>
            </a:r>
            <a:r>
              <a:rPr lang="en-US" sz="2400">
                <a:solidFill>
                  <a:schemeClr val="bg1"/>
                </a:solidFill>
                <a:latin typeface="Roboto" panose="02000000000000000000" pitchFamily="2" charset="0"/>
                <a:ea typeface="Roboto" panose="02000000000000000000" pitchFamily="2" charset="0"/>
                <a:cs typeface="Roboto"/>
                <a:hlinkClick r:id="rId4">
                  <a:extLst>
                    <a:ext uri="{A12FA001-AC4F-418D-AE19-62706E023703}">
                      <ahyp:hlinkClr xmlns:ahyp="http://schemas.microsoft.com/office/drawing/2018/hyperlinkcolor" val="tx"/>
                    </a:ext>
                  </a:extLst>
                </a:hlinkClick>
              </a:rPr>
              <a:t>Resources</a:t>
            </a:r>
            <a:r>
              <a:rPr lang="en-US" sz="2400">
                <a:solidFill>
                  <a:schemeClr val="bg1"/>
                </a:solidFill>
                <a:latin typeface="Roboto" panose="02000000000000000000" pitchFamily="2" charset="0"/>
                <a:ea typeface="Roboto" panose="02000000000000000000" pitchFamily="2" charset="0"/>
                <a:cs typeface="Roboto"/>
              </a:rPr>
              <a:t> page on the Australian Curriculum website.</a:t>
            </a:r>
            <a:endParaRPr lang="en-US" sz="2400">
              <a:solidFill>
                <a:schemeClr val="bg1"/>
              </a:solidFill>
              <a:latin typeface="Roboto" panose="02000000000000000000" pitchFamily="2" charset="0"/>
              <a:ea typeface="Roboto" panose="02000000000000000000" pitchFamily="2" charset="0"/>
            </a:endParaRPr>
          </a:p>
          <a:p>
            <a:pPr lvl="1"/>
            <a:endParaRPr lang="en-US" sz="2500">
              <a:solidFill>
                <a:schemeClr val="bg1"/>
              </a:solidFill>
              <a:latin typeface="Roboto" panose="02000000000000000000" pitchFamily="2" charset="0"/>
              <a:ea typeface="Roboto" panose="02000000000000000000" pitchFamily="2" charset="0"/>
              <a:cs typeface="Calibri"/>
            </a:endParaRPr>
          </a:p>
        </p:txBody>
      </p:sp>
    </p:spTree>
    <p:extLst>
      <p:ext uri="{BB962C8B-B14F-4D97-AF65-F5344CB8AC3E}">
        <p14:creationId xmlns:p14="http://schemas.microsoft.com/office/powerpoint/2010/main" val="3041193796"/>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15434C-DF91-0107-B01A-0F16F1F2139C}"/>
            </a:ext>
          </a:extLst>
        </p:cNvPr>
        <p:cNvGrpSpPr/>
        <p:nvPr/>
      </p:nvGrpSpPr>
      <p:grpSpPr>
        <a:xfrm>
          <a:off x="0" y="0"/>
          <a:ext cx="0" cy="0"/>
          <a:chOff x="0" y="0"/>
          <a:chExt cx="0" cy="0"/>
        </a:xfrm>
      </p:grpSpPr>
      <p:sp>
        <p:nvSpPr>
          <p:cNvPr id="14" name="Title 1">
            <a:extLst>
              <a:ext uri="{FF2B5EF4-FFF2-40B4-BE49-F238E27FC236}">
                <a16:creationId xmlns:a16="http://schemas.microsoft.com/office/drawing/2014/main" id="{EC1D73EF-1EF3-DB93-BAFF-AB46778B7BB4}"/>
              </a:ext>
            </a:extLst>
          </p:cNvPr>
          <p:cNvSpPr txBox="1">
            <a:spLocks noGrp="1"/>
          </p:cNvSpPr>
          <p:nvPr>
            <p:ph type="title" idx="4294967295"/>
          </p:nvPr>
        </p:nvSpPr>
        <p:spPr>
          <a:xfrm>
            <a:off x="584274" y="2194847"/>
            <a:ext cx="5049272" cy="147379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500" b="0" i="0" u="none" strike="noStrike" kern="1200" cap="none" spc="0" normalizeH="0" baseline="0" noProof="0">
                <a:ln>
                  <a:noFill/>
                </a:ln>
                <a:solidFill>
                  <a:srgbClr val="00629B"/>
                </a:solidFill>
                <a:effectLst/>
                <a:uLnTx/>
                <a:uFillTx/>
                <a:latin typeface="Roboto" panose="02000000000000000000" pitchFamily="2" charset="0"/>
                <a:ea typeface="Roboto" panose="02000000000000000000" pitchFamily="2" charset="0"/>
                <a:cs typeface="Times New Roman" panose="02020603050405020304" pitchFamily="18" charset="0"/>
              </a:rPr>
              <a:t>Engaging with community</a:t>
            </a:r>
          </a:p>
        </p:txBody>
      </p:sp>
      <p:pic>
        <p:nvPicPr>
          <p:cNvPr id="7" name="Picture 6" descr="ACARA logo">
            <a:extLst>
              <a:ext uri="{FF2B5EF4-FFF2-40B4-BE49-F238E27FC236}">
                <a16:creationId xmlns:a16="http://schemas.microsoft.com/office/drawing/2014/main" id="{87B226AE-C9F7-BBBE-C622-ECEB9CE2249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8684" y="6195150"/>
            <a:ext cx="2832170" cy="329801"/>
          </a:xfrm>
          <a:prstGeom prst="rect">
            <a:avLst/>
          </a:prstGeom>
        </p:spPr>
      </p:pic>
      <p:sp>
        <p:nvSpPr>
          <p:cNvPr id="10" name="Rectangle: Rounded Corners 9">
            <a:extLst>
              <a:ext uri="{FF2B5EF4-FFF2-40B4-BE49-F238E27FC236}">
                <a16:creationId xmlns:a16="http://schemas.microsoft.com/office/drawing/2014/main" id="{CF4B279F-5A0A-89AF-E98D-DCCE4A4A5AFF}"/>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39" name="Straight Connector 38">
            <a:extLst>
              <a:ext uri="{FF2B5EF4-FFF2-40B4-BE49-F238E27FC236}">
                <a16:creationId xmlns:a16="http://schemas.microsoft.com/office/drawing/2014/main" id="{5220EDB4-3290-7934-AEAE-6720C4D19537}"/>
              </a:ext>
              <a:ext uri="{C183D7F6-B498-43B3-948B-1728B52AA6E4}">
                <adec:decorative xmlns:adec="http://schemas.microsoft.com/office/drawing/2017/decorative" val="1"/>
              </a:ext>
            </a:extLst>
          </p:cNvPr>
          <p:cNvCxnSpPr/>
          <p:nvPr/>
        </p:nvCxnSpPr>
        <p:spPr>
          <a:xfrm>
            <a:off x="718684" y="2087601"/>
            <a:ext cx="1092758"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grpSp>
        <p:nvGrpSpPr>
          <p:cNvPr id="3" name="Group 2">
            <a:extLst>
              <a:ext uri="{FF2B5EF4-FFF2-40B4-BE49-F238E27FC236}">
                <a16:creationId xmlns:a16="http://schemas.microsoft.com/office/drawing/2014/main" id="{1F826843-7AEC-D358-A802-E037830428CC}"/>
              </a:ext>
            </a:extLst>
          </p:cNvPr>
          <p:cNvGrpSpPr/>
          <p:nvPr/>
        </p:nvGrpSpPr>
        <p:grpSpPr>
          <a:xfrm>
            <a:off x="5154043" y="786096"/>
            <a:ext cx="5730165" cy="5568600"/>
            <a:chOff x="5154043" y="786096"/>
            <a:chExt cx="5730165" cy="5568600"/>
          </a:xfrm>
        </p:grpSpPr>
        <p:pic>
          <p:nvPicPr>
            <p:cNvPr id="2" name="Picture 1" descr="Whole-school planning graphic with Aligning curriculum and assessment highlighted">
              <a:extLst>
                <a:ext uri="{FF2B5EF4-FFF2-40B4-BE49-F238E27FC236}">
                  <a16:creationId xmlns:a16="http://schemas.microsoft.com/office/drawing/2014/main" id="{3695ACA4-C3A0-C101-FF0F-363008325F87}"/>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154043" y="786096"/>
              <a:ext cx="5730165" cy="5568600"/>
            </a:xfrm>
            <a:prstGeom prst="rect">
              <a:avLst/>
            </a:prstGeom>
          </p:spPr>
        </p:pic>
        <p:sp>
          <p:nvSpPr>
            <p:cNvPr id="6" name="Block Arc 5">
              <a:extLst>
                <a:ext uri="{FF2B5EF4-FFF2-40B4-BE49-F238E27FC236}">
                  <a16:creationId xmlns:a16="http://schemas.microsoft.com/office/drawing/2014/main" id="{EDD880EA-2E6E-ED6D-D9E9-C8BD20B6458F}"/>
                </a:ext>
                <a:ext uri="{C183D7F6-B498-43B3-948B-1728B52AA6E4}">
                  <adec:decorative xmlns:adec="http://schemas.microsoft.com/office/drawing/2017/decorative" val="1"/>
                </a:ext>
              </a:extLst>
            </p:cNvPr>
            <p:cNvSpPr/>
            <p:nvPr/>
          </p:nvSpPr>
          <p:spPr>
            <a:xfrm rot="16200000">
              <a:off x="5909550" y="1505433"/>
              <a:ext cx="3997479" cy="3997479"/>
            </a:xfrm>
            <a:prstGeom prst="blockArc">
              <a:avLst>
                <a:gd name="adj1" fmla="val 16199998"/>
                <a:gd name="adj2" fmla="val 18884368"/>
                <a:gd name="adj3" fmla="val 36832"/>
              </a:avLst>
            </a:prstGeom>
            <a:noFill/>
            <a:ln w="38100">
              <a:solidFill>
                <a:srgbClr val="FEC25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1"/>
                </a:solidFill>
              </a:endParaRPr>
            </a:p>
          </p:txBody>
        </p:sp>
      </p:grpSp>
    </p:spTree>
    <p:extLst>
      <p:ext uri="{BB962C8B-B14F-4D97-AF65-F5344CB8AC3E}">
        <p14:creationId xmlns:p14="http://schemas.microsoft.com/office/powerpoint/2010/main" val="1639233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0C5B9D-FDBA-600A-1E5E-F1046850F371}"/>
            </a:ext>
          </a:extLst>
        </p:cNvPr>
        <p:cNvGrpSpPr/>
        <p:nvPr/>
      </p:nvGrpSpPr>
      <p:grpSpPr>
        <a:xfrm>
          <a:off x="0" y="0"/>
          <a:ext cx="0" cy="0"/>
          <a:chOff x="0" y="0"/>
          <a:chExt cx="0" cy="0"/>
        </a:xfrm>
      </p:grpSpPr>
      <p:pic>
        <p:nvPicPr>
          <p:cNvPr id="8" name="Picture 7" descr="A teacher sits at a table with several students in a classroom, working together on laptops and tablets during a group learning activity.">
            <a:extLst>
              <a:ext uri="{FF2B5EF4-FFF2-40B4-BE49-F238E27FC236}">
                <a16:creationId xmlns:a16="http://schemas.microsoft.com/office/drawing/2014/main" id="{EDE529F8-2D77-39F2-A42D-2BB00F1F693C}"/>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209804" cy="6858000"/>
          </a:xfrm>
          <a:prstGeom prst="rect">
            <a:avLst/>
          </a:prstGeom>
        </p:spPr>
      </p:pic>
      <p:sp>
        <p:nvSpPr>
          <p:cNvPr id="22" name="Title 1">
            <a:extLst>
              <a:ext uri="{FF2B5EF4-FFF2-40B4-BE49-F238E27FC236}">
                <a16:creationId xmlns:a16="http://schemas.microsoft.com/office/drawing/2014/main" id="{2F317409-4606-63E8-E7F6-4B35A558616B}"/>
              </a:ext>
            </a:extLst>
          </p:cNvPr>
          <p:cNvSpPr>
            <a:spLocks noGrp="1"/>
          </p:cNvSpPr>
          <p:nvPr>
            <p:ph type="title"/>
          </p:nvPr>
        </p:nvSpPr>
        <p:spPr>
          <a:xfrm>
            <a:off x="438681" y="759362"/>
            <a:ext cx="470775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Outcomes</a:t>
            </a:r>
            <a:endParaRPr lang="en-AU" sz="3200" b="1">
              <a:latin typeface="Roboto" panose="02000000000000000000" pitchFamily="2" charset="0"/>
              <a:ea typeface="Roboto" panose="02000000000000000000" pitchFamily="2" charset="0"/>
              <a:cs typeface="+mn-cs"/>
            </a:endParaRPr>
          </a:p>
        </p:txBody>
      </p:sp>
      <p:sp>
        <p:nvSpPr>
          <p:cNvPr id="2" name="Rectangle: Rounded Corners 1">
            <a:extLst>
              <a:ext uri="{FF2B5EF4-FFF2-40B4-BE49-F238E27FC236}">
                <a16:creationId xmlns:a16="http://schemas.microsoft.com/office/drawing/2014/main" id="{55254A0B-8F67-0082-F663-4F8C707D7F8E}"/>
              </a:ext>
            </a:extLst>
          </p:cNvPr>
          <p:cNvSpPr/>
          <p:nvPr/>
        </p:nvSpPr>
        <p:spPr>
          <a:xfrm>
            <a:off x="5934607" y="2462603"/>
            <a:ext cx="5076293" cy="3023797"/>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b="1">
                <a:solidFill>
                  <a:srgbClr val="00629B"/>
                </a:solidFill>
                <a:latin typeface="Roboto" panose="02000000000000000000" pitchFamily="2" charset="0"/>
                <a:ea typeface="Roboto" panose="02000000000000000000" pitchFamily="2" charset="0"/>
              </a:rPr>
              <a:t>By the end of this workshop, we will have: </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reflected on how we support families to understand the curriculum</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reflected on how we involve local First Nations Australian communities in curriculum implementation</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considered opportunities for engagement with different groups in the wider community</a:t>
            </a:r>
          </a:p>
          <a:p>
            <a:pPr marL="285750" indent="-285750">
              <a:spcBef>
                <a:spcPts val="300"/>
              </a:spcBef>
              <a:spcAft>
                <a:spcPts val="600"/>
              </a:spcAft>
              <a:buFont typeface="Arial" panose="020B0604020202020204" pitchFamily="34" charset="0"/>
              <a:buChar char="•"/>
            </a:pPr>
            <a:r>
              <a:rPr lang="en-US" sz="1600">
                <a:solidFill>
                  <a:schemeClr val="tx1"/>
                </a:solidFill>
                <a:latin typeface="Roboto" panose="02000000000000000000" pitchFamily="2" charset="0"/>
                <a:ea typeface="Roboto" panose="02000000000000000000" pitchFamily="2" charset="0"/>
              </a:rPr>
              <a:t>proposed actions for change or improvement.</a:t>
            </a:r>
          </a:p>
        </p:txBody>
      </p:sp>
      <p:sp>
        <p:nvSpPr>
          <p:cNvPr id="9" name="Slide Number Placeholder 5">
            <a:extLst>
              <a:ext uri="{FF2B5EF4-FFF2-40B4-BE49-F238E27FC236}">
                <a16:creationId xmlns:a16="http://schemas.microsoft.com/office/drawing/2014/main" id="{81A54F15-089F-B510-1E1B-27BC2CBD7FD7}"/>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3</a:t>
            </a:fld>
            <a:r>
              <a:rPr lang="en-US" b="1">
                <a:solidFill>
                  <a:schemeClr val="bg1">
                    <a:lumMod val="50000"/>
                  </a:schemeClr>
                </a:solidFill>
              </a:rPr>
              <a:t>   </a:t>
            </a:r>
          </a:p>
        </p:txBody>
      </p:sp>
    </p:spTree>
    <p:extLst>
      <p:ext uri="{BB962C8B-B14F-4D97-AF65-F5344CB8AC3E}">
        <p14:creationId xmlns:p14="http://schemas.microsoft.com/office/powerpoint/2010/main" val="1075003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7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A321D-57A9-F8F6-B19E-DFDF2FC84D89}"/>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4E1F43D4-B7D4-C2E4-906B-2F05FC14A245}"/>
              </a:ext>
            </a:extLst>
          </p:cNvPr>
          <p:cNvSpPr txBox="1">
            <a:spLocks noGrp="1"/>
          </p:cNvSpPr>
          <p:nvPr>
            <p:ph type="title" idx="4294967295"/>
          </p:nvPr>
        </p:nvSpPr>
        <p:spPr>
          <a:xfrm>
            <a:off x="438681" y="759362"/>
            <a:ext cx="4707750" cy="6055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mn-cs"/>
              </a:rPr>
              <a:t>Reflect-Act-Evaluate</a:t>
            </a:r>
            <a:endParaRPr kumimoji="0" lang="en-AU"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mn-cs"/>
            </a:endParaRPr>
          </a:p>
        </p:txBody>
      </p:sp>
      <p:sp>
        <p:nvSpPr>
          <p:cNvPr id="10" name="Rectangle: Rounded Corners 9">
            <a:extLst>
              <a:ext uri="{FF2B5EF4-FFF2-40B4-BE49-F238E27FC236}">
                <a16:creationId xmlns:a16="http://schemas.microsoft.com/office/drawing/2014/main" id="{A1EB8567-D3BC-D7F0-526A-E88DE7187536}"/>
              </a:ext>
            </a:extLst>
          </p:cNvPr>
          <p:cNvSpPr/>
          <p:nvPr/>
        </p:nvSpPr>
        <p:spPr>
          <a:xfrm>
            <a:off x="467257" y="2290404"/>
            <a:ext cx="4764594" cy="605502"/>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Reflect: </a:t>
            </a:r>
            <a:r>
              <a:rPr lang="en-US">
                <a:solidFill>
                  <a:schemeClr val="tx1"/>
                </a:solidFill>
                <a:latin typeface="Roboto" panose="02000000000000000000" pitchFamily="2" charset="0"/>
                <a:ea typeface="Roboto" panose="02000000000000000000" pitchFamily="2" charset="0"/>
              </a:rPr>
              <a:t>identify current practice and needs. </a:t>
            </a:r>
          </a:p>
        </p:txBody>
      </p:sp>
      <p:sp>
        <p:nvSpPr>
          <p:cNvPr id="11" name="Rectangle: Rounded Corners 10">
            <a:extLst>
              <a:ext uri="{FF2B5EF4-FFF2-40B4-BE49-F238E27FC236}">
                <a16:creationId xmlns:a16="http://schemas.microsoft.com/office/drawing/2014/main" id="{A3375F96-A4C8-FACD-A199-51F578E76059}"/>
              </a:ext>
            </a:extLst>
          </p:cNvPr>
          <p:cNvSpPr/>
          <p:nvPr/>
        </p:nvSpPr>
        <p:spPr>
          <a:xfrm>
            <a:off x="467257" y="2803313"/>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Act: </a:t>
            </a:r>
            <a:r>
              <a:rPr lang="en-US">
                <a:solidFill>
                  <a:schemeClr val="tx1"/>
                </a:solidFill>
                <a:latin typeface="Roboto" panose="02000000000000000000" pitchFamily="2" charset="0"/>
                <a:ea typeface="Roboto" panose="02000000000000000000" pitchFamily="2" charset="0"/>
              </a:rPr>
              <a:t>use insights from the reflect phase to determine actions to be taken. </a:t>
            </a:r>
          </a:p>
        </p:txBody>
      </p:sp>
      <p:sp>
        <p:nvSpPr>
          <p:cNvPr id="12" name="Rectangle: Rounded Corners 11">
            <a:extLst>
              <a:ext uri="{FF2B5EF4-FFF2-40B4-BE49-F238E27FC236}">
                <a16:creationId xmlns:a16="http://schemas.microsoft.com/office/drawing/2014/main" id="{5BCBEFCD-9526-81E2-60E3-6D409576DFDA}"/>
              </a:ext>
            </a:extLst>
          </p:cNvPr>
          <p:cNvSpPr/>
          <p:nvPr/>
        </p:nvSpPr>
        <p:spPr>
          <a:xfrm>
            <a:off x="467256" y="3582798"/>
            <a:ext cx="4764594" cy="758594"/>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a:solidFill>
                  <a:srgbClr val="00629B"/>
                </a:solidFill>
                <a:latin typeface="Roboto Medium" panose="02000000000000000000" pitchFamily="2" charset="0"/>
                <a:ea typeface="Roboto Medium" panose="02000000000000000000" pitchFamily="2" charset="0"/>
              </a:rPr>
              <a:t>Evaluate: </a:t>
            </a:r>
            <a:r>
              <a:rPr lang="en-US">
                <a:solidFill>
                  <a:schemeClr val="tx1"/>
                </a:solidFill>
                <a:latin typeface="Roboto" panose="02000000000000000000" pitchFamily="2" charset="0"/>
                <a:ea typeface="Roboto" panose="02000000000000000000" pitchFamily="2" charset="0"/>
              </a:rPr>
              <a:t>identify the measures for evaluation and schedule evaluation points. </a:t>
            </a:r>
          </a:p>
        </p:txBody>
      </p:sp>
      <p:pic>
        <p:nvPicPr>
          <p:cNvPr id="3" name="Picture 2" descr="Reflect&#10;What's working well, and what needs to change?">
            <a:extLst>
              <a:ext uri="{FF2B5EF4-FFF2-40B4-BE49-F238E27FC236}">
                <a16:creationId xmlns:a16="http://schemas.microsoft.com/office/drawing/2014/main" id="{A65FD49E-9A06-DAEC-30F4-295EFB69DF7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83329" y="433057"/>
            <a:ext cx="4962661" cy="3253036"/>
          </a:xfrm>
          <a:prstGeom prst="rect">
            <a:avLst/>
          </a:prstGeom>
        </p:spPr>
      </p:pic>
      <p:pic>
        <p:nvPicPr>
          <p:cNvPr id="2" name="Picture 1" descr="Act&#10;What steps will we take to support improvement?">
            <a:extLst>
              <a:ext uri="{FF2B5EF4-FFF2-40B4-BE49-F238E27FC236}">
                <a16:creationId xmlns:a16="http://schemas.microsoft.com/office/drawing/2014/main" id="{AE3247EC-359D-BEF0-17AD-06070E1E15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07246" y="2118402"/>
            <a:ext cx="3384743" cy="4086649"/>
          </a:xfrm>
          <a:prstGeom prst="rect">
            <a:avLst/>
          </a:prstGeom>
        </p:spPr>
      </p:pic>
      <p:pic>
        <p:nvPicPr>
          <p:cNvPr id="5" name="Picture 4" descr="Evaluate&#10;How do we know our actions are making a difference?">
            <a:extLst>
              <a:ext uri="{FF2B5EF4-FFF2-40B4-BE49-F238E27FC236}">
                <a16:creationId xmlns:a16="http://schemas.microsoft.com/office/drawing/2014/main" id="{B5862858-0904-A9E8-0229-4C2CF649FE95}"/>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5549275" y="2011921"/>
            <a:ext cx="3155206" cy="4225029"/>
          </a:xfrm>
          <a:prstGeom prst="rect">
            <a:avLst/>
          </a:prstGeom>
        </p:spPr>
      </p:pic>
      <p:sp>
        <p:nvSpPr>
          <p:cNvPr id="4" name="Rectangle: Rounded Corners 3">
            <a:extLst>
              <a:ext uri="{FF2B5EF4-FFF2-40B4-BE49-F238E27FC236}">
                <a16:creationId xmlns:a16="http://schemas.microsoft.com/office/drawing/2014/main" id="{D9BBC011-6ED5-A035-09D8-10F11EE74EBE}"/>
              </a:ext>
              <a:ext uri="{C183D7F6-B498-43B3-948B-1728B52AA6E4}">
                <adec:decorative xmlns:adec="http://schemas.microsoft.com/office/drawing/2017/decorative" val="1"/>
              </a:ext>
            </a:extLst>
          </p:cNvPr>
          <p:cNvSpPr/>
          <p:nvPr/>
        </p:nvSpPr>
        <p:spPr>
          <a:xfrm rot="5400000">
            <a:off x="-3349257" y="3349257"/>
            <a:ext cx="6858002" cy="159488"/>
          </a:xfrm>
          <a:prstGeom prst="roundRect">
            <a:avLst>
              <a:gd name="adj" fmla="val 0"/>
            </a:avLst>
          </a:prstGeom>
          <a:solidFill>
            <a:srgbClr val="0062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6" name="Straight Connector 5">
            <a:extLst>
              <a:ext uri="{FF2B5EF4-FFF2-40B4-BE49-F238E27FC236}">
                <a16:creationId xmlns:a16="http://schemas.microsoft.com/office/drawing/2014/main" id="{412D151F-24D5-20A8-1EEE-19E605E5B3F7}"/>
              </a:ext>
              <a:ext uri="{C183D7F6-B498-43B3-948B-1728B52AA6E4}">
                <adec:decorative xmlns:adec="http://schemas.microsoft.com/office/drawing/2017/decorative" val="1"/>
              </a:ext>
            </a:extLst>
          </p:cNvPr>
          <p:cNvCxnSpPr/>
          <p:nvPr/>
        </p:nvCxnSpPr>
        <p:spPr>
          <a:xfrm>
            <a:off x="562332" y="585457"/>
            <a:ext cx="1092757" cy="0"/>
          </a:xfrm>
          <a:prstGeom prst="line">
            <a:avLst/>
          </a:prstGeom>
          <a:ln w="82550" cap="rnd">
            <a:solidFill>
              <a:srgbClr val="FFBB3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061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nodeType="afterEffect">
                                  <p:stCondLst>
                                    <p:cond delay="75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75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par>
                          <p:cTn id="18" fill="hold">
                            <p:stCondLst>
                              <p:cond delay="1750"/>
                            </p:stCondLst>
                            <p:childTnLst>
                              <p:par>
                                <p:cTn id="19" presetID="10" presetClass="entr" presetSubtype="0" fill="hold" nodeType="afterEffect">
                                  <p:stCondLst>
                                    <p:cond delay="7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75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B9649-C48E-3B10-F555-50B7D5498EF1}"/>
            </a:ext>
          </a:extLst>
        </p:cNvPr>
        <p:cNvGrpSpPr/>
        <p:nvPr/>
      </p:nvGrpSpPr>
      <p:grpSpPr>
        <a:xfrm>
          <a:off x="0" y="0"/>
          <a:ext cx="0" cy="0"/>
          <a:chOff x="0" y="0"/>
          <a:chExt cx="0" cy="0"/>
        </a:xfrm>
      </p:grpSpPr>
      <p:pic>
        <p:nvPicPr>
          <p:cNvPr id="9" name="Picture 8" descr="A group of teachers sitting around a conference table having a meeting, with laptops, notebooks, and papers in front of them.">
            <a:extLst>
              <a:ext uri="{FF2B5EF4-FFF2-40B4-BE49-F238E27FC236}">
                <a16:creationId xmlns:a16="http://schemas.microsoft.com/office/drawing/2014/main" id="{45EEED4E-5D7D-DDE4-65F3-442BC7CDC8E5}"/>
              </a:ext>
            </a:extLst>
          </p:cNvPr>
          <p:cNvPicPr>
            <a:picLocks noGrp="1" noRot="1" noChangeAspect="1" noMove="1" noResize="1" noEditPoints="1" noAdjustHandles="1" noChangeArrowheads="1" noChangeShapeType="1" noCrop="1"/>
          </p:cNvPicPr>
          <p:nvPr/>
        </p:nvPicPr>
        <p:blipFill>
          <a:blip r:embed="rId3"/>
          <a:stretch>
            <a:fillRect/>
          </a:stretch>
        </p:blipFill>
        <p:spPr>
          <a:xfrm>
            <a:off x="1454" y="0"/>
            <a:ext cx="12189091" cy="6858000"/>
          </a:xfrm>
          <a:prstGeom prst="rect">
            <a:avLst/>
          </a:prstGeom>
        </p:spPr>
      </p:pic>
      <p:sp>
        <p:nvSpPr>
          <p:cNvPr id="2" name="Title 1">
            <a:extLst>
              <a:ext uri="{FF2B5EF4-FFF2-40B4-BE49-F238E27FC236}">
                <a16:creationId xmlns:a16="http://schemas.microsoft.com/office/drawing/2014/main" id="{31AB45EB-C01F-FEDE-27A8-9AB24179864E}"/>
              </a:ext>
            </a:extLst>
          </p:cNvPr>
          <p:cNvSpPr txBox="1">
            <a:spLocks noGrp="1"/>
          </p:cNvSpPr>
          <p:nvPr>
            <p:ph type="title" idx="4294967295"/>
          </p:nvPr>
        </p:nvSpPr>
        <p:spPr>
          <a:xfrm>
            <a:off x="7022658" y="819781"/>
            <a:ext cx="4588969" cy="85100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a:ln>
                  <a:noFill/>
                </a:ln>
                <a:effectLst/>
                <a:uLnTx/>
                <a:uFillTx/>
                <a:latin typeface="Roboto"/>
                <a:ea typeface="Roboto"/>
                <a:cs typeface="Roboto"/>
              </a:rPr>
              <a:t>Engaging with families</a:t>
            </a:r>
          </a:p>
        </p:txBody>
      </p:sp>
      <p:sp>
        <p:nvSpPr>
          <p:cNvPr id="5" name="TextBox 4">
            <a:extLst>
              <a:ext uri="{FF2B5EF4-FFF2-40B4-BE49-F238E27FC236}">
                <a16:creationId xmlns:a16="http://schemas.microsoft.com/office/drawing/2014/main" id="{40BCE367-9B92-FD0C-9E45-B75F91F3457A}"/>
              </a:ext>
            </a:extLst>
          </p:cNvPr>
          <p:cNvSpPr txBox="1"/>
          <p:nvPr/>
        </p:nvSpPr>
        <p:spPr>
          <a:xfrm>
            <a:off x="7034334" y="1826269"/>
            <a:ext cx="4225897" cy="132343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sz="2000">
                <a:latin typeface="Roboto"/>
                <a:ea typeface="Roboto"/>
              </a:rPr>
              <a:t>How well do our current approaches help families to understand the curriculum and support learning?</a:t>
            </a:r>
          </a:p>
        </p:txBody>
      </p:sp>
      <p:sp>
        <p:nvSpPr>
          <p:cNvPr id="11" name="Slide Number Placeholder 5">
            <a:extLst>
              <a:ext uri="{FF2B5EF4-FFF2-40B4-BE49-F238E27FC236}">
                <a16:creationId xmlns:a16="http://schemas.microsoft.com/office/drawing/2014/main" id="{AEF865D8-6821-FD11-F06D-F92939C51BA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5</a:t>
            </a:fld>
            <a:r>
              <a:rPr lang="en-US" b="1">
                <a:solidFill>
                  <a:schemeClr val="bg1">
                    <a:lumMod val="50000"/>
                  </a:schemeClr>
                </a:solidFill>
              </a:rPr>
              <a:t>   </a:t>
            </a:r>
          </a:p>
        </p:txBody>
      </p:sp>
      <p:sp>
        <p:nvSpPr>
          <p:cNvPr id="4" name="TextBox 3">
            <a:extLst>
              <a:ext uri="{FF2B5EF4-FFF2-40B4-BE49-F238E27FC236}">
                <a16:creationId xmlns:a16="http://schemas.microsoft.com/office/drawing/2014/main" id="{05562FF6-70A4-89EA-73AD-A3734A42D0FF}"/>
              </a:ext>
            </a:extLst>
          </p:cNvPr>
          <p:cNvSpPr txBox="1"/>
          <p:nvPr/>
        </p:nvSpPr>
        <p:spPr>
          <a:xfrm>
            <a:off x="7034334" y="3305195"/>
            <a:ext cx="3385401" cy="2492990"/>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AU" b="1">
                <a:latin typeface="Roboto" panose="02000000000000000000" pitchFamily="2" charset="0"/>
                <a:ea typeface="Roboto" panose="02000000000000000000" pitchFamily="2" charset="0"/>
              </a:rPr>
              <a:t>Think–Pair–Share</a:t>
            </a:r>
            <a:endParaRPr lang="en-US" b="1">
              <a:latin typeface="Roboto" panose="02000000000000000000" pitchFamily="2" charset="0"/>
              <a:ea typeface="Roboto" panose="02000000000000000000" pitchFamily="2" charset="0"/>
              <a:cs typeface="Roboto"/>
            </a:endParaRPr>
          </a:p>
          <a:p>
            <a:pPr marL="342900" indent="-342900">
              <a:spcAft>
                <a:spcPts val="1200"/>
              </a:spcAft>
              <a:buFont typeface="+mj-lt"/>
              <a:buAutoNum type="arabicPeriod"/>
              <a:defRPr/>
            </a:pPr>
            <a:r>
              <a:rPr lang="en-US" b="1">
                <a:latin typeface="Roboto"/>
                <a:ea typeface="Roboto"/>
              </a:rPr>
              <a:t>Think </a:t>
            </a:r>
            <a:r>
              <a:rPr lang="en-US">
                <a:latin typeface="Roboto"/>
                <a:ea typeface="Roboto"/>
              </a:rPr>
              <a:t>independently about the question.</a:t>
            </a:r>
          </a:p>
          <a:p>
            <a:pPr marL="342900" indent="-342900">
              <a:spcAft>
                <a:spcPts val="1200"/>
              </a:spcAft>
              <a:buFont typeface="+mj-lt"/>
              <a:buAutoNum type="arabicPeriod"/>
              <a:defRPr/>
            </a:pPr>
            <a:r>
              <a:rPr lang="en-US" b="1">
                <a:latin typeface="Roboto"/>
                <a:ea typeface="Roboto"/>
              </a:rPr>
              <a:t>Pair </a:t>
            </a:r>
            <a:r>
              <a:rPr lang="en-US">
                <a:latin typeface="Roboto"/>
                <a:ea typeface="Roboto"/>
              </a:rPr>
              <a:t>up and discuss your ideas with a colleague.</a:t>
            </a:r>
          </a:p>
          <a:p>
            <a:pPr marL="342900" indent="-342900">
              <a:spcAft>
                <a:spcPts val="1200"/>
              </a:spcAft>
              <a:buFont typeface="+mj-lt"/>
              <a:buAutoNum type="arabicPeriod"/>
              <a:defRPr/>
            </a:pPr>
            <a:r>
              <a:rPr lang="en-US" b="1">
                <a:latin typeface="Roboto"/>
                <a:ea typeface="Roboto"/>
              </a:rPr>
              <a:t>Share </a:t>
            </a:r>
            <a:r>
              <a:rPr lang="en-US">
                <a:latin typeface="Roboto"/>
                <a:ea typeface="Roboto"/>
              </a:rPr>
              <a:t>your ideas with the group.</a:t>
            </a:r>
          </a:p>
        </p:txBody>
      </p:sp>
      <p:pic>
        <p:nvPicPr>
          <p:cNvPr id="3" name="Picture 2" descr="Reflect&#10;What is working well, and what needs to change/">
            <a:extLst>
              <a:ext uri="{FF2B5EF4-FFF2-40B4-BE49-F238E27FC236}">
                <a16:creationId xmlns:a16="http://schemas.microsoft.com/office/drawing/2014/main" id="{27BB5067-0BC9-00DC-110E-7F2F7A49D73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588054" y="5042430"/>
            <a:ext cx="2357347" cy="1545247"/>
          </a:xfrm>
          <a:prstGeom prst="rect">
            <a:avLst/>
          </a:prstGeom>
        </p:spPr>
      </p:pic>
    </p:spTree>
    <p:extLst>
      <p:ext uri="{BB962C8B-B14F-4D97-AF65-F5344CB8AC3E}">
        <p14:creationId xmlns:p14="http://schemas.microsoft.com/office/powerpoint/2010/main" val="2704133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750"/>
                                        <p:tgtEl>
                                          <p:spTgt spid="4"/>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966E5B-DE11-8738-2D28-C086C54BEF65}"/>
            </a:ext>
          </a:extLst>
        </p:cNvPr>
        <p:cNvGrpSpPr/>
        <p:nvPr/>
      </p:nvGrpSpPr>
      <p:grpSpPr>
        <a:xfrm>
          <a:off x="0" y="0"/>
          <a:ext cx="0" cy="0"/>
          <a:chOff x="0" y="0"/>
          <a:chExt cx="0" cy="0"/>
        </a:xfrm>
      </p:grpSpPr>
      <p:pic>
        <p:nvPicPr>
          <p:cNvPr id="12" name="Picture 11" descr="A group of students in school gather around a laptop at a table, working together in a classroom.">
            <a:extLst>
              <a:ext uri="{FF2B5EF4-FFF2-40B4-BE49-F238E27FC236}">
                <a16:creationId xmlns:a16="http://schemas.microsoft.com/office/drawing/2014/main" id="{2714C32F-36D5-B606-66B4-3EF93BA58EBF}"/>
              </a:ext>
            </a:extLst>
          </p:cNvPr>
          <p:cNvPicPr>
            <a:picLocks noGrp="1" noRot="1" noChangeAspect="1" noMove="1" noResize="1" noEditPoints="1" noAdjustHandles="1" noChangeArrowheads="1" noChangeShapeType="1" noCrop="1"/>
          </p:cNvPicPr>
          <p:nvPr/>
        </p:nvPicPr>
        <p:blipFill>
          <a:blip r:embed="rId3"/>
          <a:stretch>
            <a:fillRect/>
          </a:stretch>
        </p:blipFill>
        <p:spPr>
          <a:xfrm>
            <a:off x="-1" y="0"/>
            <a:ext cx="12218153" cy="6858000"/>
          </a:xfrm>
          <a:prstGeom prst="rect">
            <a:avLst/>
          </a:prstGeom>
        </p:spPr>
      </p:pic>
      <p:sp>
        <p:nvSpPr>
          <p:cNvPr id="22" name="Title 1">
            <a:extLst>
              <a:ext uri="{FF2B5EF4-FFF2-40B4-BE49-F238E27FC236}">
                <a16:creationId xmlns:a16="http://schemas.microsoft.com/office/drawing/2014/main" id="{4F529AAD-4B38-A326-EE40-9F03C390FC52}"/>
              </a:ext>
            </a:extLst>
          </p:cNvPr>
          <p:cNvSpPr>
            <a:spLocks noGrp="1"/>
          </p:cNvSpPr>
          <p:nvPr>
            <p:ph type="title"/>
          </p:nvPr>
        </p:nvSpPr>
        <p:spPr>
          <a:xfrm>
            <a:off x="438680" y="759362"/>
            <a:ext cx="10305520" cy="605502"/>
          </a:xfrm>
        </p:spPr>
        <p:txBody>
          <a:bodyPr anchor="t">
            <a:noAutofit/>
          </a:bodyPr>
          <a:lstStyle/>
          <a:p>
            <a:pPr rtl="0" eaLnBrk="1" latinLnBrk="0" hangingPunct="1"/>
            <a:r>
              <a:rPr lang="en-US" sz="3200" b="1">
                <a:latin typeface="Roboto" panose="02000000000000000000" pitchFamily="2" charset="0"/>
                <a:ea typeface="Roboto" panose="02000000000000000000" pitchFamily="2" charset="0"/>
                <a:cs typeface="+mn-cs"/>
              </a:rPr>
              <a:t>Engaging with First Nations Australian communities</a:t>
            </a:r>
          </a:p>
        </p:txBody>
      </p:sp>
      <p:sp>
        <p:nvSpPr>
          <p:cNvPr id="6" name="Rectangle: Rounded Corners 5">
            <a:extLst>
              <a:ext uri="{FF2B5EF4-FFF2-40B4-BE49-F238E27FC236}">
                <a16:creationId xmlns:a16="http://schemas.microsoft.com/office/drawing/2014/main" id="{9D8D67AD-8895-7B24-AFD2-958AABCD28A3}"/>
              </a:ext>
            </a:extLst>
          </p:cNvPr>
          <p:cNvSpPr/>
          <p:nvPr/>
        </p:nvSpPr>
        <p:spPr>
          <a:xfrm>
            <a:off x="6474777" y="2366713"/>
            <a:ext cx="4752301" cy="867543"/>
          </a:xfrm>
          <a:prstGeom prst="roundRect">
            <a:avLst>
              <a:gd name="adj" fmla="val 332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numCol="1" spcCol="720000" rtlCol="0" anchor="t" anchorCtr="0"/>
          <a:lstStyle/>
          <a:p>
            <a:pPr>
              <a:spcBef>
                <a:spcPts val="300"/>
              </a:spcBef>
              <a:spcAft>
                <a:spcPts val="600"/>
              </a:spcAft>
            </a:pPr>
            <a:r>
              <a:rPr lang="en-US" sz="2000">
                <a:solidFill>
                  <a:schemeClr val="tx1"/>
                </a:solidFill>
                <a:latin typeface="Roboto" panose="02000000000000000000" pitchFamily="2" charset="0"/>
                <a:ea typeface="Roboto" panose="02000000000000000000" pitchFamily="2" charset="0"/>
              </a:rPr>
              <a:t>How do we involve local First Nations Australian communities in curriculum implementation?</a:t>
            </a:r>
          </a:p>
        </p:txBody>
      </p:sp>
      <p:pic>
        <p:nvPicPr>
          <p:cNvPr id="3" name="Picture 2" descr="Reflect&#10;What is working well, and what needs to change/">
            <a:extLst>
              <a:ext uri="{FF2B5EF4-FFF2-40B4-BE49-F238E27FC236}">
                <a16:creationId xmlns:a16="http://schemas.microsoft.com/office/drawing/2014/main" id="{C7862B24-6A2D-1A63-4F97-3A394FD25201}"/>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630200" y="5326014"/>
            <a:ext cx="2357347" cy="1545247"/>
          </a:xfrm>
          <a:prstGeom prst="rect">
            <a:avLst/>
          </a:prstGeom>
        </p:spPr>
      </p:pic>
      <p:sp>
        <p:nvSpPr>
          <p:cNvPr id="13" name="Slide Number Placeholder 5">
            <a:extLst>
              <a:ext uri="{FF2B5EF4-FFF2-40B4-BE49-F238E27FC236}">
                <a16:creationId xmlns:a16="http://schemas.microsoft.com/office/drawing/2014/main" id="{D240ABF0-82B5-157D-07F7-078C0021B22E}"/>
              </a:ext>
            </a:extLst>
          </p:cNvPr>
          <p:cNvSpPr txBox="1">
            <a:spLocks noChangeAspect="1"/>
          </p:cNvSpPr>
          <p:nvPr/>
        </p:nvSpPr>
        <p:spPr>
          <a:xfrm>
            <a:off x="356296" y="6447156"/>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6</a:t>
            </a:fld>
            <a:r>
              <a:rPr lang="en-US" b="1">
                <a:solidFill>
                  <a:schemeClr val="bg1">
                    <a:lumMod val="50000"/>
                  </a:schemeClr>
                </a:solidFill>
              </a:rPr>
              <a:t>   </a:t>
            </a:r>
          </a:p>
        </p:txBody>
      </p:sp>
      <p:grpSp>
        <p:nvGrpSpPr>
          <p:cNvPr id="7" name="Group 6">
            <a:extLst>
              <a:ext uri="{FF2B5EF4-FFF2-40B4-BE49-F238E27FC236}">
                <a16:creationId xmlns:a16="http://schemas.microsoft.com/office/drawing/2014/main" id="{ABE42C4E-36CD-43F0-5B93-ED88785F5018}"/>
              </a:ext>
            </a:extLst>
          </p:cNvPr>
          <p:cNvGrpSpPr/>
          <p:nvPr/>
        </p:nvGrpSpPr>
        <p:grpSpPr>
          <a:xfrm>
            <a:off x="901244" y="5791199"/>
            <a:ext cx="6891476" cy="822961"/>
            <a:chOff x="901244" y="5791199"/>
            <a:chExt cx="6891476" cy="822961"/>
          </a:xfrm>
        </p:grpSpPr>
        <p:sp>
          <p:nvSpPr>
            <p:cNvPr id="2" name="TextBox 1">
              <a:extLst>
                <a:ext uri="{FF2B5EF4-FFF2-40B4-BE49-F238E27FC236}">
                  <a16:creationId xmlns:a16="http://schemas.microsoft.com/office/drawing/2014/main" id="{832E6CF1-3343-843B-A1EE-A0935E9FB403}"/>
                </a:ext>
              </a:extLst>
            </p:cNvPr>
            <p:cNvSpPr txBox="1"/>
            <p:nvPr/>
          </p:nvSpPr>
          <p:spPr>
            <a:xfrm>
              <a:off x="1929985" y="5897308"/>
              <a:ext cx="5598576" cy="646331"/>
            </a:xfrm>
            <a:prstGeom prst="rect">
              <a:avLst/>
            </a:prstGeom>
            <a:noFill/>
          </p:spPr>
          <p:txBody>
            <a:bodyPr wrap="square" rtlCol="0">
              <a:spAutoFit/>
            </a:bodyPr>
            <a:lstStyle/>
            <a:p>
              <a:r>
                <a:rPr lang="en-AU" dirty="0">
                  <a:latin typeface="Roboto" panose="02000000000000000000" pitchFamily="2" charset="0"/>
                  <a:ea typeface="Roboto" panose="02000000000000000000" pitchFamily="2" charset="0"/>
                </a:rPr>
                <a:t>Review the FIRST framework and share your ideas on how this could be used with the group</a:t>
              </a:r>
            </a:p>
          </p:txBody>
        </p:sp>
        <p:pic>
          <p:nvPicPr>
            <p:cNvPr id="4" name="Picture 3" descr="Discussion icon">
              <a:extLst>
                <a:ext uri="{FF2B5EF4-FFF2-40B4-BE49-F238E27FC236}">
                  <a16:creationId xmlns:a16="http://schemas.microsoft.com/office/drawing/2014/main" id="{21DC353C-482C-C967-CC9E-8068DC359C7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87520" y="5920760"/>
              <a:ext cx="656188" cy="526396"/>
            </a:xfrm>
            <a:prstGeom prst="rect">
              <a:avLst/>
            </a:prstGeom>
          </p:spPr>
        </p:pic>
        <p:sp>
          <p:nvSpPr>
            <p:cNvPr id="5" name="Rectangle: Rounded Corners 4">
              <a:extLst>
                <a:ext uri="{FF2B5EF4-FFF2-40B4-BE49-F238E27FC236}">
                  <a16:creationId xmlns:a16="http://schemas.microsoft.com/office/drawing/2014/main" id="{9D027CC4-1DE4-3022-62CC-26FFE4C02E63}"/>
                </a:ext>
                <a:ext uri="{C183D7F6-B498-43B3-948B-1728B52AA6E4}">
                  <adec:decorative xmlns:adec="http://schemas.microsoft.com/office/drawing/2017/decorative" val="1"/>
                </a:ext>
              </a:extLst>
            </p:cNvPr>
            <p:cNvSpPr/>
            <p:nvPr/>
          </p:nvSpPr>
          <p:spPr>
            <a:xfrm>
              <a:off x="901244" y="5791199"/>
              <a:ext cx="6891476" cy="822961"/>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400">
                  <a:solidFill>
                    <a:schemeClr val="tx1"/>
                  </a:solidFill>
                  <a:latin typeface="Roboto" panose="02000000000000000000" pitchFamily="2" charset="0"/>
                  <a:ea typeface="Roboto" panose="02000000000000000000" pitchFamily="2" charset="0"/>
                </a:rPr>
                <a:t> </a:t>
              </a:r>
            </a:p>
          </p:txBody>
        </p:sp>
      </p:grpSp>
    </p:spTree>
    <p:extLst>
      <p:ext uri="{BB962C8B-B14F-4D97-AF65-F5344CB8AC3E}">
        <p14:creationId xmlns:p14="http://schemas.microsoft.com/office/powerpoint/2010/main" val="2111436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childTnLst>
                                </p:cTn>
                              </p:par>
                            </p:childTnLst>
                          </p:cTn>
                        </p:par>
                        <p:par>
                          <p:cTn id="12" fill="hold">
                            <p:stCondLst>
                              <p:cond delay="2500"/>
                            </p:stCondLst>
                            <p:childTnLst>
                              <p:par>
                                <p:cTn id="13" presetID="10"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641E8-F07C-7A4D-7141-A28C7F5954AA}"/>
            </a:ext>
          </a:extLst>
        </p:cNvPr>
        <p:cNvGrpSpPr/>
        <p:nvPr/>
      </p:nvGrpSpPr>
      <p:grpSpPr>
        <a:xfrm>
          <a:off x="0" y="0"/>
          <a:ext cx="0" cy="0"/>
          <a:chOff x="0" y="0"/>
          <a:chExt cx="0" cy="0"/>
        </a:xfrm>
      </p:grpSpPr>
      <p:pic>
        <p:nvPicPr>
          <p:cNvPr id="2" name="Picture 1" descr="A group of teachers sitting around a conference table having a meeting, with laptops, notebooks, and papers in front of them.">
            <a:extLst>
              <a:ext uri="{FF2B5EF4-FFF2-40B4-BE49-F238E27FC236}">
                <a16:creationId xmlns:a16="http://schemas.microsoft.com/office/drawing/2014/main" id="{015FD7C1-AFDB-4011-599E-F93D8064E0F0}"/>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7" name="Title 6">
            <a:extLst>
              <a:ext uri="{FF2B5EF4-FFF2-40B4-BE49-F238E27FC236}">
                <a16:creationId xmlns:a16="http://schemas.microsoft.com/office/drawing/2014/main" id="{D1F097B7-9CB9-F2CF-66AC-82CD63166015}"/>
              </a:ext>
            </a:extLst>
          </p:cNvPr>
          <p:cNvSpPr txBox="1">
            <a:spLocks noGrp="1"/>
          </p:cNvSpPr>
          <p:nvPr>
            <p:ph type="title" idx="4294967295"/>
          </p:nvPr>
        </p:nvSpPr>
        <p:spPr>
          <a:xfrm>
            <a:off x="7022658" y="819781"/>
            <a:ext cx="4588969" cy="1294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endParaRPr kumimoji="0" lang="en-US" sz="2000" b="0" i="0" u="none" strike="noStrike" kern="1200" cap="none" spc="0" normalizeH="0" baseline="0" noProof="0">
              <a:ln>
                <a:noFill/>
              </a:ln>
              <a:solidFill>
                <a:schemeClr val="tx1">
                  <a:lumMod val="75000"/>
                  <a:lumOff val="25000"/>
                </a:schemeClr>
              </a:solidFill>
              <a:effectLst/>
              <a:uLnTx/>
              <a:uFillTx/>
              <a:latin typeface="Roboto" panose="02000000000000000000" pitchFamily="2" charset="0"/>
              <a:ea typeface="Roboto" panose="02000000000000000000" pitchFamily="2" charset="0"/>
              <a:cs typeface="Roboto"/>
            </a:endParaRPr>
          </a:p>
          <a:p>
            <a:pPr marL="0" marR="0" lvl="0" indent="0" algn="l" defTabSz="914400" rtl="0" eaLnBrk="1" fontAlgn="auto" latinLnBrk="0" hangingPunct="1">
              <a:lnSpc>
                <a:spcPct val="90000"/>
              </a:lnSpc>
              <a:spcBef>
                <a:spcPts val="300"/>
              </a:spcBef>
              <a:spcAft>
                <a:spcPts val="0"/>
              </a:spcAft>
              <a:buClrTx/>
              <a:buSzTx/>
              <a:buFontTx/>
              <a:buNone/>
              <a:tabLst/>
              <a:defRPr/>
            </a:pPr>
            <a:r>
              <a:rPr kumimoji="0" lang="en-US" sz="3200" b="1" i="0" u="none" strike="noStrike" kern="1200" cap="none" spc="0" normalizeH="0" baseline="0" noProof="0">
                <a:ln>
                  <a:noFill/>
                </a:ln>
                <a:effectLst/>
                <a:uLnTx/>
                <a:uFillTx/>
                <a:latin typeface="Roboto"/>
                <a:ea typeface="Roboto"/>
                <a:cs typeface="Roboto"/>
              </a:rPr>
              <a:t>Engaging with the wider school community</a:t>
            </a:r>
          </a:p>
        </p:txBody>
      </p:sp>
      <p:sp>
        <p:nvSpPr>
          <p:cNvPr id="5" name="TextBox 4">
            <a:extLst>
              <a:ext uri="{FF2B5EF4-FFF2-40B4-BE49-F238E27FC236}">
                <a16:creationId xmlns:a16="http://schemas.microsoft.com/office/drawing/2014/main" id="{B5B02B32-B697-24DC-F17A-F3CC6BB0900E}"/>
              </a:ext>
            </a:extLst>
          </p:cNvPr>
          <p:cNvSpPr txBox="1"/>
          <p:nvPr/>
        </p:nvSpPr>
        <p:spPr>
          <a:xfrm>
            <a:off x="7034334" y="2105012"/>
            <a:ext cx="4225897" cy="1631216"/>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1200"/>
              </a:spcAft>
              <a:defRPr/>
            </a:pPr>
            <a:r>
              <a:rPr lang="en-US" sz="2000">
                <a:latin typeface="Roboto"/>
                <a:ea typeface="Roboto"/>
              </a:rPr>
              <a:t>How do we identify and build partnerships with local </a:t>
            </a:r>
            <a:r>
              <a:rPr lang="en-US" sz="2000" err="1">
                <a:latin typeface="Roboto"/>
                <a:ea typeface="Roboto"/>
              </a:rPr>
              <a:t>organisations</a:t>
            </a:r>
            <a:r>
              <a:rPr lang="en-US" sz="2000">
                <a:latin typeface="Roboto"/>
                <a:ea typeface="Roboto"/>
              </a:rPr>
              <a:t>, businesses and services that align with our curriculum implementation goals?</a:t>
            </a:r>
          </a:p>
        </p:txBody>
      </p:sp>
      <p:pic>
        <p:nvPicPr>
          <p:cNvPr id="6" name="Picture 5" descr="Act&#10;What steps will we take to support improvements?">
            <a:extLst>
              <a:ext uri="{FF2B5EF4-FFF2-40B4-BE49-F238E27FC236}">
                <a16:creationId xmlns:a16="http://schemas.microsoft.com/office/drawing/2014/main" id="{78CA8FF8-B7B9-4A40-DF61-B7D5705515C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91991" y="4464806"/>
            <a:ext cx="1586455" cy="1915444"/>
          </a:xfrm>
          <a:prstGeom prst="rect">
            <a:avLst/>
          </a:prstGeom>
        </p:spPr>
      </p:pic>
      <p:sp>
        <p:nvSpPr>
          <p:cNvPr id="11" name="Slide Number Placeholder 5">
            <a:extLst>
              <a:ext uri="{FF2B5EF4-FFF2-40B4-BE49-F238E27FC236}">
                <a16:creationId xmlns:a16="http://schemas.microsoft.com/office/drawing/2014/main" id="{2A167559-785E-F0EA-EC7A-DBA12790A6AA}"/>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7</a:t>
            </a:fld>
            <a:r>
              <a:rPr lang="en-US" b="1">
                <a:solidFill>
                  <a:schemeClr val="bg1">
                    <a:lumMod val="50000"/>
                  </a:schemeClr>
                </a:solidFill>
              </a:rPr>
              <a:t>   </a:t>
            </a:r>
          </a:p>
        </p:txBody>
      </p:sp>
      <p:sp>
        <p:nvSpPr>
          <p:cNvPr id="4" name="TextBox 3">
            <a:extLst>
              <a:ext uri="{FF2B5EF4-FFF2-40B4-BE49-F238E27FC236}">
                <a16:creationId xmlns:a16="http://schemas.microsoft.com/office/drawing/2014/main" id="{6919B33E-82DE-1545-913E-F5A83B7B043A}"/>
              </a:ext>
            </a:extLst>
          </p:cNvPr>
          <p:cNvSpPr txBox="1"/>
          <p:nvPr/>
        </p:nvSpPr>
        <p:spPr>
          <a:xfrm>
            <a:off x="7132390" y="3791312"/>
            <a:ext cx="4369504" cy="1631216"/>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300"/>
              </a:spcBef>
              <a:spcAft>
                <a:spcPts val="300"/>
              </a:spcAft>
              <a:defRPr/>
            </a:pPr>
            <a:r>
              <a:rPr lang="en-US" sz="1600" b="1">
                <a:latin typeface="Roboto"/>
                <a:ea typeface="Roboto"/>
              </a:rPr>
              <a:t>Popcorn activity</a:t>
            </a:r>
          </a:p>
          <a:p>
            <a:pPr marL="342900" indent="-342900">
              <a:spcBef>
                <a:spcPts val="300"/>
              </a:spcBef>
              <a:spcAft>
                <a:spcPts val="300"/>
              </a:spcAft>
              <a:buFont typeface="+mj-lt"/>
              <a:buAutoNum type="arabicPeriod"/>
              <a:defRPr/>
            </a:pPr>
            <a:r>
              <a:rPr lang="en-US" sz="1600">
                <a:latin typeface="Roboto"/>
                <a:ea typeface="Roboto"/>
              </a:rPr>
              <a:t>Reflect on the prompt question.</a:t>
            </a:r>
          </a:p>
          <a:p>
            <a:pPr marL="342900" indent="-342900">
              <a:spcBef>
                <a:spcPts val="300"/>
              </a:spcBef>
              <a:spcAft>
                <a:spcPts val="300"/>
              </a:spcAft>
              <a:buFont typeface="+mj-lt"/>
              <a:buAutoNum type="arabicPeriod"/>
              <a:defRPr/>
            </a:pPr>
            <a:r>
              <a:rPr lang="en-US" sz="1600">
                <a:latin typeface="Roboto"/>
                <a:ea typeface="Roboto"/>
              </a:rPr>
              <a:t>Share your ideas. </a:t>
            </a:r>
          </a:p>
          <a:p>
            <a:pPr marL="342900" indent="-342900">
              <a:spcBef>
                <a:spcPts val="300"/>
              </a:spcBef>
              <a:spcAft>
                <a:spcPts val="300"/>
              </a:spcAft>
              <a:buFont typeface="+mj-lt"/>
              <a:buAutoNum type="arabicPeriod"/>
              <a:defRPr/>
            </a:pPr>
            <a:r>
              <a:rPr lang="en-US" sz="1600">
                <a:latin typeface="Roboto"/>
                <a:ea typeface="Roboto"/>
              </a:rPr>
              <a:t>Review and discuss. </a:t>
            </a:r>
          </a:p>
          <a:p>
            <a:pPr marL="342900" indent="-342900">
              <a:spcBef>
                <a:spcPts val="300"/>
              </a:spcBef>
              <a:spcAft>
                <a:spcPts val="300"/>
              </a:spcAft>
              <a:buFont typeface="+mj-lt"/>
              <a:buAutoNum type="arabicPeriod"/>
              <a:defRPr/>
            </a:pPr>
            <a:r>
              <a:rPr lang="en-US" sz="1600">
                <a:latin typeface="Roboto"/>
                <a:ea typeface="Roboto"/>
              </a:rPr>
              <a:t>Identify common themes</a:t>
            </a:r>
          </a:p>
        </p:txBody>
      </p:sp>
    </p:spTree>
    <p:extLst>
      <p:ext uri="{BB962C8B-B14F-4D97-AF65-F5344CB8AC3E}">
        <p14:creationId xmlns:p14="http://schemas.microsoft.com/office/powerpoint/2010/main" val="43730264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E91AD-B50D-8498-D1D8-3500452264D0}"/>
            </a:ext>
          </a:extLst>
        </p:cNvPr>
        <p:cNvGrpSpPr/>
        <p:nvPr/>
      </p:nvGrpSpPr>
      <p:grpSpPr>
        <a:xfrm>
          <a:off x="0" y="0"/>
          <a:ext cx="0" cy="0"/>
          <a:chOff x="0" y="0"/>
          <a:chExt cx="0" cy="0"/>
        </a:xfrm>
      </p:grpSpPr>
      <p:pic>
        <p:nvPicPr>
          <p:cNvPr id="3" name="Picture 2" descr="A group of teachers sitting around a conference table having a meeting, with laptops, notebooks, and papers in front of them.">
            <a:extLst>
              <a:ext uri="{FF2B5EF4-FFF2-40B4-BE49-F238E27FC236}">
                <a16:creationId xmlns:a16="http://schemas.microsoft.com/office/drawing/2014/main" id="{60B45DEB-7FED-0A7F-9999-9B78796A5B04}"/>
              </a:ext>
            </a:extLst>
          </p:cNvPr>
          <p:cNvPicPr>
            <a:picLocks noGrp="1" noRot="1" noChangeAspect="1" noMove="1" noResize="1" noEditPoints="1" noAdjustHandles="1" noChangeArrowheads="1" noChangeShapeType="1" noCrop="1"/>
          </p:cNvPicPr>
          <p:nvPr/>
        </p:nvPicPr>
        <p:blipFill>
          <a:blip r:embed="rId3"/>
          <a:stretch>
            <a:fillRect/>
          </a:stretch>
        </p:blipFill>
        <p:spPr>
          <a:xfrm>
            <a:off x="2909" y="0"/>
            <a:ext cx="12189091" cy="6858000"/>
          </a:xfrm>
          <a:prstGeom prst="rect">
            <a:avLst/>
          </a:prstGeom>
        </p:spPr>
      </p:pic>
      <p:sp>
        <p:nvSpPr>
          <p:cNvPr id="2" name="Title 1">
            <a:extLst>
              <a:ext uri="{FF2B5EF4-FFF2-40B4-BE49-F238E27FC236}">
                <a16:creationId xmlns:a16="http://schemas.microsoft.com/office/drawing/2014/main" id="{CD8AEEA1-A9E4-387D-0EFA-86774138A372}"/>
              </a:ext>
            </a:extLst>
          </p:cNvPr>
          <p:cNvSpPr txBox="1">
            <a:spLocks noGrp="1"/>
          </p:cNvSpPr>
          <p:nvPr>
            <p:ph type="title" idx="4294967295"/>
          </p:nvPr>
        </p:nvSpPr>
        <p:spPr>
          <a:xfrm>
            <a:off x="7022658" y="1157983"/>
            <a:ext cx="4225897" cy="5355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90000"/>
              </a:lnSpc>
              <a:spcBef>
                <a:spcPts val="1200"/>
              </a:spcBef>
              <a:spcAft>
                <a:spcPts val="0"/>
              </a:spcAft>
              <a:buClrTx/>
              <a:buSzTx/>
              <a:buFontTx/>
              <a:buNone/>
              <a:tabLst/>
              <a:defRPr/>
            </a:pPr>
            <a:r>
              <a:rPr kumimoji="0" lang="en-AU" sz="3200" b="1" i="0" u="none" strike="noStrike" kern="1200" cap="none" spc="0" normalizeH="0" baseline="0" noProof="0">
                <a:ln>
                  <a:noFill/>
                </a:ln>
                <a:effectLst/>
                <a:uLnTx/>
                <a:uFillTx/>
                <a:latin typeface="Roboto" panose="02000000000000000000" pitchFamily="2" charset="0"/>
                <a:ea typeface="Roboto" panose="02000000000000000000" pitchFamily="2" charset="0"/>
                <a:cs typeface="Roboto"/>
              </a:rPr>
              <a:t>Prioritising actions</a:t>
            </a:r>
          </a:p>
        </p:txBody>
      </p:sp>
      <p:sp>
        <p:nvSpPr>
          <p:cNvPr id="5" name="TextBox 4">
            <a:extLst>
              <a:ext uri="{FF2B5EF4-FFF2-40B4-BE49-F238E27FC236}">
                <a16:creationId xmlns:a16="http://schemas.microsoft.com/office/drawing/2014/main" id="{FBDEA634-1FC8-E70E-24D2-DBD7479E6562}"/>
              </a:ext>
            </a:extLst>
          </p:cNvPr>
          <p:cNvSpPr txBox="1"/>
          <p:nvPr/>
        </p:nvSpPr>
        <p:spPr>
          <a:xfrm>
            <a:off x="7022657" y="1852340"/>
            <a:ext cx="4225897" cy="3170099"/>
          </a:xfrm>
          <a:prstGeom prst="rect">
            <a:avLst/>
          </a:prstGeom>
          <a:noFill/>
        </p:spPr>
        <p:txBody>
          <a:bodyPr rot="0" spcFirstLastPara="0" vertOverflow="overflow" horzOverflow="overflow" vert="horz" wrap="square" lIns="91440" tIns="45720" rIns="91440" bIns="45720" numCol="1" spcCol="720000" rtlCol="0" fromWordArt="0" anchor="t" anchorCtr="0" forceAA="0" compatLnSpc="1">
            <a:prstTxWarp prst="textNoShape">
              <a:avLst/>
            </a:prstTxWarp>
            <a:spAutoFit/>
          </a:bodyPr>
          <a:lstStyle/>
          <a:p>
            <a:pPr>
              <a:spcBef>
                <a:spcPts val="600"/>
              </a:spcBef>
              <a:spcAft>
                <a:spcPts val="600"/>
              </a:spcAft>
              <a:defRPr/>
            </a:pPr>
            <a:r>
              <a:rPr lang="en-AU" sz="2000">
                <a:latin typeface="Roboto" panose="02000000000000000000" pitchFamily="2" charset="0"/>
                <a:ea typeface="Roboto" panose="02000000000000000000" pitchFamily="2" charset="0"/>
              </a:rPr>
              <a:t>Dot voting</a:t>
            </a:r>
          </a:p>
          <a:p>
            <a:pPr>
              <a:spcBef>
                <a:spcPts val="600"/>
              </a:spcBef>
              <a:spcAft>
                <a:spcPts val="600"/>
              </a:spcAft>
              <a:defRPr/>
            </a:pPr>
            <a:r>
              <a:rPr lang="en-US">
                <a:latin typeface="Roboto"/>
                <a:ea typeface="Roboto"/>
              </a:rPr>
              <a:t>Indicate your preferences using dots: </a:t>
            </a:r>
          </a:p>
          <a:p>
            <a:pPr marL="285750" indent="-285750">
              <a:spcBef>
                <a:spcPts val="600"/>
              </a:spcBef>
              <a:spcAft>
                <a:spcPts val="600"/>
              </a:spcAft>
              <a:buFont typeface="Arial" panose="020B0604020202020204" pitchFamily="34" charset="0"/>
              <a:buChar char="•"/>
              <a:defRPr/>
            </a:pPr>
            <a:r>
              <a:rPr lang="en-US">
                <a:latin typeface="Roboto"/>
                <a:ea typeface="Roboto"/>
              </a:rPr>
              <a:t>3 dots for your 1st preference, </a:t>
            </a:r>
          </a:p>
          <a:p>
            <a:pPr marL="285750" indent="-285750">
              <a:spcBef>
                <a:spcPts val="600"/>
              </a:spcBef>
              <a:spcAft>
                <a:spcPts val="600"/>
              </a:spcAft>
              <a:buFont typeface="Arial" panose="020B0604020202020204" pitchFamily="34" charset="0"/>
              <a:buChar char="•"/>
              <a:defRPr/>
            </a:pPr>
            <a:r>
              <a:rPr lang="en-US">
                <a:latin typeface="Roboto"/>
                <a:ea typeface="Roboto"/>
              </a:rPr>
              <a:t>2 dots for your 2nd preference </a:t>
            </a:r>
          </a:p>
          <a:p>
            <a:pPr marL="285750" indent="-285750">
              <a:spcBef>
                <a:spcPts val="600"/>
              </a:spcBef>
              <a:spcAft>
                <a:spcPts val="600"/>
              </a:spcAft>
              <a:buFont typeface="Arial" panose="020B0604020202020204" pitchFamily="34" charset="0"/>
              <a:buChar char="•"/>
              <a:defRPr/>
            </a:pPr>
            <a:r>
              <a:rPr lang="en-US">
                <a:latin typeface="Roboto"/>
                <a:ea typeface="Roboto"/>
              </a:rPr>
              <a:t>1 dot for your 3rd preference. </a:t>
            </a:r>
          </a:p>
          <a:p>
            <a:pPr>
              <a:spcBef>
                <a:spcPts val="600"/>
              </a:spcBef>
              <a:spcAft>
                <a:spcPts val="600"/>
              </a:spcAft>
              <a:defRPr/>
            </a:pPr>
            <a:r>
              <a:rPr lang="en-US">
                <a:latin typeface="Roboto"/>
                <a:ea typeface="Roboto"/>
              </a:rPr>
              <a:t>Use the highest ranked actions as the basis for creating an action plan for your implementation approach. </a:t>
            </a:r>
          </a:p>
        </p:txBody>
      </p:sp>
      <p:pic>
        <p:nvPicPr>
          <p:cNvPr id="7" name="Picture 6" descr="Act&#10;What steps will we take to support improvement?">
            <a:extLst>
              <a:ext uri="{FF2B5EF4-FFF2-40B4-BE49-F238E27FC236}">
                <a16:creationId xmlns:a16="http://schemas.microsoft.com/office/drawing/2014/main" id="{5571F547-0A9B-6EA1-6058-7F7F68C1715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74014" y="4507533"/>
            <a:ext cx="1607531" cy="1940891"/>
          </a:xfrm>
          <a:prstGeom prst="rect">
            <a:avLst/>
          </a:prstGeom>
        </p:spPr>
      </p:pic>
      <p:sp>
        <p:nvSpPr>
          <p:cNvPr id="11" name="Slide Number Placeholder 5">
            <a:extLst>
              <a:ext uri="{FF2B5EF4-FFF2-40B4-BE49-F238E27FC236}">
                <a16:creationId xmlns:a16="http://schemas.microsoft.com/office/drawing/2014/main" id="{CDBD0BA7-2F12-8EBB-EF36-4B97602BE127}"/>
              </a:ext>
            </a:extLst>
          </p:cNvPr>
          <p:cNvSpPr txBox="1">
            <a:spLocks noChangeAspect="1"/>
          </p:cNvSpPr>
          <p:nvPr/>
        </p:nvSpPr>
        <p:spPr>
          <a:xfrm>
            <a:off x="11767941" y="6569417"/>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b="1" smtClean="0">
                <a:solidFill>
                  <a:schemeClr val="bg1">
                    <a:lumMod val="50000"/>
                  </a:schemeClr>
                </a:solidFill>
              </a:rPr>
              <a:t>8</a:t>
            </a:fld>
            <a:r>
              <a:rPr lang="en-US" b="1">
                <a:solidFill>
                  <a:schemeClr val="bg1">
                    <a:lumMod val="50000"/>
                  </a:schemeClr>
                </a:solidFill>
              </a:rPr>
              <a:t>   </a:t>
            </a:r>
          </a:p>
        </p:txBody>
      </p:sp>
    </p:spTree>
    <p:extLst>
      <p:ext uri="{BB962C8B-B14F-4D97-AF65-F5344CB8AC3E}">
        <p14:creationId xmlns:p14="http://schemas.microsoft.com/office/powerpoint/2010/main" val="37338937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par>
                          <p:cTn id="8" fill="hold">
                            <p:stCondLst>
                              <p:cond delay="750"/>
                            </p:stCondLst>
                            <p:childTnLst>
                              <p:par>
                                <p:cTn id="9" presetID="10" presetClass="entr" presetSubtype="0" fill="hold" nodeType="afterEffect">
                                  <p:stCondLst>
                                    <p:cond delay="75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993C7-0A1F-5866-626B-01DEAFF0E197}"/>
            </a:ext>
          </a:extLst>
        </p:cNvPr>
        <p:cNvGrpSpPr/>
        <p:nvPr/>
      </p:nvGrpSpPr>
      <p:grpSpPr>
        <a:xfrm>
          <a:off x="0" y="0"/>
          <a:ext cx="0" cy="0"/>
          <a:chOff x="0" y="0"/>
          <a:chExt cx="0" cy="0"/>
        </a:xfrm>
      </p:grpSpPr>
      <p:pic>
        <p:nvPicPr>
          <p:cNvPr id="7" name="Picture 6" descr="A teacher sits at a table with young students, holding a marker while engaging them in a classroom activity.">
            <a:extLst>
              <a:ext uri="{FF2B5EF4-FFF2-40B4-BE49-F238E27FC236}">
                <a16:creationId xmlns:a16="http://schemas.microsoft.com/office/drawing/2014/main" id="{B88B98AD-9ACC-4FA7-F670-83ED2493C32E}"/>
              </a:ext>
            </a:extLst>
          </p:cNvPr>
          <p:cNvPicPr>
            <a:picLocks noGrp="1" noRot="1" noChangeAspect="1" noMove="1" noResize="1" noEditPoints="1" noAdjustHandles="1" noChangeArrowheads="1" noChangeShapeType="1" noCrop="1"/>
          </p:cNvPicPr>
          <p:nvPr/>
        </p:nvPicPr>
        <p:blipFill>
          <a:blip r:embed="rId3"/>
          <a:stretch>
            <a:fillRect/>
          </a:stretch>
        </p:blipFill>
        <p:spPr>
          <a:xfrm>
            <a:off x="-1" y="-1"/>
            <a:ext cx="12241853" cy="6858001"/>
          </a:xfrm>
          <a:prstGeom prst="rect">
            <a:avLst/>
          </a:prstGeom>
        </p:spPr>
      </p:pic>
      <p:sp>
        <p:nvSpPr>
          <p:cNvPr id="22" name="Title 1">
            <a:extLst>
              <a:ext uri="{FF2B5EF4-FFF2-40B4-BE49-F238E27FC236}">
                <a16:creationId xmlns:a16="http://schemas.microsoft.com/office/drawing/2014/main" id="{7C1041E0-0124-D909-537A-8DA4B30DC92E}"/>
              </a:ext>
            </a:extLst>
          </p:cNvPr>
          <p:cNvSpPr>
            <a:spLocks noGrp="1"/>
          </p:cNvSpPr>
          <p:nvPr>
            <p:ph type="title"/>
          </p:nvPr>
        </p:nvSpPr>
        <p:spPr>
          <a:xfrm>
            <a:off x="438679" y="759362"/>
            <a:ext cx="9707109" cy="605502"/>
          </a:xfrm>
        </p:spPr>
        <p:txBody>
          <a:bodyPr anchor="t">
            <a:noAutofit/>
          </a:bodyPr>
          <a:lstStyle/>
          <a:p>
            <a:r>
              <a:rPr lang="en-US" sz="3200" b="1">
                <a:latin typeface="Roboto"/>
                <a:ea typeface="Roboto"/>
                <a:cs typeface="Roboto"/>
              </a:rPr>
              <a:t>Action plan – actions, responsibilities and timelines</a:t>
            </a:r>
            <a:endParaRPr lang="en-US" sz="3200" b="1">
              <a:latin typeface="Roboto" panose="02000000000000000000" pitchFamily="2" charset="0"/>
              <a:ea typeface="Roboto" panose="02000000000000000000" pitchFamily="2" charset="0"/>
              <a:cs typeface="+mn-cs"/>
            </a:endParaRPr>
          </a:p>
        </p:txBody>
      </p:sp>
      <p:pic>
        <p:nvPicPr>
          <p:cNvPr id="11" name="Picture 10" descr="Act&#10;What steps will we take to support improvement?">
            <a:extLst>
              <a:ext uri="{FF2B5EF4-FFF2-40B4-BE49-F238E27FC236}">
                <a16:creationId xmlns:a16="http://schemas.microsoft.com/office/drawing/2014/main" id="{BB6F8FA4-05B1-0200-402F-90B72B5C22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145789" y="4688011"/>
            <a:ext cx="1607531" cy="1940891"/>
          </a:xfrm>
          <a:prstGeom prst="rect">
            <a:avLst/>
          </a:prstGeom>
        </p:spPr>
      </p:pic>
      <p:sp>
        <p:nvSpPr>
          <p:cNvPr id="14" name="Slide Number Placeholder 5">
            <a:extLst>
              <a:ext uri="{FF2B5EF4-FFF2-40B4-BE49-F238E27FC236}">
                <a16:creationId xmlns:a16="http://schemas.microsoft.com/office/drawing/2014/main" id="{B6D3EF84-75B4-3A67-B4DF-C08DA0D86A55}"/>
              </a:ext>
            </a:extLst>
          </p:cNvPr>
          <p:cNvSpPr txBox="1">
            <a:spLocks noChangeAspect="1"/>
          </p:cNvSpPr>
          <p:nvPr/>
        </p:nvSpPr>
        <p:spPr>
          <a:xfrm>
            <a:off x="332351" y="6512915"/>
            <a:ext cx="354921" cy="254847"/>
          </a:xfrm>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tx1">
                    <a:lumMod val="75000"/>
                    <a:lumOff val="25000"/>
                  </a:schemeClr>
                </a:solidFill>
                <a:latin typeface="Roboto" panose="02000000000000000000" pitchFamily="2" charset="0"/>
                <a:ea typeface="Roboto" panose="02000000000000000000" pitchFamily="2"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6350"/>
            <a:fld id="{4030E03C-9C3C-1D4A-8AC0-B88143534D3E}" type="slidenum">
              <a:rPr lang="en-US" smtClean="0">
                <a:solidFill>
                  <a:schemeClr val="bg1">
                    <a:lumMod val="50000"/>
                  </a:schemeClr>
                </a:solidFill>
              </a:rPr>
              <a:t>9</a:t>
            </a:fld>
            <a:r>
              <a:rPr lang="en-US" b="1">
                <a:solidFill>
                  <a:schemeClr val="bg1">
                    <a:lumMod val="50000"/>
                  </a:schemeClr>
                </a:solidFill>
              </a:rPr>
              <a:t>   </a:t>
            </a:r>
          </a:p>
        </p:txBody>
      </p:sp>
      <p:grpSp>
        <p:nvGrpSpPr>
          <p:cNvPr id="2" name="Group 1">
            <a:extLst>
              <a:ext uri="{FF2B5EF4-FFF2-40B4-BE49-F238E27FC236}">
                <a16:creationId xmlns:a16="http://schemas.microsoft.com/office/drawing/2014/main" id="{FDFC785D-6F42-2266-A34A-705018D26586}"/>
              </a:ext>
            </a:extLst>
          </p:cNvPr>
          <p:cNvGrpSpPr/>
          <p:nvPr/>
        </p:nvGrpSpPr>
        <p:grpSpPr>
          <a:xfrm>
            <a:off x="6173171" y="2803188"/>
            <a:ext cx="4872551" cy="1102822"/>
            <a:chOff x="6173171" y="2803188"/>
            <a:chExt cx="4872551" cy="1102822"/>
          </a:xfrm>
        </p:grpSpPr>
        <p:grpSp>
          <p:nvGrpSpPr>
            <p:cNvPr id="3" name="Group 2">
              <a:extLst>
                <a:ext uri="{FF2B5EF4-FFF2-40B4-BE49-F238E27FC236}">
                  <a16:creationId xmlns:a16="http://schemas.microsoft.com/office/drawing/2014/main" id="{968DE4D4-DD77-FFB3-98FD-24157A05958A}"/>
                </a:ext>
              </a:extLst>
            </p:cNvPr>
            <p:cNvGrpSpPr/>
            <p:nvPr/>
          </p:nvGrpSpPr>
          <p:grpSpPr>
            <a:xfrm>
              <a:off x="6173171" y="2803188"/>
              <a:ext cx="4872551" cy="1102822"/>
              <a:chOff x="5963785" y="2304876"/>
              <a:chExt cx="3892883" cy="3095407"/>
            </a:xfrm>
          </p:grpSpPr>
          <p:sp>
            <p:nvSpPr>
              <p:cNvPr id="5" name="Rectangle: Rounded Corners 4">
                <a:extLst>
                  <a:ext uri="{FF2B5EF4-FFF2-40B4-BE49-F238E27FC236}">
                    <a16:creationId xmlns:a16="http://schemas.microsoft.com/office/drawing/2014/main" id="{9867A3B5-D6DA-8AD1-9651-1155FF6D6C7B}"/>
                  </a:ext>
                  <a:ext uri="{C183D7F6-B498-43B3-948B-1728B52AA6E4}">
                    <adec:decorative xmlns:adec="http://schemas.microsoft.com/office/drawing/2017/decorative" val="1"/>
                  </a:ext>
                </a:extLst>
              </p:cNvPr>
              <p:cNvSpPr/>
              <p:nvPr/>
            </p:nvSpPr>
            <p:spPr>
              <a:xfrm>
                <a:off x="5963785" y="2304876"/>
                <a:ext cx="3892883" cy="3095407"/>
              </a:xfrm>
              <a:prstGeom prst="roundRect">
                <a:avLst>
                  <a:gd name="adj" fmla="val 9078"/>
                </a:avLst>
              </a:prstGeom>
              <a:noFill/>
              <a:ln>
                <a:solidFill>
                  <a:srgbClr val="FFBB33"/>
                </a:solidFill>
              </a:ln>
            </p:spPr>
            <p:style>
              <a:lnRef idx="2">
                <a:schemeClr val="accent1">
                  <a:shade val="15000"/>
                </a:schemeClr>
              </a:lnRef>
              <a:fillRef idx="1">
                <a:schemeClr val="accent1"/>
              </a:fillRef>
              <a:effectRef idx="0">
                <a:schemeClr val="accent1"/>
              </a:effectRef>
              <a:fontRef idx="minor">
                <a:schemeClr val="lt1"/>
              </a:fontRef>
            </p:style>
            <p:txBody>
              <a:bodyPr lIns="216000" tIns="648000" rIns="144000" rtlCol="0" anchor="ctr"/>
              <a:lstStyle/>
              <a:p>
                <a:pPr>
                  <a:spcBef>
                    <a:spcPts val="600"/>
                  </a:spcBef>
                  <a:spcAft>
                    <a:spcPts val="600"/>
                  </a:spcAft>
                </a:pPr>
                <a:r>
                  <a:rPr lang="en-US" sz="1400">
                    <a:solidFill>
                      <a:schemeClr val="tx1"/>
                    </a:solidFill>
                    <a:latin typeface="Roboto" panose="02000000000000000000" pitchFamily="2" charset="0"/>
                    <a:ea typeface="Roboto" panose="02000000000000000000" pitchFamily="2" charset="0"/>
                  </a:rPr>
                  <a:t> </a:t>
                </a:r>
              </a:p>
            </p:txBody>
          </p:sp>
          <p:pic>
            <p:nvPicPr>
              <p:cNvPr id="12" name="Picture 11" descr="Discussion icon">
                <a:extLst>
                  <a:ext uri="{FF2B5EF4-FFF2-40B4-BE49-F238E27FC236}">
                    <a16:creationId xmlns:a16="http://schemas.microsoft.com/office/drawing/2014/main" id="{C74AE9FF-9767-9D51-BFF3-EFDC486FDB8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6194670" y="2953807"/>
                <a:ext cx="524256" cy="1477491"/>
              </a:xfrm>
              <a:prstGeom prst="rect">
                <a:avLst/>
              </a:prstGeom>
            </p:spPr>
          </p:pic>
        </p:grpSp>
        <p:sp>
          <p:nvSpPr>
            <p:cNvPr id="4" name="TextBox 3">
              <a:extLst>
                <a:ext uri="{FF2B5EF4-FFF2-40B4-BE49-F238E27FC236}">
                  <a16:creationId xmlns:a16="http://schemas.microsoft.com/office/drawing/2014/main" id="{B8CB4ECC-C10B-CB68-D1E3-0F7DFAE086BF}"/>
                </a:ext>
              </a:extLst>
            </p:cNvPr>
            <p:cNvSpPr txBox="1"/>
            <p:nvPr/>
          </p:nvSpPr>
          <p:spPr>
            <a:xfrm>
              <a:off x="7318243" y="3126720"/>
              <a:ext cx="3638386" cy="369332"/>
            </a:xfrm>
            <a:prstGeom prst="rect">
              <a:avLst/>
            </a:prstGeom>
            <a:noFill/>
          </p:spPr>
          <p:txBody>
            <a:bodyPr wrap="square">
              <a:spAutoFit/>
            </a:bodyPr>
            <a:lstStyle/>
            <a:p>
              <a:pPr>
                <a:spcBef>
                  <a:spcPts val="300"/>
                </a:spcBef>
                <a:spcAft>
                  <a:spcPts val="600"/>
                </a:spcAft>
              </a:pPr>
              <a:r>
                <a:rPr lang="en-US">
                  <a:latin typeface="Roboto" panose="02000000000000000000" pitchFamily="2" charset="0"/>
                  <a:ea typeface="Roboto" panose="02000000000000000000" pitchFamily="2" charset="0"/>
                </a:rPr>
                <a:t>What actions will we implement?</a:t>
              </a:r>
            </a:p>
          </p:txBody>
        </p:sp>
      </p:grpSp>
    </p:spTree>
    <p:extLst>
      <p:ext uri="{BB962C8B-B14F-4D97-AF65-F5344CB8AC3E}">
        <p14:creationId xmlns:p14="http://schemas.microsoft.com/office/powerpoint/2010/main" val="355731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7617a46b5024bd5af959b3036b162ea xmlns="45214841-d179-4c24-9a02-a1acd0d71600">
      <Terms xmlns="http://schemas.microsoft.com/office/infopath/2007/PartnerControls">
        <TermInfo xmlns="http://schemas.microsoft.com/office/infopath/2007/PartnerControls">
          <TermName xmlns="http://schemas.microsoft.com/office/infopath/2007/PartnerControls">Curriculum support</TermName>
          <TermId xmlns="http://schemas.microsoft.com/office/infopath/2007/PartnerControls">62de08b3-b420-475d-bc2c-29c9ae550e61</TermId>
        </TermInfo>
      </Terms>
    </p7617a46b5024bd5af959b3036b162ea>
    <l9457d2d0f024b668a15488d0cd85765 xmlns="45214841-d179-4c24-9a02-a1acd0d71600">
      <Terms xmlns="http://schemas.microsoft.com/office/infopath/2007/PartnerControls">
        <TermInfo xmlns="http://schemas.microsoft.com/office/infopath/2007/PartnerControls">
          <TermName xmlns="http://schemas.microsoft.com/office/infopath/2007/PartnerControls">Publication</TermName>
          <TermId xmlns="http://schemas.microsoft.com/office/infopath/2007/PartnerControls">3cd5b320-16dc-4964-841a-7b49e2c7e908</TermId>
        </TermInfo>
      </Terms>
    </l9457d2d0f024b668a15488d0cd85765>
    <ac_group xmlns="e44be4b9-3863-4a40-b4c6-aeb3ef538c55" xsi:nil="true"/>
    <ac_Classification xmlns="e44be4b9-3863-4a40-b4c6-aeb3ef538c55" xsi:nil="true"/>
    <h4cc32ef43a24a1e89c88c0872b4f0b3 xmlns="6527affb-65bc-488a-a6d2-a176a88021df">
      <Terms xmlns="http://schemas.microsoft.com/office/infopath/2007/PartnerControls"/>
    </h4cc32ef43a24a1e89c88c0872b4f0b3>
    <ac_documentnumber xmlns="e44be4b9-3863-4a40-b4c6-aeb3ef538c55" xsi:nil="true"/>
    <TaxCatchAll xmlns="4199f466-b89b-4c2c-853b-caaaf4115112">
      <Value>160</Value>
      <Value>78</Value>
    </TaxCatchAl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CARA Document" ma:contentTypeID="0x0101007A9D79ACD8B79D48A9A515D2FD05854800E96D1B17CEDC794298B6042C17B51A54" ma:contentTypeVersion="27" ma:contentTypeDescription="" ma:contentTypeScope="" ma:versionID="46243f667517794d1e8a197ff84c7d39">
  <xsd:schema xmlns:xsd="http://www.w3.org/2001/XMLSchema" xmlns:xs="http://www.w3.org/2001/XMLSchema" xmlns:p="http://schemas.microsoft.com/office/2006/metadata/properties" xmlns:ns2="4199f466-b89b-4c2c-853b-caaaf4115112" xmlns:ns3="45214841-d179-4c24-9a02-a1acd0d71600" xmlns:ns4="6527affb-65bc-488a-a6d2-a176a88021df" xmlns:ns5="e44be4b9-3863-4a40-b4c6-aeb3ef538c55" xmlns:ns6="cf5abef7-a462-44ad-8794-ea9c42c8ddbb" targetNamespace="http://schemas.microsoft.com/office/2006/metadata/properties" ma:root="true" ma:fieldsID="9cbfe1577b55f995c31f2482a279ab94" ns2:_="" ns3:_="" ns4:_="" ns5:_="" ns6:_="">
    <xsd:import namespace="4199f466-b89b-4c2c-853b-caaaf4115112"/>
    <xsd:import namespace="45214841-d179-4c24-9a02-a1acd0d71600"/>
    <xsd:import namespace="6527affb-65bc-488a-a6d2-a176a88021df"/>
    <xsd:import namespace="e44be4b9-3863-4a40-b4c6-aeb3ef538c55"/>
    <xsd:import namespace="cf5abef7-a462-44ad-8794-ea9c42c8ddbb"/>
    <xsd:element name="properties">
      <xsd:complexType>
        <xsd:sequence>
          <xsd:element name="documentManagement">
            <xsd:complexType>
              <xsd:all>
                <xsd:element ref="ns3:l9457d2d0f024b668a15488d0cd85765" minOccurs="0"/>
                <xsd:element ref="ns2:TaxCatchAll" minOccurs="0"/>
                <xsd:element ref="ns2:TaxCatchAllLabel" minOccurs="0"/>
                <xsd:element ref="ns3:p7617a46b5024bd5af959b3036b162ea" minOccurs="0"/>
                <xsd:element ref="ns4:h4cc32ef43a24a1e89c88c0872b4f0b3" minOccurs="0"/>
                <xsd:element ref="ns5:ac_Classification" minOccurs="0"/>
                <xsd:element ref="ns5:ac_documentnumber" minOccurs="0"/>
                <xsd:element ref="ns5:ac_group" minOccurs="0"/>
                <xsd:element ref="ns6:MediaServiceSearchProperties" minOccurs="0"/>
                <xsd:element ref="ns6: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99f466-b89b-4c2c-853b-caaaf4115112"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aef2e2d9-4808-41c0-9a99-39699ce5cc04}" ma:internalName="TaxCatchAll" ma:showField="CatchAllData" ma:web="4199f466-b89b-4c2c-853b-caaaf4115112">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aef2e2d9-4808-41c0-9a99-39699ce5cc04}" ma:internalName="TaxCatchAllLabel" ma:readOnly="true" ma:showField="CatchAllDataLabel" ma:web="4199f466-b89b-4c2c-853b-caaaf411511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5214841-d179-4c24-9a02-a1acd0d71600" elementFormDefault="qualified">
    <xsd:import namespace="http://schemas.microsoft.com/office/2006/documentManagement/types"/>
    <xsd:import namespace="http://schemas.microsoft.com/office/infopath/2007/PartnerControls"/>
    <xsd:element name="l9457d2d0f024b668a15488d0cd85765" ma:index="8" ma:taxonomy="true" ma:internalName="l9457d2d0f024b668a15488d0cd85765" ma:taxonomyFieldName="ac_documenttype" ma:displayName="Document Type" ma:readOnly="false" ma:default="" ma:fieldId="{59457d2d-0f02-4b66-8a15-488d0cd85765}" ma:sspId="13422630-9eec-4f54-8260-f622dc549660" ma:termSetId="4d94a6a9-32d8-4602-abc1-58a3e66b06f6" ma:anchorId="e31384e8-a607-4a02-aa38-6732998f0d8e" ma:open="false" ma:isKeyword="false">
      <xsd:complexType>
        <xsd:sequence>
          <xsd:element ref="pc:Terms" minOccurs="0" maxOccurs="1"/>
        </xsd:sequence>
      </xsd:complexType>
    </xsd:element>
    <xsd:element name="p7617a46b5024bd5af959b3036b162ea" ma:index="12" ma:taxonomy="true" ma:internalName="p7617a46b5024bd5af959b3036b162ea" ma:taxonomyFieldName="ac_Activity" ma:displayName="Activity" ma:readOnly="false" ma:default="" ma:fieldId="{97617a46-b502-4bd5-af95-9b3036b162ea}" ma:sspId="13422630-9eec-4f54-8260-f622dc549660" ma:termSetId="4d94a6a9-32d8-4602-abc1-58a3e66b06f6" ma:anchorId="d766b358-8515-4dad-b99d-e3bdb73f13c1"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527affb-65bc-488a-a6d2-a176a88021df" elementFormDefault="qualified">
    <xsd:import namespace="http://schemas.microsoft.com/office/2006/documentManagement/types"/>
    <xsd:import namespace="http://schemas.microsoft.com/office/infopath/2007/PartnerControls"/>
    <xsd:element name="h4cc32ef43a24a1e89c88c0872b4f0b3" ma:index="15" nillable="true" ma:taxonomy="true" ma:internalName="h4cc32ef43a24a1e89c88c0872b4f0b3" ma:taxonomyFieldName="ac_keywords" ma:displayName="Keyword" ma:default="" ma:fieldId="{14cc32ef-43a2-4a1e-89c8-8c0872b4f0b3}" ma:sspId="13422630-9eec-4f54-8260-f622dc549660" ma:termSetId="4d94a6a9-32d8-4602-abc1-58a3e66b06f6" ma:anchorId="9530fc1f-8efa-4429-95e1-c7881984da16"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44be4b9-3863-4a40-b4c6-aeb3ef538c55" elementFormDefault="qualified">
    <xsd:import namespace="http://schemas.microsoft.com/office/2006/documentManagement/types"/>
    <xsd:import namespace="http://schemas.microsoft.com/office/infopath/2007/PartnerControls"/>
    <xsd:element name="ac_Classification" ma:index="17" nillable="true" ma:displayName="Classification" ma:hidden="true" ma:internalName="ac_Classification" ma:readOnly="false">
      <xsd:simpleType>
        <xsd:restriction base="dms:Text">
          <xsd:maxLength value="255"/>
        </xsd:restriction>
      </xsd:simpleType>
    </xsd:element>
    <xsd:element name="ac_documentnumber" ma:index="18" nillable="true" ma:displayName="Document Number" ma:hidden="true" ma:internalName="ac_documentnumber" ma:readOnly="false">
      <xsd:simpleType>
        <xsd:restriction base="dms:Text">
          <xsd:maxLength value="255"/>
        </xsd:restriction>
      </xsd:simpleType>
    </xsd:element>
    <xsd:element name="ac_group" ma:index="19" nillable="true" ma:displayName="Group" ma:hidden="true" ma:internalName="ac_group"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f5abef7-a462-44ad-8794-ea9c42c8ddbb" elementFormDefault="qualified">
    <xsd:import namespace="http://schemas.microsoft.com/office/2006/documentManagement/types"/>
    <xsd:import namespace="http://schemas.microsoft.com/office/infopath/2007/PartnerControls"/>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B38E8E-A7A0-418E-8FC6-F8D22EE9F14A}">
  <ds:schemaRefs>
    <ds:schemaRef ds:uri="http://purl.org/dc/terms/"/>
    <ds:schemaRef ds:uri="6527affb-65bc-488a-a6d2-a176a88021df"/>
    <ds:schemaRef ds:uri="45214841-d179-4c24-9a02-a1acd0d71600"/>
    <ds:schemaRef ds:uri="http://www.w3.org/XML/1998/namespace"/>
    <ds:schemaRef ds:uri="http://schemas.microsoft.com/office/2006/documentManagement/types"/>
    <ds:schemaRef ds:uri="http://schemas.microsoft.com/office/infopath/2007/PartnerControls"/>
    <ds:schemaRef ds:uri="http://purl.org/dc/dcmitype/"/>
    <ds:schemaRef ds:uri="http://purl.org/dc/elements/1.1/"/>
    <ds:schemaRef ds:uri="http://schemas.openxmlformats.org/package/2006/metadata/core-properties"/>
    <ds:schemaRef ds:uri="http://schemas.microsoft.com/office/2006/metadata/properties"/>
    <ds:schemaRef ds:uri="cf5abef7-a462-44ad-8794-ea9c42c8ddbb"/>
    <ds:schemaRef ds:uri="e44be4b9-3863-4a40-b4c6-aeb3ef538c55"/>
    <ds:schemaRef ds:uri="4199f466-b89b-4c2c-853b-caaaf4115112"/>
  </ds:schemaRefs>
</ds:datastoreItem>
</file>

<file path=customXml/itemProps2.xml><?xml version="1.0" encoding="utf-8"?>
<ds:datastoreItem xmlns:ds="http://schemas.openxmlformats.org/officeDocument/2006/customXml" ds:itemID="{689432E5-38DD-44F8-B181-0BB2F474867C}">
  <ds:schemaRefs>
    <ds:schemaRef ds:uri="http://schemas.microsoft.com/sharepoint/v3/contenttype/forms"/>
  </ds:schemaRefs>
</ds:datastoreItem>
</file>

<file path=customXml/itemProps3.xml><?xml version="1.0" encoding="utf-8"?>
<ds:datastoreItem xmlns:ds="http://schemas.openxmlformats.org/officeDocument/2006/customXml" ds:itemID="{0EDC4041-E43A-4873-AFFB-A0832DABB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99f466-b89b-4c2c-853b-caaaf4115112"/>
    <ds:schemaRef ds:uri="45214841-d179-4c24-9a02-a1acd0d71600"/>
    <ds:schemaRef ds:uri="6527affb-65bc-488a-a6d2-a176a88021df"/>
    <ds:schemaRef ds:uri="e44be4b9-3863-4a40-b4c6-aeb3ef538c55"/>
    <ds:schemaRef ds:uri="cf5abef7-a462-44ad-8794-ea9c42c8dd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1791</Words>
  <Application>Microsoft Office PowerPoint</Application>
  <PresentationFormat>Widescreen</PresentationFormat>
  <Paragraphs>181</Paragraphs>
  <Slides>12</Slides>
  <Notes>11</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Roboto</vt:lpstr>
      <vt:lpstr>Roboto Medium</vt:lpstr>
      <vt:lpstr>Office Theme</vt:lpstr>
      <vt:lpstr>Instructions for facilitators</vt:lpstr>
      <vt:lpstr>Engaging with community</vt:lpstr>
      <vt:lpstr>Outcomes</vt:lpstr>
      <vt:lpstr>Reflect-Act-Evaluate</vt:lpstr>
      <vt:lpstr> Engaging with families</vt:lpstr>
      <vt:lpstr>Engaging with First Nations Australian communities</vt:lpstr>
      <vt:lpstr> Engaging with the wider school community</vt:lpstr>
      <vt:lpstr>Prioritising actions</vt:lpstr>
      <vt:lpstr>Action plan – actions, responsibilities and timelines</vt:lpstr>
      <vt:lpstr> Action plan – evidence and evaluation</vt:lpstr>
      <vt:lpstr>Building  teacher capability</vt:lpstr>
      <vt:lpstr>Thank you</vt:lpstr>
    </vt:vector>
  </TitlesOfParts>
  <Company>ACARA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Aligning curriculum and assessment</dc:title>
  <dc:creator>ACARA</dc:creator>
  <cp:lastModifiedBy>Peters, Ryan</cp:lastModifiedBy>
  <cp:revision>1</cp:revision>
  <dcterms:created xsi:type="dcterms:W3CDTF">2025-06-19T02:29:14Z</dcterms:created>
  <dcterms:modified xsi:type="dcterms:W3CDTF">2026-05-25T05:16:54Z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3c403f-62ba-48c5-b221-2519db7cca50_Enabled">
    <vt:lpwstr>true</vt:lpwstr>
  </property>
  <property fmtid="{D5CDD505-2E9C-101B-9397-08002B2CF9AE}" pid="3" name="MSIP_Label_513c403f-62ba-48c5-b221-2519db7cca50_SetDate">
    <vt:lpwstr>2025-06-19T04:39:42Z</vt:lpwstr>
  </property>
  <property fmtid="{D5CDD505-2E9C-101B-9397-08002B2CF9AE}" pid="4" name="MSIP_Label_513c403f-62ba-48c5-b221-2519db7cca50_Method">
    <vt:lpwstr>Standard</vt:lpwstr>
  </property>
  <property fmtid="{D5CDD505-2E9C-101B-9397-08002B2CF9AE}" pid="5" name="MSIP_Label_513c403f-62ba-48c5-b221-2519db7cca50_Name">
    <vt:lpwstr>OFFICIAL</vt:lpwstr>
  </property>
  <property fmtid="{D5CDD505-2E9C-101B-9397-08002B2CF9AE}" pid="6" name="MSIP_Label_513c403f-62ba-48c5-b221-2519db7cca50_SiteId">
    <vt:lpwstr>6cf76a3a-a824-4270-9200-3d71673ec678</vt:lpwstr>
  </property>
  <property fmtid="{D5CDD505-2E9C-101B-9397-08002B2CF9AE}" pid="7" name="MSIP_Label_513c403f-62ba-48c5-b221-2519db7cca50_ActionId">
    <vt:lpwstr>de3de922-7ce9-45f8-8b5c-35d3eaf707b0</vt:lpwstr>
  </property>
  <property fmtid="{D5CDD505-2E9C-101B-9397-08002B2CF9AE}" pid="8" name="MSIP_Label_513c403f-62ba-48c5-b221-2519db7cca50_ContentBits">
    <vt:lpwstr>1</vt:lpwstr>
  </property>
  <property fmtid="{D5CDD505-2E9C-101B-9397-08002B2CF9AE}" pid="9" name="MSIP_Label_513c403f-62ba-48c5-b221-2519db7cca50_Tag">
    <vt:lpwstr>10, 3, 0, 1</vt:lpwstr>
  </property>
  <property fmtid="{D5CDD505-2E9C-101B-9397-08002B2CF9AE}" pid="10" name="ClassificationContentMarkingHeaderLocations">
    <vt:lpwstr>Office Theme:8</vt:lpwstr>
  </property>
  <property fmtid="{D5CDD505-2E9C-101B-9397-08002B2CF9AE}" pid="11" name="ClassificationContentMarkingHeaderText">
    <vt:lpwstr>OFFICIAL</vt:lpwstr>
  </property>
  <property fmtid="{D5CDD505-2E9C-101B-9397-08002B2CF9AE}" pid="12" name="ContentTypeId">
    <vt:lpwstr>0x0101007A9D79ACD8B79D48A9A515D2FD05854800E96D1B17CEDC794298B6042C17B51A54</vt:lpwstr>
  </property>
  <property fmtid="{D5CDD505-2E9C-101B-9397-08002B2CF9AE}" pid="13" name="MediaServiceImageTags">
    <vt:lpwstr/>
  </property>
  <property fmtid="{D5CDD505-2E9C-101B-9397-08002B2CF9AE}" pid="14" name="ac_keywords">
    <vt:lpwstr/>
  </property>
  <property fmtid="{D5CDD505-2E9C-101B-9397-08002B2CF9AE}" pid="15" name="ac_Activity">
    <vt:lpwstr>78;#Curriculum support|62de08b3-b420-475d-bc2c-29c9ae550e61</vt:lpwstr>
  </property>
  <property fmtid="{D5CDD505-2E9C-101B-9397-08002B2CF9AE}" pid="16" name="ac_documenttype">
    <vt:lpwstr>160;#Publication|3cd5b320-16dc-4964-841a-7b49e2c7e908</vt:lpwstr>
  </property>
  <property fmtid="{D5CDD505-2E9C-101B-9397-08002B2CF9AE}" pid="17" name="lcf76f155ced4ddcb4097134ff3c332f">
    <vt:lpwstr/>
  </property>
</Properties>
</file>