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74" r:id="rId5"/>
    <p:sldId id="341" r:id="rId6"/>
    <p:sldId id="2147468723" r:id="rId7"/>
    <p:sldId id="380" r:id="rId8"/>
    <p:sldId id="2147468738" r:id="rId9"/>
    <p:sldId id="2147468739" r:id="rId10"/>
    <p:sldId id="2147468721" r:id="rId11"/>
    <p:sldId id="2147468748" r:id="rId12"/>
    <p:sldId id="2147468749" r:id="rId13"/>
    <p:sldId id="2147468750" r:id="rId14"/>
    <p:sldId id="2147468751" r:id="rId15"/>
    <p:sldId id="2147468742" r:id="rId16"/>
    <p:sldId id="2147468743" r:id="rId17"/>
    <p:sldId id="2147468744" r:id="rId18"/>
    <p:sldId id="2147468734" r:id="rId19"/>
    <p:sldId id="2147468746" r:id="rId20"/>
    <p:sldId id="2147468730" r:id="rId21"/>
    <p:sldId id="21474687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9DB1F40-C56B-3439-FD8B-82B8EDD8E1F0}" name="Johnston, Deanne" initials="DJ" userId="S::Deanne.Johnston@acara.edu.au::16c9fd41-be2e-4a54-9cb6-5d93caac0b70" providerId="AD"/>
  <p188:author id="{BFBCEF56-30BD-F45B-CB44-EC33CEF7960D}" name="Cavanagh, Danielle" initials=""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E1E6B4CF-F02E-1C37-6174-99A42258AA34}" name="Peters, Ryan" initials="RP" userId="S::ryan.peters@acara.edu.au::5e68b801-3c65-4cbc-92df-b2cffbc6d7da" providerId="AD"/>
  <p188:author id="{F834A6DA-1F7B-8C5C-D253-C77030308530}" name="Anderson, Michelle" initials=""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FFBB33"/>
    <a:srgbClr val="CCF1FF"/>
    <a:srgbClr val="0CAAE0"/>
    <a:srgbClr val="0B3041"/>
    <a:srgbClr val="FFFFFF"/>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565F7-C972-4546-8780-406E5A6666D5}" v="140" dt="2026-05-25T05:43:17.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Michelle" userId="75d9316f-9729-492f-a2fd-994bdba0f1c6" providerId="ADAL" clId="{61346844-7658-434B-92FE-47B8A1934247}"/>
    <pc:docChg chg="modSld">
      <pc:chgData name="Anderson, Michelle" userId="75d9316f-9729-492f-a2fd-994bdba0f1c6" providerId="ADAL" clId="{61346844-7658-434B-92FE-47B8A1934247}" dt="2026-05-25T05:43:17.884" v="131"/>
      <pc:docMkLst>
        <pc:docMk/>
      </pc:docMkLst>
      <pc:sldChg chg="modSp modNotesTx">
        <pc:chgData name="Anderson, Michelle" userId="75d9316f-9729-492f-a2fd-994bdba0f1c6" providerId="ADAL" clId="{61346844-7658-434B-92FE-47B8A1934247}" dt="2026-05-25T05:43:17.884" v="131"/>
        <pc:sldMkLst>
          <pc:docMk/>
          <pc:sldMk cId="1929512589" sldId="2147468751"/>
        </pc:sldMkLst>
        <pc:spChg chg="mod">
          <ac:chgData name="Anderson, Michelle" userId="75d9316f-9729-492f-a2fd-994bdba0f1c6" providerId="ADAL" clId="{61346844-7658-434B-92FE-47B8A1934247}" dt="2026-05-25T05:43:12.254" v="130"/>
          <ac:spMkLst>
            <pc:docMk/>
            <pc:sldMk cId="1929512589" sldId="2147468751"/>
            <ac:spMk id="7" creationId="{21857D6E-976B-053F-31AA-697164322069}"/>
          </ac:spMkLst>
        </pc:spChg>
        <pc:spChg chg="mod">
          <ac:chgData name="Anderson, Michelle" userId="75d9316f-9729-492f-a2fd-994bdba0f1c6" providerId="ADAL" clId="{61346844-7658-434B-92FE-47B8A1934247}" dt="2026-05-25T05:43:17.884" v="131"/>
          <ac:spMkLst>
            <pc:docMk/>
            <pc:sldMk cId="1929512589" sldId="2147468751"/>
            <ac:spMk id="8" creationId="{C37D94C4-2C34-A965-7133-3A0C0F713F5D}"/>
          </ac:spMkLst>
        </pc:spChg>
        <pc:picChg chg="mod">
          <ac:chgData name="Anderson, Michelle" userId="75d9316f-9729-492f-a2fd-994bdba0f1c6" providerId="ADAL" clId="{61346844-7658-434B-92FE-47B8A1934247}" dt="2026-05-25T05:43:05.212" v="129"/>
          <ac:picMkLst>
            <pc:docMk/>
            <pc:sldMk cId="1929512589" sldId="2147468751"/>
            <ac:picMk id="10" creationId="{15F5A005-17C7-FAE5-4A86-3B92817C7E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straliancurriculum.edu.au/student-diversity/planning-for-divers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This presentation will focus on supporting participants to reflect on their knowledge of the curriculum for the learning areas and year levels they teach. It will provide an opportunity for participants to identify what they want to learn more about in relation to curriculum implementation. </a:t>
            </a:r>
            <a:endParaRPr lang="en-AU"/>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C829-81B0-FAE5-28EA-383611B30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54BC-58F8-034E-23ED-5B1CC8BFF8F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816D063-CFBB-CDD6-4C8E-E0DC37F8C6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Aligning curriculum and assessment video: </a:t>
            </a:r>
            <a:r>
              <a:rPr lang="en-US" sz="1200" b="0" i="0" kern="1200">
                <a:solidFill>
                  <a:schemeClr val="tx1"/>
                </a:solidFill>
                <a:effectLst/>
                <a:latin typeface="+mn-lt"/>
                <a:ea typeface="+mn-ea"/>
                <a:cs typeface="+mn-cs"/>
              </a:rPr>
              <a:t>https://s7ap1.scene7.com/s7viewers/html5/VideoViewer.html?asset=australiancurriculum/Aligning curriculum and assessment-AVS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u="none" kern="1200">
                <a:solidFill>
                  <a:schemeClr val="tx1"/>
                </a:solidFill>
                <a:effectLst/>
                <a:latin typeface="+mn-lt"/>
                <a:ea typeface="+mn-ea"/>
                <a:cs typeface="+mn-cs"/>
              </a:rPr>
              <a:t>This link will open in a separate browser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72DF59F0-B3F0-86E9-3988-98D8715A8D64}"/>
              </a:ext>
            </a:extLst>
          </p:cNvPr>
          <p:cNvSpPr>
            <a:spLocks noGrp="1"/>
          </p:cNvSpPr>
          <p:nvPr>
            <p:ph type="sldNum" sz="quarter" idx="5"/>
          </p:nvPr>
        </p:nvSpPr>
        <p:spPr/>
        <p:txBody>
          <a:bodyPr/>
          <a:lstStyle/>
          <a:p>
            <a:fld id="{7213EAC9-7BC0-4278-938B-1CA5AF2E5F1B}" type="slidenum">
              <a:rPr lang="en-AU" smtClean="0"/>
              <a:t>11</a:t>
            </a:fld>
            <a:endParaRPr lang="en-AU"/>
          </a:p>
        </p:txBody>
      </p:sp>
    </p:spTree>
    <p:extLst>
      <p:ext uri="{BB962C8B-B14F-4D97-AF65-F5344CB8AC3E}">
        <p14:creationId xmlns:p14="http://schemas.microsoft.com/office/powerpoint/2010/main" val="415980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1F138-112C-F927-A443-7A1DA97CA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59204-7EE7-C2E7-EC9A-33F31CFC42E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D71058B-D5DE-2789-AD6F-485489BD2563}"/>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Consider whether reviewing this aspect is suitable for your context. If your school does not have multi-age classes (where students of different age groups, spanning more than one year level, are placed together in a single class), this and the next slide should be removed from the presentation. </a:t>
            </a:r>
          </a:p>
        </p:txBody>
      </p:sp>
      <p:sp>
        <p:nvSpPr>
          <p:cNvPr id="4" name="Slide Number Placeholder 3">
            <a:extLst>
              <a:ext uri="{FF2B5EF4-FFF2-40B4-BE49-F238E27FC236}">
                <a16:creationId xmlns:a16="http://schemas.microsoft.com/office/drawing/2014/main" id="{14D55E8D-EBCA-B759-20C7-C08992AB9B57}"/>
              </a:ext>
            </a:extLst>
          </p:cNvPr>
          <p:cNvSpPr>
            <a:spLocks noGrp="1"/>
          </p:cNvSpPr>
          <p:nvPr>
            <p:ph type="sldNum" sz="quarter" idx="5"/>
          </p:nvPr>
        </p:nvSpPr>
        <p:spPr/>
        <p:txBody>
          <a:bodyPr/>
          <a:lstStyle/>
          <a:p>
            <a:fld id="{7213EAC9-7BC0-4278-938B-1CA5AF2E5F1B}" type="slidenum">
              <a:rPr lang="en-AU" smtClean="0"/>
              <a:t>12</a:t>
            </a:fld>
            <a:endParaRPr lang="en-AU"/>
          </a:p>
        </p:txBody>
      </p:sp>
    </p:spTree>
    <p:extLst>
      <p:ext uri="{BB962C8B-B14F-4D97-AF65-F5344CB8AC3E}">
        <p14:creationId xmlns:p14="http://schemas.microsoft.com/office/powerpoint/2010/main" val="370162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9549F-EB61-FFCB-BAFA-DA8BEC397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3E35C-01C1-4175-3B56-587CCF97A36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61C76F8-DCCE-26F5-2266-246B8BF1B617}"/>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Planning for learning in multi-age classes is complex. It requires collaboration among teachers, knowledge of the curriculum structure, careful sequencing of content, and an agreed approach to recording and evaluating curriculum plans. When school and curriculum leaders have a clear understanding of the different approaches to managing curriculum, they are better able to lead whole-school curriculum planning in multi-age contexts.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Use an adaptation of the jigsaw activity to promote discussion and reflection on current practice.</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 and 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Jigsaw adaptation – How to use it:</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Organise participants into 3 groups. </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Assign each group a different resource to review and discuss how this information might improve current practice.</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Have each group present back to the whole group with the key points from their discussion.</a:t>
            </a:r>
          </a:p>
          <a:p>
            <a:pPr fontAlgn="base"/>
            <a:r>
              <a:rPr lang="en-AU" sz="1200" kern="1200">
                <a:solidFill>
                  <a:schemeClr val="tx1"/>
                </a:solidFill>
                <a:effectLst/>
                <a:latin typeface="+mn-lt"/>
                <a:ea typeface="+mn-ea"/>
                <a:cs typeface="+mn-cs"/>
              </a:rPr>
              <a:t> </a:t>
            </a:r>
          </a:p>
          <a:p>
            <a:pPr fontAlgn="base"/>
            <a:r>
              <a:rPr lang="en-AU" sz="1200" b="1" kern="1200">
                <a:solidFill>
                  <a:schemeClr val="tx1"/>
                </a:solidFill>
                <a:effectLst/>
                <a:latin typeface="+mn-lt"/>
                <a:ea typeface="+mn-ea"/>
                <a:cs typeface="+mn-cs"/>
              </a:rPr>
              <a:t>Resources to review </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Conceptual threads model tab from Planning for multi-age classes aspect</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A/B model tab from Planning for multi-age classes aspect</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Split models tab from Planning for multi-age classes aspect</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Participants use the reflection record to identify their strengths and where they would like further support. </a:t>
            </a:r>
          </a:p>
        </p:txBody>
      </p:sp>
      <p:sp>
        <p:nvSpPr>
          <p:cNvPr id="4" name="Slide Number Placeholder 3">
            <a:extLst>
              <a:ext uri="{FF2B5EF4-FFF2-40B4-BE49-F238E27FC236}">
                <a16:creationId xmlns:a16="http://schemas.microsoft.com/office/drawing/2014/main" id="{8B851F76-F0DD-8820-A5B8-09A47BA8843B}"/>
              </a:ext>
            </a:extLst>
          </p:cNvPr>
          <p:cNvSpPr>
            <a:spLocks noGrp="1"/>
          </p:cNvSpPr>
          <p:nvPr>
            <p:ph type="sldNum" sz="quarter" idx="5"/>
          </p:nvPr>
        </p:nvSpPr>
        <p:spPr/>
        <p:txBody>
          <a:bodyPr/>
          <a:lstStyle/>
          <a:p>
            <a:fld id="{51187464-1E9D-EA41-B0A2-5C814A7B0493}" type="slidenum">
              <a:rPr lang="en-US" smtClean="0"/>
              <a:t>13</a:t>
            </a:fld>
            <a:endParaRPr lang="en-US"/>
          </a:p>
        </p:txBody>
      </p:sp>
    </p:spTree>
    <p:extLst>
      <p:ext uri="{BB962C8B-B14F-4D97-AF65-F5344CB8AC3E}">
        <p14:creationId xmlns:p14="http://schemas.microsoft.com/office/powerpoint/2010/main" val="277581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213-A8C6-C4F4-F4F9-3A86F5D75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17D2-E3E3-5833-FC76-B96C6004FE9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432DC10-D5E9-94BF-EB44-E6D685AEA8C2}"/>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Effective curriculum planning requires collaboration with families, local First Nations Australian communities and the wider school community. When considering approaches to community engagement, schools need to be clear on the purpose for the engagement, who they will engage with and how they will engage. </a:t>
            </a:r>
          </a:p>
          <a:p>
            <a:endParaRPr lang="en-AU"/>
          </a:p>
        </p:txBody>
      </p:sp>
      <p:sp>
        <p:nvSpPr>
          <p:cNvPr id="4" name="Slide Number Placeholder 3">
            <a:extLst>
              <a:ext uri="{FF2B5EF4-FFF2-40B4-BE49-F238E27FC236}">
                <a16:creationId xmlns:a16="http://schemas.microsoft.com/office/drawing/2014/main" id="{2484E6DF-C248-2A0C-C4C2-B5AACBFF2266}"/>
              </a:ext>
            </a:extLst>
          </p:cNvPr>
          <p:cNvSpPr>
            <a:spLocks noGrp="1"/>
          </p:cNvSpPr>
          <p:nvPr>
            <p:ph type="sldNum" sz="quarter" idx="5"/>
          </p:nvPr>
        </p:nvSpPr>
        <p:spPr/>
        <p:txBody>
          <a:bodyPr/>
          <a:lstStyle/>
          <a:p>
            <a:fld id="{7213EAC9-7BC0-4278-938B-1CA5AF2E5F1B}" type="slidenum">
              <a:rPr lang="en-AU" smtClean="0"/>
              <a:t>14</a:t>
            </a:fld>
            <a:endParaRPr lang="en-AU"/>
          </a:p>
        </p:txBody>
      </p:sp>
    </p:spTree>
    <p:extLst>
      <p:ext uri="{BB962C8B-B14F-4D97-AF65-F5344CB8AC3E}">
        <p14:creationId xmlns:p14="http://schemas.microsoft.com/office/powerpoint/2010/main" val="339823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5678-13ED-B737-E43F-BAED7957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937D6-A6A7-8F6C-29E6-7215B19C820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C16E930-E2C1-8AE1-F192-BCBFBB990FA2}"/>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and ask participants to reflect on the current approaches to engaging with each of the groups on screen.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and discussion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to support teachers to reflect on how they engage with the broader community. Using the on-screen question as a prompt, consider the ways in which communication and collaboration occur with each of the groups on screen.</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Think–Pair–Share: how to use it</a:t>
            </a:r>
            <a:endParaRPr lang="en-AU" sz="1800" kern="1200">
              <a:solidFill>
                <a:schemeClr val="tx1"/>
              </a:solidFill>
              <a:effectLst/>
              <a:latin typeface="+mn-lt"/>
              <a:ea typeface="+mn-ea"/>
              <a:cs typeface="+mn-cs"/>
            </a:endParaRPr>
          </a:p>
          <a:p>
            <a:pPr marL="228600" lvl="0" indent="-228600">
              <a:buFont typeface="+mj-lt"/>
              <a:buAutoNum type="arabicPeriod"/>
            </a:pPr>
            <a:r>
              <a:rPr lang="en-AU" sz="1200" kern="1200">
                <a:solidFill>
                  <a:schemeClr val="tx1"/>
                </a:solidFill>
                <a:effectLst/>
                <a:latin typeface="+mn-lt"/>
                <a:ea typeface="+mn-ea"/>
                <a:cs typeface="+mn-cs"/>
              </a:rPr>
              <a:t>Participants think independently about a prompt or problem.</a:t>
            </a:r>
            <a:endParaRPr lang="en-AU" sz="1800" kern="1200">
              <a:solidFill>
                <a:schemeClr val="tx1"/>
              </a:solidFill>
              <a:effectLst/>
              <a:latin typeface="+mn-lt"/>
              <a:ea typeface="+mn-ea"/>
              <a:cs typeface="+mn-cs"/>
            </a:endParaRPr>
          </a:p>
          <a:p>
            <a:pPr marL="228600" lvl="0" indent="-228600">
              <a:buFont typeface="+mj-lt"/>
              <a:buAutoNum type="arabicPeriod"/>
            </a:pPr>
            <a:r>
              <a:rPr lang="en-AU" sz="1200" kern="1200">
                <a:solidFill>
                  <a:schemeClr val="tx1"/>
                </a:solidFill>
                <a:effectLst/>
                <a:latin typeface="+mn-lt"/>
                <a:ea typeface="+mn-ea"/>
                <a:cs typeface="+mn-cs"/>
              </a:rPr>
              <a:t>Participants pair up and discuss their ideas with a colleague.</a:t>
            </a:r>
            <a:endParaRPr lang="en-AU" sz="1800" kern="1200">
              <a:solidFill>
                <a:schemeClr val="tx1"/>
              </a:solidFill>
              <a:effectLst/>
              <a:latin typeface="+mn-lt"/>
              <a:ea typeface="+mn-ea"/>
              <a:cs typeface="+mn-cs"/>
            </a:endParaRPr>
          </a:p>
          <a:p>
            <a:pPr marL="228600" lvl="0" indent="-228600">
              <a:buFont typeface="+mj-lt"/>
              <a:buAutoNum type="arabicPeriod"/>
            </a:pPr>
            <a:r>
              <a:rPr lang="en-AU" sz="1200" kern="1200">
                <a:solidFill>
                  <a:schemeClr val="tx1"/>
                </a:solidFill>
                <a:effectLst/>
                <a:latin typeface="+mn-lt"/>
                <a:ea typeface="+mn-ea"/>
                <a:cs typeface="+mn-cs"/>
              </a:rPr>
              <a:t>Participants share their ideas with the group.</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Sharing may consist of only one idea or statement from each group for larger teams or using digital tools to record responses.</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 use the reflection record to identify their strengths and where they would like further support. </a:t>
            </a:r>
            <a:endParaRPr lang="en-AU" sz="18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4BDB52-5E35-0F80-D807-820407633F07}"/>
              </a:ext>
            </a:extLst>
          </p:cNvPr>
          <p:cNvSpPr>
            <a:spLocks noGrp="1"/>
          </p:cNvSpPr>
          <p:nvPr>
            <p:ph type="sldNum" sz="quarter" idx="5"/>
          </p:nvPr>
        </p:nvSpPr>
        <p:spPr/>
        <p:txBody>
          <a:bodyPr/>
          <a:lstStyle/>
          <a:p>
            <a:fld id="{51187464-1E9D-EA41-B0A2-5C814A7B0493}" type="slidenum">
              <a:rPr lang="en-US" smtClean="0"/>
              <a:t>15</a:t>
            </a:fld>
            <a:endParaRPr lang="en-US"/>
          </a:p>
        </p:txBody>
      </p:sp>
    </p:spTree>
    <p:extLst>
      <p:ext uri="{BB962C8B-B14F-4D97-AF65-F5344CB8AC3E}">
        <p14:creationId xmlns:p14="http://schemas.microsoft.com/office/powerpoint/2010/main" val="175316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8F1D0-D067-2638-004B-EE9FB18C8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B8F48-7789-1663-A643-8A5F21FA7C8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6C8E541-1507-BF72-DFBB-AAB64836CA99}"/>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Evaluating teaching, learning and assessment resources ensures that educational materials are high quality and align with the Australian Curriculum achievement standards and content descriptions. Educational resources encompass everything a school needs to support quality teaching and learning.</a:t>
            </a: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Review and discussion</a:t>
            </a:r>
          </a:p>
          <a:p>
            <a:r>
              <a:rPr lang="en-AU" sz="1200" kern="1200">
                <a:solidFill>
                  <a:schemeClr val="tx1"/>
                </a:solidFill>
                <a:effectLst/>
                <a:latin typeface="+mn-lt"/>
                <a:ea typeface="+mn-ea"/>
                <a:cs typeface="+mn-cs"/>
              </a:rPr>
              <a:t>Using the question on screen, ask small groups to discuss the ways in which resources are currently evaluated. Share observations and thinking with the whole group.</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 use the reflection record to identify their strengths and where they would like further support.</a:t>
            </a:r>
          </a:p>
        </p:txBody>
      </p:sp>
      <p:sp>
        <p:nvSpPr>
          <p:cNvPr id="4" name="Slide Number Placeholder 3">
            <a:extLst>
              <a:ext uri="{FF2B5EF4-FFF2-40B4-BE49-F238E27FC236}">
                <a16:creationId xmlns:a16="http://schemas.microsoft.com/office/drawing/2014/main" id="{E9272657-2543-181F-1A99-4125F7A4FC71}"/>
              </a:ext>
            </a:extLst>
          </p:cNvPr>
          <p:cNvSpPr>
            <a:spLocks noGrp="1"/>
          </p:cNvSpPr>
          <p:nvPr>
            <p:ph type="sldNum" sz="quarter" idx="5"/>
          </p:nvPr>
        </p:nvSpPr>
        <p:spPr/>
        <p:txBody>
          <a:bodyPr/>
          <a:lstStyle/>
          <a:p>
            <a:fld id="{7213EAC9-7BC0-4278-938B-1CA5AF2E5F1B}" type="slidenum">
              <a:rPr lang="en-AU" smtClean="0"/>
              <a:t>16</a:t>
            </a:fld>
            <a:endParaRPr lang="en-AU"/>
          </a:p>
        </p:txBody>
      </p:sp>
    </p:spTree>
    <p:extLst>
      <p:ext uri="{BB962C8B-B14F-4D97-AF65-F5344CB8AC3E}">
        <p14:creationId xmlns:p14="http://schemas.microsoft.com/office/powerpoint/2010/main" val="352435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0967-5B2D-E1CA-4CD9-4685CD58D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AB430-79D4-517D-D56E-AB1170BD0CF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B76FAF6-3742-C544-B32A-A367ED67210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When planning to implement the curriculum, it is important to consider how all aspects of curriculum implementation are interconnected and what support teachers need. Ask teachers complete the reflection record while considering the prompts on screen. </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Review and 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Throughout the presentation, participants have reflected on their strengths and areas where they would like support. These reflections may form part of discussions with school and curriculum leaders on individual goal setting. They can support identifying areas that may be the focus for future professional learning. </a:t>
            </a: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655EF14-CD4D-D815-838A-BF07E846DCA6}"/>
              </a:ext>
            </a:extLst>
          </p:cNvPr>
          <p:cNvSpPr>
            <a:spLocks noGrp="1"/>
          </p:cNvSpPr>
          <p:nvPr>
            <p:ph type="sldNum" sz="quarter" idx="5"/>
          </p:nvPr>
        </p:nvSpPr>
        <p:spPr/>
        <p:txBody>
          <a:bodyPr/>
          <a:lstStyle/>
          <a:p>
            <a:fld id="{7213EAC9-7BC0-4278-938B-1CA5AF2E5F1B}" type="slidenum">
              <a:rPr lang="en-AU" smtClean="0"/>
              <a:t>17</a:t>
            </a:fld>
            <a:endParaRPr lang="en-AU"/>
          </a:p>
        </p:txBody>
      </p:sp>
    </p:spTree>
    <p:extLst>
      <p:ext uri="{BB962C8B-B14F-4D97-AF65-F5344CB8AC3E}">
        <p14:creationId xmlns:p14="http://schemas.microsoft.com/office/powerpoint/2010/main" val="7379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18</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Clarifying expected learning up front helps keep discussions focused and supports good decision-making.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NOTE: To prepare for this part of the presentation, review and adapt the text on screen for your school context. </a:t>
            </a:r>
          </a:p>
          <a:p>
            <a:endParaRPr lang="en-AU"/>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Explain to participants that the presentation will focus on the Reflect–Act–Evaluate cycle. </a:t>
            </a:r>
          </a:p>
          <a:p>
            <a:r>
              <a:rPr lang="en-AU" sz="1200" kern="120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 insight into their current practice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contribute to and enact whole-school plans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offer their observations and feedback during the evaluation process.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Explain the purpose of each stage.</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Reflect</a:t>
            </a:r>
            <a:r>
              <a:rPr lang="en-US" sz="1200" kern="1200">
                <a:solidFill>
                  <a:schemeClr val="tx1"/>
                </a:solidFill>
                <a:effectLst/>
                <a:latin typeface="+mn-lt"/>
                <a:ea typeface="+mn-ea"/>
                <a:cs typeface="+mn-cs"/>
              </a:rPr>
              <a:t>: identify current practice and needs.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Act</a:t>
            </a:r>
            <a:r>
              <a:rPr lang="en-US" sz="1200" kern="1200">
                <a:solidFill>
                  <a:schemeClr val="tx1"/>
                </a:solidFill>
                <a:effectLst/>
                <a:latin typeface="+mn-lt"/>
                <a:ea typeface="+mn-ea"/>
                <a:cs typeface="+mn-cs"/>
              </a:rPr>
              <a:t>: </a:t>
            </a:r>
            <a:r>
              <a:rPr lang="en-AU" sz="1200" kern="1200">
                <a:solidFill>
                  <a:schemeClr val="tx1"/>
                </a:solidFill>
                <a:effectLst/>
                <a:latin typeface="+mn-lt"/>
                <a:ea typeface="+mn-ea"/>
                <a:cs typeface="+mn-cs"/>
              </a:rPr>
              <a:t>use insights from the reflect phase to determine actions to be taken. </a:t>
            </a: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0995-3AE5-62E6-87C8-FCE821231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86868-C06A-B9EB-F085-84B1D87CD2F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4F1ACEB-99D7-02C3-7736-9B0FCBBA2576}"/>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Schools use the Australian Curriculum to plan for student learning at many levels. These include planning for whole-school curriculum, year-level, learning area/subject, unit, classroom and lesson, and individual student. A whole-school approach to curriculum planning increases and promotes consistency, which supports teachers in improving outcomes for all students.</a:t>
            </a:r>
          </a:p>
          <a:p>
            <a:r>
              <a:rPr lang="en-AU" sz="1200" kern="1200">
                <a:solidFill>
                  <a:schemeClr val="tx1"/>
                </a:solidFill>
                <a:effectLst/>
                <a:latin typeface="+mn-lt"/>
                <a:ea typeface="+mn-ea"/>
                <a:cs typeface="+mn-cs"/>
              </a:rPr>
              <a:t>Eight aspects of curriculum implementation have been identified for schools to consider as they implement the Australian Curriculum. </a:t>
            </a:r>
          </a:p>
          <a:p>
            <a:r>
              <a:rPr lang="en-AU" sz="1200" kern="1200">
                <a:solidFill>
                  <a:schemeClr val="tx1"/>
                </a:solidFill>
                <a:effectLst/>
                <a:latin typeface="+mn-lt"/>
                <a:ea typeface="+mn-ea"/>
                <a:cs typeface="+mn-cs"/>
              </a:rPr>
              <a:t>This presentation, focused on building teacher capability, is an opportunity for participants to reflect on what they know and what they need to know more about in relation to each aspect.</a:t>
            </a:r>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8 aspects are: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Building teacher capability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Using the Australian Curriculum</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Sequencing learning</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Including all learners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Aligning curriculum and assessment</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Planning for multi-age classes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Engaging with community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Evaluating resources.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Provide participants with a copy of the </a:t>
            </a:r>
            <a:r>
              <a:rPr lang="en-AU" sz="1200" b="1" kern="1200">
                <a:solidFill>
                  <a:schemeClr val="tx1"/>
                </a:solidFill>
                <a:effectLst/>
                <a:latin typeface="+mn-lt"/>
                <a:ea typeface="+mn-ea"/>
                <a:cs typeface="+mn-cs"/>
              </a:rPr>
              <a:t>reflection record</a:t>
            </a:r>
            <a:r>
              <a:rPr lang="en-AU" sz="1200" kern="1200">
                <a:solidFill>
                  <a:schemeClr val="tx1"/>
                </a:solidFill>
                <a:effectLst/>
                <a:latin typeface="+mn-lt"/>
                <a:ea typeface="+mn-ea"/>
                <a:cs typeface="+mn-cs"/>
              </a:rPr>
              <a:t>. At the end of each activity, encourage participants to reflect on their strengths and where they would like further support. </a:t>
            </a:r>
            <a:endParaRPr lang="en-AU"/>
          </a:p>
        </p:txBody>
      </p:sp>
      <p:sp>
        <p:nvSpPr>
          <p:cNvPr id="4" name="Slide Number Placeholder 3">
            <a:extLst>
              <a:ext uri="{FF2B5EF4-FFF2-40B4-BE49-F238E27FC236}">
                <a16:creationId xmlns:a16="http://schemas.microsoft.com/office/drawing/2014/main" id="{800FE1D6-2F22-46CE-AE48-96D75001A44E}"/>
              </a:ext>
            </a:extLst>
          </p:cNvPr>
          <p:cNvSpPr>
            <a:spLocks noGrp="1"/>
          </p:cNvSpPr>
          <p:nvPr>
            <p:ph type="sldNum" sz="quarter" idx="5"/>
          </p:nvPr>
        </p:nvSpPr>
        <p:spPr/>
        <p:txBody>
          <a:bodyPr/>
          <a:lstStyle/>
          <a:p>
            <a:fld id="{7213EAC9-7BC0-4278-938B-1CA5AF2E5F1B}" type="slidenum">
              <a:rPr lang="en-AU" smtClean="0"/>
              <a:t>5</a:t>
            </a:fld>
            <a:endParaRPr lang="en-AU"/>
          </a:p>
        </p:txBody>
      </p:sp>
    </p:spTree>
    <p:extLst>
      <p:ext uri="{BB962C8B-B14F-4D97-AF65-F5344CB8AC3E}">
        <p14:creationId xmlns:p14="http://schemas.microsoft.com/office/powerpoint/2010/main" val="230657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BBE9-45EF-F682-637D-B9884C10D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87085-1CD4-3D2C-A5EE-6965762F888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2B89161-0923-0CC8-C886-F472D7E31E7F}"/>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The Australian Curriculum sets the expectations for what all students should be taught, regardless of their background or where they live. The Australian Curriculum has 3 parts or dimensions – learning areas, general capabilities and cross-curriculum priorities. Teachers with sound knowledge and understanding of the learning areas they teach are better able to consider the opportunities to embed the general capabilities and cross-curriculum priorities when planning for student learning. </a:t>
            </a:r>
          </a:p>
          <a:p>
            <a:endParaRPr lang="en-AU"/>
          </a:p>
        </p:txBody>
      </p:sp>
      <p:sp>
        <p:nvSpPr>
          <p:cNvPr id="4" name="Slide Number Placeholder 3">
            <a:extLst>
              <a:ext uri="{FF2B5EF4-FFF2-40B4-BE49-F238E27FC236}">
                <a16:creationId xmlns:a16="http://schemas.microsoft.com/office/drawing/2014/main" id="{76700B21-9145-6E54-CEB6-075E96FB3A82}"/>
              </a:ext>
            </a:extLst>
          </p:cNvPr>
          <p:cNvSpPr>
            <a:spLocks noGrp="1"/>
          </p:cNvSpPr>
          <p:nvPr>
            <p:ph type="sldNum" sz="quarter" idx="5"/>
          </p:nvPr>
        </p:nvSpPr>
        <p:spPr/>
        <p:txBody>
          <a:bodyPr/>
          <a:lstStyle/>
          <a:p>
            <a:fld id="{7213EAC9-7BC0-4278-938B-1CA5AF2E5F1B}" type="slidenum">
              <a:rPr lang="en-AU" smtClean="0"/>
              <a:t>6</a:t>
            </a:fld>
            <a:endParaRPr lang="en-AU"/>
          </a:p>
        </p:txBody>
      </p:sp>
    </p:spTree>
    <p:extLst>
      <p:ext uri="{BB962C8B-B14F-4D97-AF65-F5344CB8AC3E}">
        <p14:creationId xmlns:p14="http://schemas.microsoft.com/office/powerpoint/2010/main" val="127991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5B7F-128C-F365-8766-EA784A8EF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BE3FE-D892-4470-0A57-C3765CDAB03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60CA514-43E1-D8F5-DCAD-521FF36A508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an adaptation of the jigsaw activity to promote discussion and reflection on current practice.</a:t>
            </a:r>
          </a:p>
          <a:p>
            <a:r>
              <a:rPr lang="en-AU" sz="1200" b="1" kern="1200">
                <a:solidFill>
                  <a:schemeClr val="tx1"/>
                </a:solidFill>
                <a:effectLst/>
                <a:latin typeface="+mn-lt"/>
                <a:ea typeface="+mn-ea"/>
                <a:cs typeface="+mn-cs"/>
              </a:rPr>
              <a:t>Activity </a:t>
            </a:r>
          </a:p>
          <a:p>
            <a:r>
              <a:rPr lang="en-AU" sz="1200" kern="1200">
                <a:solidFill>
                  <a:schemeClr val="tx1"/>
                </a:solidFill>
                <a:effectLst/>
                <a:latin typeface="+mn-lt"/>
                <a:ea typeface="+mn-ea"/>
                <a:cs typeface="+mn-cs"/>
              </a:rPr>
              <a:t>Jigsaw adaptation: how to use it</a:t>
            </a:r>
          </a:p>
          <a:p>
            <a:pPr marL="228600" lvl="0" indent="-228600" fontAlgn="base">
              <a:buFont typeface="+mj-lt"/>
              <a:buAutoNum type="arabicPeriod"/>
            </a:pPr>
            <a:r>
              <a:rPr lang="en-AU" sz="1200" kern="1200">
                <a:solidFill>
                  <a:schemeClr val="tx1"/>
                </a:solidFill>
                <a:effectLst/>
                <a:latin typeface="+mn-lt"/>
                <a:ea typeface="+mn-ea"/>
                <a:cs typeface="+mn-cs"/>
              </a:rPr>
              <a:t>Organise participants into 3 groups. </a:t>
            </a:r>
          </a:p>
          <a:p>
            <a:pPr marL="228600" lvl="0" indent="-228600" fontAlgn="base">
              <a:buFont typeface="+mj-lt"/>
              <a:buAutoNum type="arabicPeriod"/>
            </a:pPr>
            <a:r>
              <a:rPr lang="en-AU" sz="1200" kern="1200">
                <a:solidFill>
                  <a:schemeClr val="tx1"/>
                </a:solidFill>
                <a:effectLst/>
                <a:latin typeface="+mn-lt"/>
                <a:ea typeface="+mn-ea"/>
                <a:cs typeface="+mn-cs"/>
              </a:rPr>
              <a:t>Assign each group a different resource to review and discuss how this information might improve current practice.</a:t>
            </a:r>
          </a:p>
          <a:p>
            <a:pPr marL="228600" lvl="0" indent="-228600" fontAlgn="base">
              <a:buFont typeface="+mj-lt"/>
              <a:buAutoNum type="arabicPeriod"/>
            </a:pPr>
            <a:r>
              <a:rPr lang="en-AU" sz="1200" kern="1200">
                <a:solidFill>
                  <a:schemeClr val="tx1"/>
                </a:solidFill>
                <a:effectLst/>
                <a:latin typeface="+mn-lt"/>
                <a:ea typeface="+mn-ea"/>
                <a:cs typeface="+mn-cs"/>
              </a:rPr>
              <a:t>Have each group present back to the whole group with the key points from their discussion.</a:t>
            </a:r>
          </a:p>
          <a:p>
            <a:pPr fontAlgn="base"/>
            <a:r>
              <a:rPr lang="en-AU" sz="1200" kern="1200">
                <a:solidFill>
                  <a:schemeClr val="tx1"/>
                </a:solidFill>
                <a:effectLst/>
                <a:latin typeface="+mn-lt"/>
                <a:ea typeface="+mn-ea"/>
                <a:cs typeface="+mn-cs"/>
              </a:rPr>
              <a:t> </a:t>
            </a:r>
          </a:p>
          <a:p>
            <a:pPr fontAlgn="base"/>
            <a:r>
              <a:rPr lang="en-AU" sz="1200" b="1" kern="1200">
                <a:solidFill>
                  <a:schemeClr val="tx1"/>
                </a:solidFill>
                <a:effectLst/>
                <a:latin typeface="+mn-lt"/>
                <a:ea typeface="+mn-ea"/>
                <a:cs typeface="+mn-cs"/>
              </a:rPr>
              <a:t>Resources to review </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Learning areas tab from Using the Australian Curriculum aspect</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General capabilities tab from Using the Australian Curriculum aspect</a:t>
            </a:r>
          </a:p>
          <a:p>
            <a:pPr marL="171450" lvl="0" indent="-171450" fontAlgn="base">
              <a:buFont typeface="Arial" panose="020B0604020202020204" pitchFamily="34" charset="0"/>
              <a:buChar char="•"/>
            </a:pPr>
            <a:r>
              <a:rPr lang="en-AU" sz="1200" kern="1200">
                <a:solidFill>
                  <a:schemeClr val="tx1"/>
                </a:solidFill>
                <a:effectLst/>
                <a:latin typeface="+mn-lt"/>
                <a:ea typeface="+mn-ea"/>
                <a:cs typeface="+mn-cs"/>
              </a:rPr>
              <a:t>Cross-curriculum priorities tab from Using the Australian Curriculum aspect</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Participants use the reflection record to identify their strengths and where they would like further support. </a:t>
            </a:r>
          </a:p>
        </p:txBody>
      </p:sp>
      <p:sp>
        <p:nvSpPr>
          <p:cNvPr id="4" name="Slide Number Placeholder 3">
            <a:extLst>
              <a:ext uri="{FF2B5EF4-FFF2-40B4-BE49-F238E27FC236}">
                <a16:creationId xmlns:a16="http://schemas.microsoft.com/office/drawing/2014/main" id="{5EEC5DEA-BF51-1743-2F9D-3D737FEE09CD}"/>
              </a:ext>
            </a:extLst>
          </p:cNvPr>
          <p:cNvSpPr>
            <a:spLocks noGrp="1"/>
          </p:cNvSpPr>
          <p:nvPr>
            <p:ph type="sldNum" sz="quarter" idx="5"/>
          </p:nvPr>
        </p:nvSpPr>
        <p:spPr/>
        <p:txBody>
          <a:bodyPr/>
          <a:lstStyle/>
          <a:p>
            <a:fld id="{51187464-1E9D-EA41-B0A2-5C814A7B0493}" type="slidenum">
              <a:rPr lang="en-US" smtClean="0"/>
              <a:t>7</a:t>
            </a:fld>
            <a:endParaRPr lang="en-US"/>
          </a:p>
        </p:txBody>
      </p:sp>
    </p:spTree>
    <p:extLst>
      <p:ext uri="{BB962C8B-B14F-4D97-AF65-F5344CB8AC3E}">
        <p14:creationId xmlns:p14="http://schemas.microsoft.com/office/powerpoint/2010/main" val="174661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03478-13C3-2075-EED9-0207429CA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F3C19-9C8F-8E1F-4DCB-FE492C07935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466592C-36D9-B485-9315-3D7AEC96DBEE}"/>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Sequencing learning within year levels is a foundational step in whole-school curriculum planning. It involves structuring what is taught, when and in what order, so that knowledge and skills build logically. </a:t>
            </a:r>
          </a:p>
          <a:p>
            <a:r>
              <a:rPr lang="en-AU" sz="1200" kern="1200">
                <a:solidFill>
                  <a:schemeClr val="tx1"/>
                </a:solidFill>
                <a:effectLst/>
                <a:latin typeface="+mn-lt"/>
                <a:ea typeface="+mn-ea"/>
                <a:cs typeface="+mn-cs"/>
              </a:rPr>
              <a:t>A whole-school curriculum plan makes this sequence visible. Aligned to the Australian Curriculum, it outlines the progression of content and achievement standards for each subject. It shows how learning connects across years and learning areas.</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 and 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In small groups, participants review the </a:t>
            </a:r>
            <a:r>
              <a:rPr lang="en-AU" sz="1200" b="1" kern="1200">
                <a:solidFill>
                  <a:schemeClr val="tx1"/>
                </a:solidFill>
                <a:effectLst/>
                <a:latin typeface="+mn-lt"/>
                <a:ea typeface="+mn-ea"/>
                <a:cs typeface="+mn-cs"/>
              </a:rPr>
              <a:t>Whole-school approach to sequencing learning </a:t>
            </a:r>
            <a:r>
              <a:rPr lang="en-AU" sz="1200" kern="1200">
                <a:solidFill>
                  <a:schemeClr val="tx1"/>
                </a:solidFill>
                <a:effectLst/>
                <a:latin typeface="+mn-lt"/>
                <a:ea typeface="+mn-ea"/>
                <a:cs typeface="+mn-cs"/>
              </a:rPr>
              <a:t>and discuss how this information might improve current practice. Ask each group to identify a step or an action they wish to investigate further. Share these with the wider group either through discussion or recording and displaying ideas on sticky notes.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Participants use the reflection record to identify their strengths and where they would like further support. </a:t>
            </a:r>
            <a:endParaRPr lang="en-AU"/>
          </a:p>
        </p:txBody>
      </p:sp>
      <p:sp>
        <p:nvSpPr>
          <p:cNvPr id="4" name="Slide Number Placeholder 3">
            <a:extLst>
              <a:ext uri="{FF2B5EF4-FFF2-40B4-BE49-F238E27FC236}">
                <a16:creationId xmlns:a16="http://schemas.microsoft.com/office/drawing/2014/main" id="{E724E788-C74E-33E7-C765-64C0290A653D}"/>
              </a:ext>
            </a:extLst>
          </p:cNvPr>
          <p:cNvSpPr>
            <a:spLocks noGrp="1"/>
          </p:cNvSpPr>
          <p:nvPr>
            <p:ph type="sldNum" sz="quarter" idx="5"/>
          </p:nvPr>
        </p:nvSpPr>
        <p:spPr/>
        <p:txBody>
          <a:bodyPr/>
          <a:lstStyle/>
          <a:p>
            <a:fld id="{7213EAC9-7BC0-4278-938B-1CA5AF2E5F1B}" type="slidenum">
              <a:rPr lang="en-AU" smtClean="0"/>
              <a:t>8</a:t>
            </a:fld>
            <a:endParaRPr lang="en-AU"/>
          </a:p>
        </p:txBody>
      </p:sp>
    </p:spTree>
    <p:extLst>
      <p:ext uri="{BB962C8B-B14F-4D97-AF65-F5344CB8AC3E}">
        <p14:creationId xmlns:p14="http://schemas.microsoft.com/office/powerpoint/2010/main" val="180378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778BA-6E3C-9B04-C77B-797C265B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9A7F9-3D24-34F7-F607-31FB203BF7E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1066DB2-9152-8468-E2D6-BC6DA45CFCAF}"/>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The Curriculum, Abilities, Standards, Evaluate (CASE) model provides a structured approach to planning inclusive and equitable teaching, learning and assessment opportunities for all learners. It ensures that all learners can access content and participate in learning on the same basis as their peers. Using the CASE model enables teachers to implement the Australian Curriculum in ways that are responsive to unique school contexts and the identities, abilities and experiences of all learners.</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Review and 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Ask participants to review the information about the CASE model on the </a:t>
            </a:r>
            <a:r>
              <a:rPr lang="en-AU" sz="1200" u="sng" kern="1200">
                <a:solidFill>
                  <a:schemeClr val="tx1"/>
                </a:solidFill>
                <a:effectLst/>
                <a:latin typeface="+mn-lt"/>
                <a:ea typeface="+mn-ea"/>
                <a:cs typeface="+mn-cs"/>
                <a:hlinkClick r:id="rId3"/>
              </a:rPr>
              <a:t>Planning for diversity</a:t>
            </a:r>
            <a:r>
              <a:rPr lang="en-AU" sz="1200" kern="1200">
                <a:solidFill>
                  <a:schemeClr val="tx1"/>
                </a:solidFill>
                <a:effectLst/>
                <a:latin typeface="+mn-lt"/>
                <a:ea typeface="+mn-ea"/>
                <a:cs typeface="+mn-cs"/>
              </a:rPr>
              <a:t> page. Participants reflect on their current approaches to planning for all learners and identify where the application of the CASE model might strengthen existing practice.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Participants use the reflection record to identify their strengths and where they would like further support. </a:t>
            </a:r>
            <a:endParaRPr lang="en-AU"/>
          </a:p>
        </p:txBody>
      </p:sp>
      <p:sp>
        <p:nvSpPr>
          <p:cNvPr id="4" name="Slide Number Placeholder 3">
            <a:extLst>
              <a:ext uri="{FF2B5EF4-FFF2-40B4-BE49-F238E27FC236}">
                <a16:creationId xmlns:a16="http://schemas.microsoft.com/office/drawing/2014/main" id="{D0542F4A-589C-C28E-A61F-6386CEFA116F}"/>
              </a:ext>
            </a:extLst>
          </p:cNvPr>
          <p:cNvSpPr>
            <a:spLocks noGrp="1"/>
          </p:cNvSpPr>
          <p:nvPr>
            <p:ph type="sldNum" sz="quarter" idx="5"/>
          </p:nvPr>
        </p:nvSpPr>
        <p:spPr/>
        <p:txBody>
          <a:bodyPr/>
          <a:lstStyle/>
          <a:p>
            <a:fld id="{7213EAC9-7BC0-4278-938B-1CA5AF2E5F1B}" type="slidenum">
              <a:rPr lang="en-AU" smtClean="0"/>
              <a:t>9</a:t>
            </a:fld>
            <a:endParaRPr lang="en-AU"/>
          </a:p>
        </p:txBody>
      </p:sp>
    </p:spTree>
    <p:extLst>
      <p:ext uri="{BB962C8B-B14F-4D97-AF65-F5344CB8AC3E}">
        <p14:creationId xmlns:p14="http://schemas.microsoft.com/office/powerpoint/2010/main" val="172114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C829-81B0-FAE5-28EA-383611B30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54BC-58F8-034E-23ED-5B1CC8BFF8F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816D063-CFBB-CDD6-4C8E-E0DC37F8C605}"/>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Aligning curriculum and assessment is a core part of whole-school approaches to curriculum implementation. Assessment provides the evidence needed to evaluate student learning, measure progress against the achievement standards, and assess the impact of teaching, learning and curriculum strategies.</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Review and 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 participants watch the video, ask them to use a PMI chart or similar recording tool to record their thinking. Use a prompt such as ‘How do we ensure our approaches to assessment align to the curriculum?’ to support reflection.</a:t>
            </a:r>
          </a:p>
          <a:p>
            <a:r>
              <a:rPr lang="en-AU" sz="1200" kern="1200">
                <a:solidFill>
                  <a:schemeClr val="tx1"/>
                </a:solidFill>
                <a:effectLst/>
                <a:latin typeface="+mn-lt"/>
                <a:ea typeface="+mn-ea"/>
                <a:cs typeface="+mn-cs"/>
              </a:rPr>
              <a:t>At the end of the video, encourage participants to reflect on current practice and share their observations and thinking with the wider group. </a:t>
            </a:r>
          </a:p>
          <a:p>
            <a:r>
              <a:rPr lang="en-AU" sz="1200" kern="1200">
                <a:solidFill>
                  <a:schemeClr val="tx1"/>
                </a:solidFill>
                <a:effectLst/>
                <a:latin typeface="+mn-lt"/>
                <a:ea typeface="+mn-ea"/>
                <a:cs typeface="+mn-cs"/>
              </a:rPr>
              <a:t>Participants use the reflection record to identify their strengths and where they would like further support. </a:t>
            </a:r>
          </a:p>
          <a:p>
            <a:endParaRPr lang="en-AU"/>
          </a:p>
        </p:txBody>
      </p:sp>
      <p:sp>
        <p:nvSpPr>
          <p:cNvPr id="4" name="Slide Number Placeholder 3">
            <a:extLst>
              <a:ext uri="{FF2B5EF4-FFF2-40B4-BE49-F238E27FC236}">
                <a16:creationId xmlns:a16="http://schemas.microsoft.com/office/drawing/2014/main" id="{72DF59F0-B3F0-86E9-3988-98D8715A8D64}"/>
              </a:ext>
            </a:extLst>
          </p:cNvPr>
          <p:cNvSpPr>
            <a:spLocks noGrp="1"/>
          </p:cNvSpPr>
          <p:nvPr>
            <p:ph type="sldNum" sz="quarter" idx="5"/>
          </p:nvPr>
        </p:nvSpPr>
        <p:spPr/>
        <p:txBody>
          <a:bodyPr/>
          <a:lstStyle/>
          <a:p>
            <a:fld id="{7213EAC9-7BC0-4278-938B-1CA5AF2E5F1B}" type="slidenum">
              <a:rPr lang="en-AU" smtClean="0"/>
              <a:t>10</a:t>
            </a:fld>
            <a:endParaRPr lang="en-AU"/>
          </a:p>
        </p:txBody>
      </p:sp>
    </p:spTree>
    <p:extLst>
      <p:ext uri="{BB962C8B-B14F-4D97-AF65-F5344CB8AC3E}">
        <p14:creationId xmlns:p14="http://schemas.microsoft.com/office/powerpoint/2010/main" val="55734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2" name="Group 11">
            <a:extLst>
              <a:ext uri="{FF2B5EF4-FFF2-40B4-BE49-F238E27FC236}">
                <a16:creationId xmlns:a16="http://schemas.microsoft.com/office/drawing/2014/main" id="{7E35D1C2-CA3B-8AF8-A4F7-D8D9EE536B0C}"/>
              </a:ext>
            </a:extLst>
          </p:cNvPr>
          <p:cNvGrpSpPr/>
          <p:nvPr userDrawn="1"/>
        </p:nvGrpSpPr>
        <p:grpSpPr>
          <a:xfrm>
            <a:off x="6112092" y="-5915"/>
            <a:ext cx="6084880" cy="3434915"/>
            <a:chOff x="6112092" y="-5915"/>
            <a:chExt cx="6084880" cy="3434915"/>
          </a:xfrm>
        </p:grpSpPr>
        <p:pic>
          <p:nvPicPr>
            <p:cNvPr id="8" name="Picture 7" descr="A black and blue curved object&#10;&#10;AI-generated content may be incorrect.">
              <a:extLst>
                <a:ext uri="{FF2B5EF4-FFF2-40B4-BE49-F238E27FC236}">
                  <a16:creationId xmlns:a16="http://schemas.microsoft.com/office/drawing/2014/main" id="{C50A48FD-9415-3932-DE82-4D50D81725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112092" y="-5915"/>
              <a:ext cx="6084880" cy="3434915"/>
            </a:xfrm>
            <a:prstGeom prst="rect">
              <a:avLst/>
            </a:prstGeom>
          </p:spPr>
        </p:pic>
        <p:pic>
          <p:nvPicPr>
            <p:cNvPr id="11" name="Picture 10">
              <a:extLst>
                <a:ext uri="{FF2B5EF4-FFF2-40B4-BE49-F238E27FC236}">
                  <a16:creationId xmlns:a16="http://schemas.microsoft.com/office/drawing/2014/main" id="{F1715230-96AB-5DC9-21F1-E8F3CC152B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76246" y="73733"/>
              <a:ext cx="932156" cy="932156"/>
            </a:xfrm>
            <a:prstGeom prst="rect">
              <a:avLst/>
            </a:prstGeom>
          </p:spPr>
        </p:pic>
      </p:gr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2AB71FCF-C537-A227-A37E-FD37F57249A1}"/>
              </a:ext>
            </a:extLst>
          </p:cNvPr>
          <p:cNvGrpSpPr/>
          <p:nvPr userDrawn="1"/>
        </p:nvGrpSpPr>
        <p:grpSpPr>
          <a:xfrm>
            <a:off x="6533964" y="2963"/>
            <a:ext cx="5663007" cy="3196768"/>
            <a:chOff x="6533964" y="2963"/>
            <a:chExt cx="5663007" cy="3196768"/>
          </a:xfrm>
        </p:grpSpPr>
        <p:pic>
          <p:nvPicPr>
            <p:cNvPr id="8" name="Picture 7" descr="A black and blue curved object&#10;&#10;AI-generated content may be incorrect.">
              <a:extLst>
                <a:ext uri="{FF2B5EF4-FFF2-40B4-BE49-F238E27FC236}">
                  <a16:creationId xmlns:a16="http://schemas.microsoft.com/office/drawing/2014/main" id="{3D0D283B-B95A-AFA5-9B6A-996DD9FF72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0050362C-536A-010F-0002-5F90A1C6AF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8928FBB7-511D-2B42-D1FA-3BC47B3F31E7}"/>
              </a:ext>
            </a:extLst>
          </p:cNvPr>
          <p:cNvGrpSpPr/>
          <p:nvPr userDrawn="1"/>
        </p:nvGrpSpPr>
        <p:grpSpPr>
          <a:xfrm>
            <a:off x="6533964" y="2963"/>
            <a:ext cx="5663007" cy="3196768"/>
            <a:chOff x="6533964" y="2963"/>
            <a:chExt cx="5663007" cy="3196768"/>
          </a:xfrm>
        </p:grpSpPr>
        <p:pic>
          <p:nvPicPr>
            <p:cNvPr id="8" name="Picture 7" descr="A black and blue curved object&#10;&#10;AI-generated content may be incorrect.">
              <a:extLst>
                <a:ext uri="{FF2B5EF4-FFF2-40B4-BE49-F238E27FC236}">
                  <a16:creationId xmlns:a16="http://schemas.microsoft.com/office/drawing/2014/main" id="{0755318A-DA5A-7981-72ED-A1E0C1AD7E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B3EEC250-8EEE-C73F-AFC7-DED79CD2E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grpSp>
        <p:nvGrpSpPr>
          <p:cNvPr id="8" name="Group 7">
            <a:extLst>
              <a:ext uri="{FF2B5EF4-FFF2-40B4-BE49-F238E27FC236}">
                <a16:creationId xmlns:a16="http://schemas.microsoft.com/office/drawing/2014/main" id="{DDEF5F66-D683-8776-70E1-9615457DC083}"/>
              </a:ext>
            </a:extLst>
          </p:cNvPr>
          <p:cNvGrpSpPr/>
          <p:nvPr userDrawn="1"/>
        </p:nvGrpSpPr>
        <p:grpSpPr>
          <a:xfrm>
            <a:off x="6533964" y="2963"/>
            <a:ext cx="5663007" cy="3196768"/>
            <a:chOff x="6533964" y="2963"/>
            <a:chExt cx="5663007" cy="3196768"/>
          </a:xfrm>
        </p:grpSpPr>
        <p:pic>
          <p:nvPicPr>
            <p:cNvPr id="10" name="Picture 9" descr="A black and blue curved object&#10;&#10;AI-generated content may be incorrect.">
              <a:extLst>
                <a:ext uri="{FF2B5EF4-FFF2-40B4-BE49-F238E27FC236}">
                  <a16:creationId xmlns:a16="http://schemas.microsoft.com/office/drawing/2014/main" id="{C62E9FB4-BEE1-BB08-C783-E8E72ACF3F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6" name="Picture 5">
              <a:extLst>
                <a:ext uri="{FF2B5EF4-FFF2-40B4-BE49-F238E27FC236}">
                  <a16:creationId xmlns:a16="http://schemas.microsoft.com/office/drawing/2014/main" id="{5131416E-0FD9-B18D-2C6B-0FF8FA6F05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B283A7A0-537C-11A9-2AFC-2B064D98740B}"/>
              </a:ext>
            </a:extLst>
          </p:cNvPr>
          <p:cNvGrpSpPr/>
          <p:nvPr userDrawn="1"/>
        </p:nvGrpSpPr>
        <p:grpSpPr>
          <a:xfrm>
            <a:off x="6533964" y="2963"/>
            <a:ext cx="5663007" cy="3196768"/>
            <a:chOff x="6533964" y="2963"/>
            <a:chExt cx="5663007" cy="3196768"/>
          </a:xfrm>
        </p:grpSpPr>
        <p:pic>
          <p:nvPicPr>
            <p:cNvPr id="8" name="Picture 7" descr="A black and blue curved object&#10;&#10;AI-generated content may be incorrect.">
              <a:extLst>
                <a:ext uri="{FF2B5EF4-FFF2-40B4-BE49-F238E27FC236}">
                  <a16:creationId xmlns:a16="http://schemas.microsoft.com/office/drawing/2014/main" id="{10371BFC-EF87-B734-59D4-55DD5E2E3F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38E1A417-ECCB-45AD-FCA7-BC78F1044F1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DA58CE35-1990-985A-FADE-6F1C9FC2DFCD}"/>
              </a:ext>
            </a:extLst>
          </p:cNvPr>
          <p:cNvGrpSpPr/>
          <p:nvPr userDrawn="1"/>
        </p:nvGrpSpPr>
        <p:grpSpPr>
          <a:xfrm>
            <a:off x="6533964" y="2963"/>
            <a:ext cx="5663007" cy="3196768"/>
            <a:chOff x="6533964" y="2963"/>
            <a:chExt cx="5663007" cy="3196768"/>
          </a:xfrm>
        </p:grpSpPr>
        <p:pic>
          <p:nvPicPr>
            <p:cNvPr id="9" name="Picture 8" descr="A black and blue curved object&#10;&#10;AI-generated content may be incorrect.">
              <a:extLst>
                <a:ext uri="{FF2B5EF4-FFF2-40B4-BE49-F238E27FC236}">
                  <a16:creationId xmlns:a16="http://schemas.microsoft.com/office/drawing/2014/main" id="{9E906BE3-6128-A112-A296-4B3268AD85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6CCC834D-3276-DCDD-80B5-05B0BF1C18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7AE1B19A-C9AE-6E00-17DD-5245E143818F}"/>
              </a:ext>
            </a:extLst>
          </p:cNvPr>
          <p:cNvGrpSpPr/>
          <p:nvPr userDrawn="1"/>
        </p:nvGrpSpPr>
        <p:grpSpPr>
          <a:xfrm>
            <a:off x="6533964" y="2963"/>
            <a:ext cx="5663007" cy="3196768"/>
            <a:chOff x="6533964" y="2963"/>
            <a:chExt cx="5663007" cy="3196768"/>
          </a:xfrm>
        </p:grpSpPr>
        <p:pic>
          <p:nvPicPr>
            <p:cNvPr id="11" name="Picture 10" descr="A black and blue curved object&#10;&#10;AI-generated content may be incorrect.">
              <a:extLst>
                <a:ext uri="{FF2B5EF4-FFF2-40B4-BE49-F238E27FC236}">
                  <a16:creationId xmlns:a16="http://schemas.microsoft.com/office/drawing/2014/main" id="{E6A97082-D3EE-9062-C794-754748F1C4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a:extLst>
                <a:ext uri="{FF2B5EF4-FFF2-40B4-BE49-F238E27FC236}">
                  <a16:creationId xmlns:a16="http://schemas.microsoft.com/office/drawing/2014/main" id="{0379B2CF-C18E-094B-FC22-EF8999E856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2" name="Group 11">
            <a:extLst>
              <a:ext uri="{FF2B5EF4-FFF2-40B4-BE49-F238E27FC236}">
                <a16:creationId xmlns:a16="http://schemas.microsoft.com/office/drawing/2014/main" id="{178A9CB7-6F79-5490-2EDE-728BFA6C10B9}"/>
              </a:ext>
            </a:extLst>
          </p:cNvPr>
          <p:cNvGrpSpPr/>
          <p:nvPr userDrawn="1"/>
        </p:nvGrpSpPr>
        <p:grpSpPr>
          <a:xfrm>
            <a:off x="6528993" y="5030"/>
            <a:ext cx="5663007" cy="3196768"/>
            <a:chOff x="6533964" y="2963"/>
            <a:chExt cx="5663007" cy="3196768"/>
          </a:xfrm>
        </p:grpSpPr>
        <p:pic>
          <p:nvPicPr>
            <p:cNvPr id="13" name="Picture 12" descr="A black and blue curved object&#10;&#10;AI-generated content may be incorrect.">
              <a:extLst>
                <a:ext uri="{FF2B5EF4-FFF2-40B4-BE49-F238E27FC236}">
                  <a16:creationId xmlns:a16="http://schemas.microsoft.com/office/drawing/2014/main" id="{36134A08-C7C5-17BD-37A9-2DA7696D78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4" name="Picture 13">
              <a:extLst>
                <a:ext uri="{FF2B5EF4-FFF2-40B4-BE49-F238E27FC236}">
                  <a16:creationId xmlns:a16="http://schemas.microsoft.com/office/drawing/2014/main" id="{FDC208EE-2BF6-6E40-7E29-445FB3EA9D8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5" name="Group 4">
            <a:extLst>
              <a:ext uri="{FF2B5EF4-FFF2-40B4-BE49-F238E27FC236}">
                <a16:creationId xmlns:a16="http://schemas.microsoft.com/office/drawing/2014/main" id="{BEF2BD76-C787-5050-F25B-CD378F566E72}"/>
              </a:ext>
            </a:extLst>
          </p:cNvPr>
          <p:cNvGrpSpPr/>
          <p:nvPr userDrawn="1"/>
        </p:nvGrpSpPr>
        <p:grpSpPr>
          <a:xfrm>
            <a:off x="6533964" y="2963"/>
            <a:ext cx="5663007" cy="3196768"/>
            <a:chOff x="6533964" y="2963"/>
            <a:chExt cx="5663007" cy="3196768"/>
          </a:xfrm>
        </p:grpSpPr>
        <p:pic>
          <p:nvPicPr>
            <p:cNvPr id="6" name="Picture 5" descr="A black and blue curved object&#10;&#10;AI-generated content may be incorrect.">
              <a:extLst>
                <a:ext uri="{FF2B5EF4-FFF2-40B4-BE49-F238E27FC236}">
                  <a16:creationId xmlns:a16="http://schemas.microsoft.com/office/drawing/2014/main" id="{7713A389-B3C8-2472-A947-C4CF6A4F06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7" name="Picture 6">
              <a:extLst>
                <a:ext uri="{FF2B5EF4-FFF2-40B4-BE49-F238E27FC236}">
                  <a16:creationId xmlns:a16="http://schemas.microsoft.com/office/drawing/2014/main" id="{89F810AA-A929-04E9-6D3E-0ABA62ACA6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B5E5F7C0-E1B7-6C3F-BF9E-212DA36CEBC5}"/>
              </a:ext>
            </a:extLst>
          </p:cNvPr>
          <p:cNvGrpSpPr/>
          <p:nvPr userDrawn="1"/>
        </p:nvGrpSpPr>
        <p:grpSpPr>
          <a:xfrm>
            <a:off x="6533964" y="2963"/>
            <a:ext cx="5663007" cy="3196768"/>
            <a:chOff x="6533964" y="2963"/>
            <a:chExt cx="5663007" cy="3196768"/>
          </a:xfrm>
        </p:grpSpPr>
        <p:pic>
          <p:nvPicPr>
            <p:cNvPr id="9" name="Picture 8" descr="A black and blue curved object&#10;&#10;AI-generated content may be incorrect.">
              <a:extLst>
                <a:ext uri="{FF2B5EF4-FFF2-40B4-BE49-F238E27FC236}">
                  <a16:creationId xmlns:a16="http://schemas.microsoft.com/office/drawing/2014/main" id="{CCFF4570-ABEF-9367-2DBE-B36A91DAD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60D8E2A9-467C-8AAA-9F20-C02D78CEC0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1CE5F65E-44AA-399F-5586-951E6AB30746}"/>
              </a:ext>
            </a:extLst>
          </p:cNvPr>
          <p:cNvGrpSpPr/>
          <p:nvPr userDrawn="1"/>
        </p:nvGrpSpPr>
        <p:grpSpPr>
          <a:xfrm>
            <a:off x="6533964" y="2963"/>
            <a:ext cx="5663007" cy="3196768"/>
            <a:chOff x="6533964" y="2963"/>
            <a:chExt cx="5663007" cy="3196768"/>
          </a:xfrm>
        </p:grpSpPr>
        <p:pic>
          <p:nvPicPr>
            <p:cNvPr id="9" name="Picture 8" descr="A black and blue curved object&#10;&#10;AI-generated content may be incorrect.">
              <a:extLst>
                <a:ext uri="{FF2B5EF4-FFF2-40B4-BE49-F238E27FC236}">
                  <a16:creationId xmlns:a16="http://schemas.microsoft.com/office/drawing/2014/main" id="{5F1EB82A-9636-139F-828A-FF7E5B7946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07A62F07-C153-82F3-E4D7-8645E1A3AA6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66752" y="92465"/>
              <a:ext cx="870629" cy="870629"/>
            </a:xfrm>
            <a:prstGeom prst="rect">
              <a:avLst/>
            </a:prstGeom>
          </p:spPr>
        </p:pic>
      </p:gr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s7ap1.scene7.com/s7viewers/html5/VideoViewer.html?asset=australiancurriculum/Aligning%20curriculum%20and%20assessment-AV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australiancurriculum.edu.au/student-diversity/planning-for-divers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026B3A-45C1-6228-28F0-B5192BF2DA5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481E67D-77A2-5A7D-2495-43799714C0C9}"/>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05ACF99E-587D-A184-F900-E97A1DFBCB89}"/>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B9C05D5E-71F2-C3FF-DB73-5742553BC366}"/>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Instructions for facilitators</a:t>
            </a:r>
            <a:endParaRPr lang="en-AU" sz="3200" b="1">
              <a:latin typeface="Roboto" panose="02000000000000000000" pitchFamily="2" charset="0"/>
              <a:ea typeface="Roboto" panose="02000000000000000000" pitchFamily="2" charset="0"/>
              <a:cs typeface="+mn-cs"/>
            </a:endParaRPr>
          </a:p>
        </p:txBody>
      </p:sp>
      <p:grpSp>
        <p:nvGrpSpPr>
          <p:cNvPr id="24" name="Group 23">
            <a:extLst>
              <a:ext uri="{FF2B5EF4-FFF2-40B4-BE49-F238E27FC236}">
                <a16:creationId xmlns:a16="http://schemas.microsoft.com/office/drawing/2014/main" id="{873F717D-98FB-12DE-4637-C00081B6F816}"/>
              </a:ext>
            </a:extLst>
          </p:cNvPr>
          <p:cNvGrpSpPr/>
          <p:nvPr/>
        </p:nvGrpSpPr>
        <p:grpSpPr>
          <a:xfrm>
            <a:off x="562331" y="1538768"/>
            <a:ext cx="9096617" cy="1296000"/>
            <a:chOff x="562331" y="1538768"/>
            <a:chExt cx="9096617" cy="1296000"/>
          </a:xfrm>
        </p:grpSpPr>
        <p:sp>
          <p:nvSpPr>
            <p:cNvPr id="2" name="Rectangle: Rounded Corners 1">
              <a:extLst>
                <a:ext uri="{FF2B5EF4-FFF2-40B4-BE49-F238E27FC236}">
                  <a16:creationId xmlns:a16="http://schemas.microsoft.com/office/drawing/2014/main" id="{CDCFB54D-CEF7-2559-4262-2211CFB7C524}"/>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a:ea typeface="Roboto"/>
                  <a:cs typeface="Roboto"/>
                </a:rPr>
                <a:t>Review the facilitator notes and make any necessary changes to the PowerPoint slides. </a:t>
              </a:r>
            </a:p>
          </p:txBody>
        </p:sp>
        <p:sp>
          <p:nvSpPr>
            <p:cNvPr id="13" name="Rectangle: Top Corners Rounded 12">
              <a:extLst>
                <a:ext uri="{FF2B5EF4-FFF2-40B4-BE49-F238E27FC236}">
                  <a16:creationId xmlns:a16="http://schemas.microsoft.com/office/drawing/2014/main" id="{39A118F2-207A-9E5A-4E84-45457F7638BA}"/>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Review icon">
              <a:extLst>
                <a:ext uri="{FF2B5EF4-FFF2-40B4-BE49-F238E27FC236}">
                  <a16:creationId xmlns:a16="http://schemas.microsoft.com/office/drawing/2014/main" id="{D926B646-A5DB-9584-40C1-E42013B001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39747" y="1729764"/>
              <a:ext cx="885826" cy="885826"/>
            </a:xfrm>
            <a:prstGeom prst="rect">
              <a:avLst/>
            </a:prstGeom>
          </p:spPr>
        </p:pic>
      </p:grpSp>
      <p:grpSp>
        <p:nvGrpSpPr>
          <p:cNvPr id="23" name="Group 22">
            <a:extLst>
              <a:ext uri="{FF2B5EF4-FFF2-40B4-BE49-F238E27FC236}">
                <a16:creationId xmlns:a16="http://schemas.microsoft.com/office/drawing/2014/main" id="{16C325C2-1E3A-EE95-FB3A-8689CA53CC98}"/>
              </a:ext>
            </a:extLst>
          </p:cNvPr>
          <p:cNvGrpSpPr/>
          <p:nvPr/>
        </p:nvGrpSpPr>
        <p:grpSpPr>
          <a:xfrm>
            <a:off x="562329" y="3070054"/>
            <a:ext cx="9096618" cy="1296000"/>
            <a:chOff x="562330" y="3202606"/>
            <a:chExt cx="9096618" cy="1296000"/>
          </a:xfrm>
        </p:grpSpPr>
        <p:sp>
          <p:nvSpPr>
            <p:cNvPr id="9" name="Rectangle: Rounded Corners 8">
              <a:extLst>
                <a:ext uri="{FF2B5EF4-FFF2-40B4-BE49-F238E27FC236}">
                  <a16:creationId xmlns:a16="http://schemas.microsoft.com/office/drawing/2014/main" id="{35B9BB33-7088-CF38-24DC-C078F498E7F8}"/>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a:ea typeface="Roboto"/>
                  <a:cs typeface="Roboto"/>
                </a:rPr>
                <a:t>Discussion points through the presentation will be identified using this icon. When planning the presentation, consider the timing of the whole presentation, including time required for discussions. </a:t>
              </a:r>
            </a:p>
          </p:txBody>
        </p:sp>
        <p:sp>
          <p:nvSpPr>
            <p:cNvPr id="15" name="Rectangle: Top Corners Rounded 14">
              <a:extLst>
                <a:ext uri="{FF2B5EF4-FFF2-40B4-BE49-F238E27FC236}">
                  <a16:creationId xmlns:a16="http://schemas.microsoft.com/office/drawing/2014/main" id="{B9C4C2BD-F5FC-5894-C5BD-459934E80332}"/>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Discussion icon">
              <a:extLst>
                <a:ext uri="{FF2B5EF4-FFF2-40B4-BE49-F238E27FC236}">
                  <a16:creationId xmlns:a16="http://schemas.microsoft.com/office/drawing/2014/main" id="{9124875A-DEF9-0CA4-08F5-D719094CD41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439747" y="3469016"/>
              <a:ext cx="885826" cy="825428"/>
            </a:xfrm>
            <a:prstGeom prst="rect">
              <a:avLst/>
            </a:prstGeom>
          </p:spPr>
        </p:pic>
      </p:grpSp>
      <p:grpSp>
        <p:nvGrpSpPr>
          <p:cNvPr id="25" name="Group 24">
            <a:extLst>
              <a:ext uri="{FF2B5EF4-FFF2-40B4-BE49-F238E27FC236}">
                <a16:creationId xmlns:a16="http://schemas.microsoft.com/office/drawing/2014/main" id="{DFAE41F9-6F5F-56FB-E5E7-D07BBBFCC632}"/>
              </a:ext>
            </a:extLst>
          </p:cNvPr>
          <p:cNvGrpSpPr/>
          <p:nvPr/>
        </p:nvGrpSpPr>
        <p:grpSpPr>
          <a:xfrm>
            <a:off x="562329" y="4632464"/>
            <a:ext cx="9096618" cy="1296000"/>
            <a:chOff x="562329" y="4866443"/>
            <a:chExt cx="9096618" cy="1296000"/>
          </a:xfrm>
        </p:grpSpPr>
        <p:sp>
          <p:nvSpPr>
            <p:cNvPr id="10" name="Rectangle: Rounded Corners 9">
              <a:extLst>
                <a:ext uri="{FF2B5EF4-FFF2-40B4-BE49-F238E27FC236}">
                  <a16:creationId xmlns:a16="http://schemas.microsoft.com/office/drawing/2014/main" id="{2E7A7BFB-51F2-4019-B988-D362911838B5}"/>
                </a:ext>
              </a:extLst>
            </p:cNvPr>
            <p:cNvSpPr/>
            <p:nvPr/>
          </p:nvSpPr>
          <p:spPr>
            <a:xfrm>
              <a:off x="562330" y="4866443"/>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692000" bIns="180000" rtlCol="0" anchor="ctr" anchorCtr="0"/>
            <a:lstStyle/>
            <a:p>
              <a:r>
                <a:rPr lang="en-US" sz="1600">
                  <a:solidFill>
                    <a:schemeClr val="tx1"/>
                  </a:solidFill>
                  <a:latin typeface="Roboto"/>
                  <a:ea typeface="Roboto"/>
                  <a:cs typeface="Roboto"/>
                </a:rPr>
                <a:t>This presentation takes the participants through each aspect of curriculum implementation. Facilitators may need to consider breaking the presentation up over several sessions. </a:t>
              </a:r>
              <a:endParaRPr lang="en-US" sz="1600">
                <a:solidFill>
                  <a:schemeClr val="tx1"/>
                </a:solidFill>
                <a:highlight>
                  <a:srgbClr val="FFFF00"/>
                </a:highlight>
                <a:latin typeface="Roboto"/>
                <a:ea typeface="Roboto"/>
                <a:cs typeface="Roboto"/>
              </a:endParaRPr>
            </a:p>
          </p:txBody>
        </p:sp>
        <p:sp>
          <p:nvSpPr>
            <p:cNvPr id="16" name="Rectangle: Top Corners Rounded 15">
              <a:extLst>
                <a:ext uri="{FF2B5EF4-FFF2-40B4-BE49-F238E27FC236}">
                  <a16:creationId xmlns:a16="http://schemas.microsoft.com/office/drawing/2014/main" id="{4F5F73D6-3403-3C36-F36A-1BF60AC6F568}"/>
                </a:ext>
                <a:ext uri="{C183D7F6-B498-43B3-948B-1728B52AA6E4}">
                  <adec:decorative xmlns:adec="http://schemas.microsoft.com/office/drawing/2017/decorative" val="1"/>
                </a:ext>
              </a:extLst>
            </p:cNvPr>
            <p:cNvSpPr/>
            <p:nvPr/>
          </p:nvSpPr>
          <p:spPr>
            <a:xfrm rot="16200000">
              <a:off x="-31671" y="5460443"/>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descr="Checklist icon">
              <a:extLst>
                <a:ext uri="{FF2B5EF4-FFF2-40B4-BE49-F238E27FC236}">
                  <a16:creationId xmlns:a16="http://schemas.microsoft.com/office/drawing/2014/main" id="{77441981-C0D8-899B-CE31-D18AB68491A5}"/>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557845" y="5101729"/>
              <a:ext cx="671857" cy="825428"/>
            </a:xfrm>
            <a:prstGeom prst="rect">
              <a:avLst/>
            </a:prstGeom>
          </p:spPr>
        </p:pic>
      </p:grpSp>
      <p:sp>
        <p:nvSpPr>
          <p:cNvPr id="26" name="Arrow: Right 25" descr="right arrow">
            <a:extLst>
              <a:ext uri="{FF2B5EF4-FFF2-40B4-BE49-F238E27FC236}">
                <a16:creationId xmlns:a16="http://schemas.microsoft.com/office/drawing/2014/main" id="{7AD6D241-9B97-6122-FE56-6FACE7DAE00D}"/>
              </a:ext>
            </a:extLst>
          </p:cNvPr>
          <p:cNvSpPr/>
          <p:nvPr/>
        </p:nvSpPr>
        <p:spPr>
          <a:xfrm>
            <a:off x="7912187" y="3365392"/>
            <a:ext cx="397624" cy="211997"/>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584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23D6-20AB-124C-C2EE-DBA097CADA15}"/>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A187BBDC-5CB6-27B6-8FED-6EA99A73BF8C}"/>
              </a:ext>
            </a:extLst>
          </p:cNvPr>
          <p:cNvSpPr>
            <a:spLocks noGrp="1"/>
          </p:cNvSpPr>
          <p:nvPr>
            <p:ph type="title"/>
          </p:nvPr>
        </p:nvSpPr>
        <p:spPr>
          <a:xfrm>
            <a:off x="438681" y="759362"/>
            <a:ext cx="802483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Aligning curriculum and assessment</a:t>
            </a:r>
            <a:endParaRPr lang="en-AU" sz="3200" b="1">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B7673B93-99F2-34B9-677D-B925CA102FD5}"/>
              </a:ext>
            </a:extLst>
          </p:cNvPr>
          <p:cNvSpPr txBox="1"/>
          <p:nvPr/>
        </p:nvSpPr>
        <p:spPr>
          <a:xfrm>
            <a:off x="5972003" y="2345118"/>
            <a:ext cx="5136419" cy="646331"/>
          </a:xfrm>
          <a:prstGeom prst="rect">
            <a:avLst/>
          </a:prstGeom>
          <a:noFill/>
        </p:spPr>
        <p:txBody>
          <a:bodyPr wrap="square">
            <a:spAutoFit/>
          </a:bodyPr>
          <a:lstStyle/>
          <a:p>
            <a:r>
              <a:rPr lang="en-US">
                <a:latin typeface="Roboto" panose="02000000000000000000" pitchFamily="2" charset="0"/>
                <a:ea typeface="Roboto" panose="02000000000000000000" pitchFamily="2" charset="0"/>
              </a:rPr>
              <a:t>How do we ensure our approaches to assessment align to the curriculum?</a:t>
            </a:r>
            <a:endParaRPr lang="en-AU"/>
          </a:p>
        </p:txBody>
      </p:sp>
      <p:grpSp>
        <p:nvGrpSpPr>
          <p:cNvPr id="8" name="Group 7">
            <a:extLst>
              <a:ext uri="{FF2B5EF4-FFF2-40B4-BE49-F238E27FC236}">
                <a16:creationId xmlns:a16="http://schemas.microsoft.com/office/drawing/2014/main" id="{2464DF38-2B0D-1135-CA58-CBDF3721C213}"/>
              </a:ext>
            </a:extLst>
          </p:cNvPr>
          <p:cNvGrpSpPr/>
          <p:nvPr/>
        </p:nvGrpSpPr>
        <p:grpSpPr>
          <a:xfrm>
            <a:off x="5972003" y="3294200"/>
            <a:ext cx="5336699" cy="1655004"/>
            <a:chOff x="5972003" y="3294200"/>
            <a:chExt cx="5336699" cy="1655004"/>
          </a:xfrm>
        </p:grpSpPr>
        <p:sp>
          <p:nvSpPr>
            <p:cNvPr id="9" name="Rectangle: Rounded Corners 8">
              <a:extLst>
                <a:ext uri="{FF2B5EF4-FFF2-40B4-BE49-F238E27FC236}">
                  <a16:creationId xmlns:a16="http://schemas.microsoft.com/office/drawing/2014/main" id="{B33DAC88-0D9A-00E6-5F5C-22CF11749EB0}"/>
                </a:ext>
              </a:extLst>
            </p:cNvPr>
            <p:cNvSpPr/>
            <p:nvPr/>
          </p:nvSpPr>
          <p:spPr>
            <a:xfrm>
              <a:off x="5972003" y="3294200"/>
              <a:ext cx="5336699" cy="1655004"/>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600">
                  <a:solidFill>
                    <a:schemeClr val="tx1"/>
                  </a:solidFill>
                  <a:latin typeface="Roboto" panose="02000000000000000000" pitchFamily="2" charset="0"/>
                  <a:ea typeface="Roboto" panose="02000000000000000000" pitchFamily="2" charset="0"/>
                </a:rPr>
                <a:t>At the end of the video, reflect on current practice and share your observations and thinking with the group. </a:t>
              </a:r>
            </a:p>
          </p:txBody>
        </p:sp>
        <p:pic>
          <p:nvPicPr>
            <p:cNvPr id="2" name="Picture 1" descr="Discussion icon">
              <a:extLst>
                <a:ext uri="{FF2B5EF4-FFF2-40B4-BE49-F238E27FC236}">
                  <a16:creationId xmlns:a16="http://schemas.microsoft.com/office/drawing/2014/main" id="{82876188-701C-8746-19B4-9D180C679C3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270133" y="3483192"/>
              <a:ext cx="554762" cy="488511"/>
            </a:xfrm>
            <a:prstGeom prst="rect">
              <a:avLst/>
            </a:prstGeom>
          </p:spPr>
        </p:pic>
      </p:grpSp>
      <p:pic>
        <p:nvPicPr>
          <p:cNvPr id="7" name="Picture 6" descr="Whole-school planning graphic">
            <a:extLst>
              <a:ext uri="{FF2B5EF4-FFF2-40B4-BE49-F238E27FC236}">
                <a16:creationId xmlns:a16="http://schemas.microsoft.com/office/drawing/2014/main" id="{E6309E19-598C-AB29-3EC1-FCEB76653C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4470" y="1364864"/>
            <a:ext cx="5614154" cy="5367679"/>
          </a:xfrm>
          <a:prstGeom prst="rect">
            <a:avLst/>
          </a:prstGeom>
          <a:ln>
            <a:noFill/>
          </a:ln>
        </p:spPr>
      </p:pic>
      <p:pic>
        <p:nvPicPr>
          <p:cNvPr id="5" name="Picture 4" descr="Reflect graphic&#10;What's working well, and what needs to change?">
            <a:extLst>
              <a:ext uri="{FF2B5EF4-FFF2-40B4-BE49-F238E27FC236}">
                <a16:creationId xmlns:a16="http://schemas.microsoft.com/office/drawing/2014/main" id="{5623C9C1-CE59-89B1-918E-18BFD1E35E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02282" y="5453693"/>
            <a:ext cx="2289718" cy="1500916"/>
          </a:xfrm>
          <a:prstGeom prst="rect">
            <a:avLst/>
          </a:prstGeom>
        </p:spPr>
      </p:pic>
      <p:sp>
        <p:nvSpPr>
          <p:cNvPr id="4" name="Rectangle: Rounded Corners 3">
            <a:extLst>
              <a:ext uri="{FF2B5EF4-FFF2-40B4-BE49-F238E27FC236}">
                <a16:creationId xmlns:a16="http://schemas.microsoft.com/office/drawing/2014/main" id="{E0654859-53FA-C5D4-D81A-858F7DE1E18A}"/>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B2861544-FE07-1726-CAB7-E3A5A41B1D04}"/>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5" name="Block Arc 14">
            <a:extLst>
              <a:ext uri="{FF2B5EF4-FFF2-40B4-BE49-F238E27FC236}">
                <a16:creationId xmlns:a16="http://schemas.microsoft.com/office/drawing/2014/main" id="{1A6ADA42-98E5-028B-0107-9D39CCA27460}"/>
              </a:ext>
              <a:ext uri="{C183D7F6-B498-43B3-948B-1728B52AA6E4}">
                <adec:decorative xmlns:adec="http://schemas.microsoft.com/office/drawing/2017/decorative" val="1"/>
              </a:ext>
            </a:extLst>
          </p:cNvPr>
          <p:cNvSpPr/>
          <p:nvPr/>
        </p:nvSpPr>
        <p:spPr>
          <a:xfrm rot="10800000">
            <a:off x="1083579" y="1998717"/>
            <a:ext cx="4075654" cy="4078654"/>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42099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23D6-20AB-124C-C2EE-DBA097CADA15}"/>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ADEC3DC-185D-9AF4-CE3F-8EF9236C0B46}"/>
              </a:ext>
              <a:ext uri="{C183D7F6-B498-43B3-948B-1728B52AA6E4}">
                <adec:decorative xmlns:adec="http://schemas.microsoft.com/office/drawing/2017/decorative" val="1"/>
              </a:ext>
            </a:extLst>
          </p:cNvPr>
          <p:cNvCxnSpPr/>
          <p:nvPr/>
        </p:nvCxnSpPr>
        <p:spPr>
          <a:xfrm>
            <a:off x="711217" y="605904"/>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3CA3CD7-C458-0F1F-E34A-2BEDFF4A8A5C}"/>
              </a:ext>
            </a:extLst>
          </p:cNvPr>
          <p:cNvSpPr txBox="1">
            <a:spLocks/>
          </p:cNvSpPr>
          <p:nvPr/>
        </p:nvSpPr>
        <p:spPr>
          <a:xfrm>
            <a:off x="587565" y="779809"/>
            <a:ext cx="6387393" cy="11420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Roboto" panose="02000000000000000000" pitchFamily="2" charset="0"/>
                <a:ea typeface="Roboto" panose="02000000000000000000" pitchFamily="2" charset="0"/>
                <a:cs typeface="+mn-cs"/>
              </a:rPr>
              <a:t>Aligning curriculum and assessment video</a:t>
            </a:r>
            <a:endParaRPr lang="en-AU" sz="3200" b="1">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F7173E63-E8AE-645E-0C2B-7AC9C8234CB9}"/>
              </a:ext>
            </a:extLst>
          </p:cNvPr>
          <p:cNvSpPr txBox="1"/>
          <p:nvPr/>
        </p:nvSpPr>
        <p:spPr>
          <a:xfrm>
            <a:off x="7186627" y="3310745"/>
            <a:ext cx="3738047" cy="646331"/>
          </a:xfrm>
          <a:prstGeom prst="rect">
            <a:avLst/>
          </a:prstGeom>
          <a:noFill/>
        </p:spPr>
        <p:txBody>
          <a:bodyPr wrap="square" rtlCol="0">
            <a:spAutoFit/>
          </a:bodyPr>
          <a:lstStyle/>
          <a:p>
            <a:r>
              <a:rPr lang="en-US" b="1">
                <a:solidFill>
                  <a:srgbClr val="00629B"/>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Watch Aligning curriculum and assessment video</a:t>
            </a:r>
            <a:endParaRPr lang="en-US">
              <a:solidFill>
                <a:srgbClr val="00629B"/>
              </a:solidFill>
              <a:latin typeface="Roboto" panose="02000000000000000000" pitchFamily="2" charset="0"/>
              <a:ea typeface="Roboto" panose="02000000000000000000" pitchFamily="2" charset="0"/>
            </a:endParaRPr>
          </a:p>
        </p:txBody>
      </p:sp>
      <p:grpSp>
        <p:nvGrpSpPr>
          <p:cNvPr id="11" name="Group 10">
            <a:extLst>
              <a:ext uri="{FF2B5EF4-FFF2-40B4-BE49-F238E27FC236}">
                <a16:creationId xmlns:a16="http://schemas.microsoft.com/office/drawing/2014/main" id="{3A78C033-4784-8D22-23E4-3366FEB0077B}"/>
              </a:ext>
            </a:extLst>
          </p:cNvPr>
          <p:cNvGrpSpPr/>
          <p:nvPr/>
        </p:nvGrpSpPr>
        <p:grpSpPr>
          <a:xfrm>
            <a:off x="1035779" y="2383352"/>
            <a:ext cx="5337627" cy="2997169"/>
            <a:chOff x="1006903" y="2364101"/>
            <a:chExt cx="5337627" cy="2997169"/>
          </a:xfrm>
        </p:grpSpPr>
        <p:pic>
          <p:nvPicPr>
            <p:cNvPr id="10" name="Picture 9">
              <a:hlinkClick r:id="rId3"/>
              <a:extLst>
                <a:ext uri="{FF2B5EF4-FFF2-40B4-BE49-F238E27FC236}">
                  <a16:creationId xmlns:a16="http://schemas.microsoft.com/office/drawing/2014/main" id="{15F5A005-17C7-FAE5-4A86-3B92817C7ED9}"/>
                </a:ext>
              </a:extLst>
            </p:cNvPr>
            <p:cNvPicPr>
              <a:picLocks noChangeAspect="1"/>
            </p:cNvPicPr>
            <p:nvPr/>
          </p:nvPicPr>
          <p:blipFill>
            <a:blip r:embed="rId4"/>
            <a:stretch>
              <a:fillRect/>
            </a:stretch>
          </p:blipFill>
          <p:spPr>
            <a:xfrm>
              <a:off x="1006903" y="2364101"/>
              <a:ext cx="5337627" cy="2997169"/>
            </a:xfrm>
            <a:prstGeom prst="roundRect">
              <a:avLst>
                <a:gd name="adj" fmla="val 3180"/>
              </a:avLst>
            </a:prstGeom>
            <a:ln>
              <a:solidFill>
                <a:schemeClr val="bg2">
                  <a:lumMod val="75000"/>
                </a:schemeClr>
              </a:solidFill>
            </a:ln>
          </p:spPr>
        </p:pic>
        <p:sp>
          <p:nvSpPr>
            <p:cNvPr id="7" name="Oval 6">
              <a:hlinkClick r:id="rId3"/>
              <a:extLst>
                <a:ext uri="{FF2B5EF4-FFF2-40B4-BE49-F238E27FC236}">
                  <a16:creationId xmlns:a16="http://schemas.microsoft.com/office/drawing/2014/main" id="{21857D6E-976B-053F-31AA-697164322069}"/>
                </a:ext>
              </a:extLst>
            </p:cNvPr>
            <p:cNvSpPr/>
            <p:nvPr/>
          </p:nvSpPr>
          <p:spPr>
            <a:xfrm>
              <a:off x="3222501" y="3277113"/>
              <a:ext cx="933012" cy="93301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hlinkClick r:id="rId3"/>
              <a:extLst>
                <a:ext uri="{FF2B5EF4-FFF2-40B4-BE49-F238E27FC236}">
                  <a16:creationId xmlns:a16="http://schemas.microsoft.com/office/drawing/2014/main" id="{C37D94C4-2C34-A965-7133-3A0C0F713F5D}"/>
                </a:ext>
              </a:extLst>
            </p:cNvPr>
            <p:cNvSpPr/>
            <p:nvPr/>
          </p:nvSpPr>
          <p:spPr>
            <a:xfrm rot="5400000">
              <a:off x="3545054" y="3559605"/>
              <a:ext cx="426912" cy="36802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92951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9E0A6-8B2C-33CB-9DCA-CB6E8272CCD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2D6352B-4379-B479-6AAB-D1288F09424B}"/>
              </a:ext>
            </a:extLst>
          </p:cNvPr>
          <p:cNvSpPr>
            <a:spLocks noGrp="1"/>
          </p:cNvSpPr>
          <p:nvPr>
            <p:ph type="title"/>
          </p:nvPr>
        </p:nvSpPr>
        <p:spPr>
          <a:xfrm>
            <a:off x="438681" y="759362"/>
            <a:ext cx="621730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Planning for multi-age classes</a:t>
            </a:r>
            <a:endParaRPr lang="en-AU" sz="3200" b="1">
              <a:latin typeface="Roboto" panose="02000000000000000000" pitchFamily="2" charset="0"/>
              <a:ea typeface="Roboto" panose="02000000000000000000" pitchFamily="2" charset="0"/>
              <a:cs typeface="+mn-cs"/>
            </a:endParaRPr>
          </a:p>
        </p:txBody>
      </p:sp>
      <p:pic>
        <p:nvPicPr>
          <p:cNvPr id="5" name="Picture 4" descr="Whole-school planning graphic">
            <a:extLst>
              <a:ext uri="{FF2B5EF4-FFF2-40B4-BE49-F238E27FC236}">
                <a16:creationId xmlns:a16="http://schemas.microsoft.com/office/drawing/2014/main" id="{63671337-8B36-A4C2-AFAE-F56F851FE9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0069" y="1185585"/>
            <a:ext cx="5610139" cy="5363840"/>
          </a:xfrm>
          <a:prstGeom prst="rect">
            <a:avLst/>
          </a:prstGeom>
          <a:ln>
            <a:noFill/>
          </a:ln>
        </p:spPr>
      </p:pic>
      <p:pic>
        <p:nvPicPr>
          <p:cNvPr id="7" name="Picture 6" descr="Reflect graphic&#10;What's working well, and what needs to change?">
            <a:extLst>
              <a:ext uri="{FF2B5EF4-FFF2-40B4-BE49-F238E27FC236}">
                <a16:creationId xmlns:a16="http://schemas.microsoft.com/office/drawing/2014/main" id="{18BDDEBC-BE25-2964-2D27-65137381F3D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292" y="4772399"/>
            <a:ext cx="2710937" cy="1777026"/>
          </a:xfrm>
          <a:prstGeom prst="rect">
            <a:avLst/>
          </a:prstGeom>
        </p:spPr>
      </p:pic>
      <p:sp>
        <p:nvSpPr>
          <p:cNvPr id="4" name="Rectangle: Rounded Corners 3">
            <a:extLst>
              <a:ext uri="{FF2B5EF4-FFF2-40B4-BE49-F238E27FC236}">
                <a16:creationId xmlns:a16="http://schemas.microsoft.com/office/drawing/2014/main" id="{20A8F552-AE93-B102-B82D-AACB52037CF3}"/>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C30AADE-D37F-2E8D-1EA3-49879BF8E419}"/>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9" name="Block Arc 8">
            <a:extLst>
              <a:ext uri="{FF2B5EF4-FFF2-40B4-BE49-F238E27FC236}">
                <a16:creationId xmlns:a16="http://schemas.microsoft.com/office/drawing/2014/main" id="{D444B139-26CC-AD4B-F0CD-91CF441C6F93}"/>
              </a:ext>
              <a:ext uri="{C183D7F6-B498-43B3-948B-1728B52AA6E4}">
                <adec:decorative xmlns:adec="http://schemas.microsoft.com/office/drawing/2017/decorative" val="1"/>
              </a:ext>
            </a:extLst>
          </p:cNvPr>
          <p:cNvSpPr/>
          <p:nvPr/>
        </p:nvSpPr>
        <p:spPr>
          <a:xfrm rot="2702015" flipH="1" flipV="1">
            <a:off x="3618190" y="1847550"/>
            <a:ext cx="4035459" cy="403545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5423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3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A1C55-CA90-CD5F-85E7-BAF2EE4FAC9D}"/>
            </a:ext>
          </a:extLst>
        </p:cNvPr>
        <p:cNvGrpSpPr/>
        <p:nvPr/>
      </p:nvGrpSpPr>
      <p:grpSpPr>
        <a:xfrm>
          <a:off x="0" y="0"/>
          <a:ext cx="0" cy="0"/>
          <a:chOff x="0" y="0"/>
          <a:chExt cx="0" cy="0"/>
        </a:xfrm>
      </p:grpSpPr>
      <p:pic>
        <p:nvPicPr>
          <p:cNvPr id="6" name="Picture 5" descr="A group of teachers sitting around a conference table having a meeting, with laptops, notebooks, and papers in front of them.">
            <a:extLst>
              <a:ext uri="{FF2B5EF4-FFF2-40B4-BE49-F238E27FC236}">
                <a16:creationId xmlns:a16="http://schemas.microsoft.com/office/drawing/2014/main" id="{766A3B7E-85AC-F992-42E1-7FF834EB4515}"/>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extBox 1">
            <a:extLst>
              <a:ext uri="{FF2B5EF4-FFF2-40B4-BE49-F238E27FC236}">
                <a16:creationId xmlns:a16="http://schemas.microsoft.com/office/drawing/2014/main" id="{142D1557-FAD3-6102-4D71-6BA64A47FC7D}"/>
              </a:ext>
            </a:extLst>
          </p:cNvPr>
          <p:cNvSpPr txBox="1"/>
          <p:nvPr/>
        </p:nvSpPr>
        <p:spPr>
          <a:xfrm>
            <a:off x="6758492" y="1323206"/>
            <a:ext cx="4977560" cy="1609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300"/>
              </a:spcBef>
            </a:pPr>
            <a:r>
              <a:rPr lang="en-US" sz="3000" b="1">
                <a:latin typeface="Roboto" panose="02000000000000000000" pitchFamily="2" charset="0"/>
                <a:ea typeface="Roboto" panose="02000000000000000000" pitchFamily="2" charset="0"/>
              </a:rPr>
              <a:t>Planning for multi-age classes</a:t>
            </a:r>
          </a:p>
          <a:p>
            <a:pPr>
              <a:lnSpc>
                <a:spcPct val="90000"/>
              </a:lnSpc>
              <a:spcBef>
                <a:spcPts val="300"/>
              </a:spcBef>
            </a:pPr>
            <a:endParaRPr lang="en-US" sz="2400">
              <a:solidFill>
                <a:schemeClr val="tx1">
                  <a:lumMod val="75000"/>
                  <a:lumOff val="25000"/>
                </a:schemeClr>
              </a:solidFill>
              <a:latin typeface="Roboto" panose="02000000000000000000" pitchFamily="2" charset="0"/>
              <a:ea typeface="Roboto" panose="02000000000000000000" pitchFamily="2" charset="0"/>
            </a:endParaRPr>
          </a:p>
          <a:p>
            <a:pPr>
              <a:lnSpc>
                <a:spcPct val="90000"/>
              </a:lnSpc>
              <a:spcBef>
                <a:spcPts val="300"/>
              </a:spcBef>
            </a:pPr>
            <a:r>
              <a:rPr lang="en-US" sz="2000">
                <a:latin typeface="Roboto" panose="02000000000000000000" pitchFamily="2" charset="0"/>
                <a:ea typeface="Roboto" panose="02000000000000000000" pitchFamily="2" charset="0"/>
              </a:rPr>
              <a:t>Jigsaw adaptation</a:t>
            </a:r>
          </a:p>
        </p:txBody>
      </p:sp>
      <p:sp>
        <p:nvSpPr>
          <p:cNvPr id="5" name="TextBox 4">
            <a:extLst>
              <a:ext uri="{FF2B5EF4-FFF2-40B4-BE49-F238E27FC236}">
                <a16:creationId xmlns:a16="http://schemas.microsoft.com/office/drawing/2014/main" id="{9878E81C-984E-D6B7-7A8F-C54858F314AD}"/>
              </a:ext>
            </a:extLst>
          </p:cNvPr>
          <p:cNvSpPr txBox="1"/>
          <p:nvPr/>
        </p:nvSpPr>
        <p:spPr>
          <a:xfrm>
            <a:off x="6857944" y="3112860"/>
            <a:ext cx="4621519" cy="196977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300"/>
              </a:spcBef>
              <a:spcAft>
                <a:spcPts val="300"/>
              </a:spcAft>
              <a:buFont typeface="+mj-lt"/>
              <a:buAutoNum type="arabicPeriod"/>
              <a:defRPr/>
            </a:pPr>
            <a:r>
              <a:rPr lang="en-US" sz="1600">
                <a:latin typeface="Roboto"/>
                <a:ea typeface="Roboto"/>
              </a:rPr>
              <a:t>Form 3 groups. </a:t>
            </a:r>
          </a:p>
          <a:p>
            <a:pPr marL="342900" indent="-342900">
              <a:spcBef>
                <a:spcPts val="300"/>
              </a:spcBef>
              <a:spcAft>
                <a:spcPts val="300"/>
              </a:spcAft>
              <a:buFont typeface="+mj-lt"/>
              <a:buAutoNum type="arabicPeriod"/>
              <a:defRPr/>
            </a:pPr>
            <a:r>
              <a:rPr lang="en-US" sz="1600">
                <a:latin typeface="Roboto"/>
                <a:ea typeface="Roboto"/>
              </a:rPr>
              <a:t>Each group will review a different resource and discuss how this information might support improving current practice.</a:t>
            </a:r>
          </a:p>
          <a:p>
            <a:pPr marL="342900" indent="-342900">
              <a:spcBef>
                <a:spcPts val="300"/>
              </a:spcBef>
              <a:spcAft>
                <a:spcPts val="300"/>
              </a:spcAft>
              <a:buFont typeface="+mj-lt"/>
              <a:buAutoNum type="arabicPeriod"/>
              <a:defRPr/>
            </a:pPr>
            <a:r>
              <a:rPr lang="en-US" sz="1600">
                <a:latin typeface="Roboto"/>
                <a:ea typeface="Roboto"/>
              </a:rPr>
              <a:t>Each group will present back to the whole group with the key points from their discussion.</a:t>
            </a:r>
          </a:p>
        </p:txBody>
      </p:sp>
      <p:pic>
        <p:nvPicPr>
          <p:cNvPr id="3" name="Picture 2" descr="Reflect graphic&#10;What's working well, and what needs to change?">
            <a:extLst>
              <a:ext uri="{FF2B5EF4-FFF2-40B4-BE49-F238E27FC236}">
                <a16:creationId xmlns:a16="http://schemas.microsoft.com/office/drawing/2014/main" id="{C55CD404-CB1A-55F0-B789-B7984A78ED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24653" y="4986749"/>
            <a:ext cx="2111398" cy="1384027"/>
          </a:xfrm>
          <a:prstGeom prst="rect">
            <a:avLst/>
          </a:prstGeom>
        </p:spPr>
      </p:pic>
      <p:sp>
        <p:nvSpPr>
          <p:cNvPr id="11" name="Slide Number Placeholder 5">
            <a:extLst>
              <a:ext uri="{FF2B5EF4-FFF2-40B4-BE49-F238E27FC236}">
                <a16:creationId xmlns:a16="http://schemas.microsoft.com/office/drawing/2014/main" id="{1002C814-0F4C-C9EB-5942-11FD412EBA4E}"/>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13</a:t>
            </a:fld>
            <a:r>
              <a:rPr lang="en-US" b="1">
                <a:solidFill>
                  <a:schemeClr val="bg1">
                    <a:lumMod val="50000"/>
                  </a:schemeClr>
                </a:solidFill>
              </a:rPr>
              <a:t>   </a:t>
            </a:r>
          </a:p>
        </p:txBody>
      </p:sp>
    </p:spTree>
    <p:extLst>
      <p:ext uri="{BB962C8B-B14F-4D97-AF65-F5344CB8AC3E}">
        <p14:creationId xmlns:p14="http://schemas.microsoft.com/office/powerpoint/2010/main" val="953601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FF521-3630-C4FB-0FE2-5D524E2028E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637D0B9-4371-8353-DBF2-731558B3467F}"/>
              </a:ext>
            </a:extLst>
          </p:cNvPr>
          <p:cNvSpPr>
            <a:spLocks noGrp="1"/>
          </p:cNvSpPr>
          <p:nvPr>
            <p:ph type="title"/>
          </p:nvPr>
        </p:nvSpPr>
        <p:spPr>
          <a:xfrm>
            <a:off x="438681" y="759362"/>
            <a:ext cx="621730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Engaging with community</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1C8BC322-9940-26D7-49F9-1EEBD6EA7848}"/>
              </a:ext>
            </a:extLst>
          </p:cNvPr>
          <p:cNvSpPr/>
          <p:nvPr/>
        </p:nvSpPr>
        <p:spPr>
          <a:xfrm>
            <a:off x="6406323" y="2359733"/>
            <a:ext cx="4916333" cy="2829487"/>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How do we communicate and collaborate with our school community about our approaches to curriculum implementation? </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Families</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First Nations Australian communities</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Other community groups</a:t>
            </a:r>
          </a:p>
        </p:txBody>
      </p:sp>
      <p:pic>
        <p:nvPicPr>
          <p:cNvPr id="6" name="Picture 5" descr="Whole-school planning graphic">
            <a:extLst>
              <a:ext uri="{FF2B5EF4-FFF2-40B4-BE49-F238E27FC236}">
                <a16:creationId xmlns:a16="http://schemas.microsoft.com/office/drawing/2014/main" id="{79AB90E3-D2A1-6AAC-8EEA-321140D618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859" y="1354440"/>
            <a:ext cx="5585948" cy="5340712"/>
          </a:xfrm>
          <a:prstGeom prst="rect">
            <a:avLst/>
          </a:prstGeom>
        </p:spPr>
      </p:pic>
      <p:pic>
        <p:nvPicPr>
          <p:cNvPr id="7" name="Picture 6" descr="Reflect graphic&#10;What's working well, and what needs to change?">
            <a:extLst>
              <a:ext uri="{FF2B5EF4-FFF2-40B4-BE49-F238E27FC236}">
                <a16:creationId xmlns:a16="http://schemas.microsoft.com/office/drawing/2014/main" id="{FCA01F16-84AD-F651-0143-24A5ADF7A5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39693" y="4918125"/>
            <a:ext cx="2710937" cy="1777026"/>
          </a:xfrm>
          <a:prstGeom prst="rect">
            <a:avLst/>
          </a:prstGeom>
        </p:spPr>
      </p:pic>
      <p:sp>
        <p:nvSpPr>
          <p:cNvPr id="4" name="Rectangle: Rounded Corners 3">
            <a:extLst>
              <a:ext uri="{FF2B5EF4-FFF2-40B4-BE49-F238E27FC236}">
                <a16:creationId xmlns:a16="http://schemas.microsoft.com/office/drawing/2014/main" id="{B3F301E0-E64F-D517-09EE-8B7F64E5DBB8}"/>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925F35C3-9076-ED3A-247E-C5518CCC3B6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8" name="Block Arc 7">
            <a:extLst>
              <a:ext uri="{FF2B5EF4-FFF2-40B4-BE49-F238E27FC236}">
                <a16:creationId xmlns:a16="http://schemas.microsoft.com/office/drawing/2014/main" id="{4610995B-C898-EF29-AC4F-45D10AB7400B}"/>
              </a:ext>
              <a:ext uri="{C183D7F6-B498-43B3-948B-1728B52AA6E4}">
                <adec:decorative xmlns:adec="http://schemas.microsoft.com/office/drawing/2017/decorative" val="1"/>
              </a:ext>
            </a:extLst>
          </p:cNvPr>
          <p:cNvSpPr/>
          <p:nvPr/>
        </p:nvSpPr>
        <p:spPr>
          <a:xfrm rot="16200000">
            <a:off x="1370598" y="2004791"/>
            <a:ext cx="3997479" cy="399747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40846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0BCA-1CF8-1C8E-74F0-8AA244E1FA3E}"/>
            </a:ext>
          </a:extLst>
        </p:cNvPr>
        <p:cNvGrpSpPr/>
        <p:nvPr/>
      </p:nvGrpSpPr>
      <p:grpSpPr>
        <a:xfrm>
          <a:off x="0" y="0"/>
          <a:ext cx="0" cy="0"/>
          <a:chOff x="0" y="0"/>
          <a:chExt cx="0" cy="0"/>
        </a:xfrm>
      </p:grpSpPr>
      <p:pic>
        <p:nvPicPr>
          <p:cNvPr id="6" name="Picture 5" descr="A group of teachers sitting around a conference table having a meeting, with laptops, notebooks, and papers in front of them.">
            <a:extLst>
              <a:ext uri="{FF2B5EF4-FFF2-40B4-BE49-F238E27FC236}">
                <a16:creationId xmlns:a16="http://schemas.microsoft.com/office/drawing/2014/main" id="{E5E976A7-89D1-6163-2143-8774F0E0312F}"/>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extBox 1">
            <a:extLst>
              <a:ext uri="{FF2B5EF4-FFF2-40B4-BE49-F238E27FC236}">
                <a16:creationId xmlns:a16="http://schemas.microsoft.com/office/drawing/2014/main" id="{5EC110AA-5546-BDB8-13F8-02C6D2F1137A}"/>
              </a:ext>
            </a:extLst>
          </p:cNvPr>
          <p:cNvSpPr txBox="1"/>
          <p:nvPr/>
        </p:nvSpPr>
        <p:spPr>
          <a:xfrm>
            <a:off x="7022658" y="1157983"/>
            <a:ext cx="494730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300"/>
              </a:spcBef>
            </a:pPr>
            <a:r>
              <a:rPr lang="en-US" sz="3000" b="1">
                <a:latin typeface="Roboto" panose="02000000000000000000" pitchFamily="2" charset="0"/>
                <a:ea typeface="Roboto" panose="02000000000000000000" pitchFamily="2" charset="0"/>
              </a:rPr>
              <a:t>Engaging with community</a:t>
            </a:r>
          </a:p>
        </p:txBody>
      </p:sp>
      <p:sp>
        <p:nvSpPr>
          <p:cNvPr id="5" name="TextBox 4">
            <a:extLst>
              <a:ext uri="{FF2B5EF4-FFF2-40B4-BE49-F238E27FC236}">
                <a16:creationId xmlns:a16="http://schemas.microsoft.com/office/drawing/2014/main" id="{C2285A07-1DD7-A3B4-ACD2-2B4A7254E27A}"/>
              </a:ext>
            </a:extLst>
          </p:cNvPr>
          <p:cNvSpPr txBox="1"/>
          <p:nvPr/>
        </p:nvSpPr>
        <p:spPr>
          <a:xfrm>
            <a:off x="6997824" y="1725170"/>
            <a:ext cx="4427564" cy="120032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How do we communicate and collaborate with our school community about our approaches to curriculum implementation?</a:t>
            </a:r>
          </a:p>
        </p:txBody>
      </p:sp>
      <p:sp>
        <p:nvSpPr>
          <p:cNvPr id="3" name="TextBox 2">
            <a:extLst>
              <a:ext uri="{FF2B5EF4-FFF2-40B4-BE49-F238E27FC236}">
                <a16:creationId xmlns:a16="http://schemas.microsoft.com/office/drawing/2014/main" id="{9794EEAD-AE5C-7C04-82B2-7A8ADB6A0395}"/>
              </a:ext>
            </a:extLst>
          </p:cNvPr>
          <p:cNvSpPr txBox="1"/>
          <p:nvPr/>
        </p:nvSpPr>
        <p:spPr>
          <a:xfrm>
            <a:off x="6997824" y="3048051"/>
            <a:ext cx="4604959" cy="2031325"/>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sz="1600" b="1">
                <a:latin typeface="Roboto" panose="02000000000000000000" pitchFamily="2" charset="0"/>
                <a:ea typeface="Roboto" panose="02000000000000000000" pitchFamily="2" charset="0"/>
              </a:rPr>
              <a:t>Think–Pair–Share</a:t>
            </a:r>
            <a:endParaRPr lang="en-US" sz="1600" b="1">
              <a:latin typeface="Roboto" panose="02000000000000000000" pitchFamily="2" charset="0"/>
              <a:ea typeface="Roboto" panose="02000000000000000000" pitchFamily="2" charset="0"/>
              <a:cs typeface="Roboto"/>
            </a:endParaRPr>
          </a:p>
          <a:p>
            <a:pPr marL="342900" indent="-342900">
              <a:spcAft>
                <a:spcPts val="1200"/>
              </a:spcAft>
              <a:buFont typeface="+mj-lt"/>
              <a:buAutoNum type="arabicPeriod"/>
              <a:defRPr/>
            </a:pPr>
            <a:r>
              <a:rPr lang="en-US" sz="1600" b="1">
                <a:latin typeface="Roboto"/>
                <a:ea typeface="Roboto"/>
              </a:rPr>
              <a:t>Think </a:t>
            </a:r>
            <a:r>
              <a:rPr lang="en-US" sz="1600">
                <a:latin typeface="Roboto"/>
                <a:ea typeface="Roboto"/>
              </a:rPr>
              <a:t>independently about a prompt or problem.</a:t>
            </a:r>
          </a:p>
          <a:p>
            <a:pPr marL="342900" indent="-342900">
              <a:spcAft>
                <a:spcPts val="1200"/>
              </a:spcAft>
              <a:buFont typeface="+mj-lt"/>
              <a:buAutoNum type="arabicPeriod"/>
              <a:defRPr/>
            </a:pPr>
            <a:r>
              <a:rPr lang="en-US" sz="1600" b="1">
                <a:latin typeface="Roboto"/>
                <a:ea typeface="Roboto"/>
              </a:rPr>
              <a:t>Pair </a:t>
            </a:r>
            <a:r>
              <a:rPr lang="en-US" sz="1600">
                <a:latin typeface="Roboto"/>
                <a:ea typeface="Roboto"/>
              </a:rPr>
              <a:t>up and discuss your ideas with a colleague.</a:t>
            </a:r>
          </a:p>
          <a:p>
            <a:pPr marL="342900" indent="-342900">
              <a:spcAft>
                <a:spcPts val="1200"/>
              </a:spcAft>
              <a:buFont typeface="+mj-lt"/>
              <a:buAutoNum type="arabicPeriod"/>
              <a:defRPr/>
            </a:pPr>
            <a:r>
              <a:rPr lang="en-US" sz="1600" b="1">
                <a:latin typeface="Roboto"/>
                <a:ea typeface="Roboto"/>
              </a:rPr>
              <a:t>Share </a:t>
            </a:r>
            <a:r>
              <a:rPr lang="en-US" sz="1600">
                <a:latin typeface="Roboto"/>
                <a:ea typeface="Roboto"/>
              </a:rPr>
              <a:t>your ideas with the group.</a:t>
            </a:r>
          </a:p>
        </p:txBody>
      </p:sp>
      <p:sp>
        <p:nvSpPr>
          <p:cNvPr id="10" name="Rectangle 9">
            <a:extLst>
              <a:ext uri="{FF2B5EF4-FFF2-40B4-BE49-F238E27FC236}">
                <a16:creationId xmlns:a16="http://schemas.microsoft.com/office/drawing/2014/main" id="{23B3C724-82A6-435C-9378-09F5C240FC5D}"/>
              </a:ext>
              <a:ext uri="{C183D7F6-B498-43B3-948B-1728B52AA6E4}">
                <adec:decorative xmlns:adec="http://schemas.microsoft.com/office/drawing/2017/decorative" val="1"/>
              </a:ext>
            </a:extLst>
          </p:cNvPr>
          <p:cNvSpPr/>
          <p:nvPr/>
        </p:nvSpPr>
        <p:spPr>
          <a:xfrm rot="5400000">
            <a:off x="-3327991" y="3327991"/>
            <a:ext cx="6858000" cy="202019"/>
          </a:xfrm>
          <a:prstGeom prst="rect">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flect graphic&#10;What's working well, and what needs to change?">
            <a:extLst>
              <a:ext uri="{FF2B5EF4-FFF2-40B4-BE49-F238E27FC236}">
                <a16:creationId xmlns:a16="http://schemas.microsoft.com/office/drawing/2014/main" id="{CBE1FCE2-D288-4F78-F9C9-C418E389CE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72363" y="4910608"/>
            <a:ext cx="2265740" cy="1485198"/>
          </a:xfrm>
          <a:prstGeom prst="rect">
            <a:avLst/>
          </a:prstGeom>
        </p:spPr>
      </p:pic>
      <p:sp>
        <p:nvSpPr>
          <p:cNvPr id="11" name="Slide Number Placeholder 5">
            <a:extLst>
              <a:ext uri="{FF2B5EF4-FFF2-40B4-BE49-F238E27FC236}">
                <a16:creationId xmlns:a16="http://schemas.microsoft.com/office/drawing/2014/main" id="{FDD1B6B1-6B73-1E86-EA7C-4248D1907E23}"/>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15</a:t>
            </a:fld>
            <a:r>
              <a:rPr lang="en-US" b="1">
                <a:solidFill>
                  <a:schemeClr val="bg1">
                    <a:lumMod val="50000"/>
                  </a:schemeClr>
                </a:solidFill>
              </a:rPr>
              <a:t>   </a:t>
            </a:r>
          </a:p>
        </p:txBody>
      </p:sp>
    </p:spTree>
    <p:extLst>
      <p:ext uri="{BB962C8B-B14F-4D97-AF65-F5344CB8AC3E}">
        <p14:creationId xmlns:p14="http://schemas.microsoft.com/office/powerpoint/2010/main" val="49713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9CFD-683F-E134-E816-46BDC7032EC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18D96DE-41FE-2647-D577-DEFA9505B7E6}"/>
              </a:ext>
            </a:extLst>
          </p:cNvPr>
          <p:cNvSpPr>
            <a:spLocks noGrp="1"/>
          </p:cNvSpPr>
          <p:nvPr>
            <p:ph type="title"/>
          </p:nvPr>
        </p:nvSpPr>
        <p:spPr>
          <a:xfrm>
            <a:off x="438681" y="759362"/>
            <a:ext cx="6217300" cy="605502"/>
          </a:xfrm>
        </p:spPr>
        <p:txBody>
          <a:bodyPr anchor="t">
            <a:noAutofit/>
          </a:bodyPr>
          <a:lstStyle/>
          <a:p>
            <a:r>
              <a:rPr lang="en-US" sz="3200" b="1">
                <a:latin typeface="Roboto" panose="02000000000000000000" pitchFamily="2" charset="0"/>
                <a:ea typeface="Roboto" panose="02000000000000000000" pitchFamily="2" charset="0"/>
              </a:rPr>
              <a:t>Evaluating resources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737A9755-A137-A5CD-CBF0-8D3A8DD06AE4}"/>
              </a:ext>
            </a:extLst>
          </p:cNvPr>
          <p:cNvSpPr/>
          <p:nvPr/>
        </p:nvSpPr>
        <p:spPr>
          <a:xfrm>
            <a:off x="5966662" y="2057463"/>
            <a:ext cx="5088671" cy="1052776"/>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How do we review and evaluate the resources we use for teaching, learning and assessment?</a:t>
            </a:r>
          </a:p>
        </p:txBody>
      </p:sp>
      <p:grpSp>
        <p:nvGrpSpPr>
          <p:cNvPr id="5" name="Group 4">
            <a:extLst>
              <a:ext uri="{FF2B5EF4-FFF2-40B4-BE49-F238E27FC236}">
                <a16:creationId xmlns:a16="http://schemas.microsoft.com/office/drawing/2014/main" id="{718B61E2-D91D-1166-8883-7C9E1CE7B2BD}"/>
              </a:ext>
            </a:extLst>
          </p:cNvPr>
          <p:cNvGrpSpPr/>
          <p:nvPr/>
        </p:nvGrpSpPr>
        <p:grpSpPr>
          <a:xfrm>
            <a:off x="6046175" y="3305291"/>
            <a:ext cx="5506026" cy="1525624"/>
            <a:chOff x="5987764" y="2419817"/>
            <a:chExt cx="5506026" cy="1525624"/>
          </a:xfrm>
        </p:grpSpPr>
        <p:sp>
          <p:nvSpPr>
            <p:cNvPr id="6" name="Rectangle: Rounded Corners 5">
              <a:extLst>
                <a:ext uri="{FF2B5EF4-FFF2-40B4-BE49-F238E27FC236}">
                  <a16:creationId xmlns:a16="http://schemas.microsoft.com/office/drawing/2014/main" id="{45334F6F-A961-A61B-027B-FFED9FCCC55F}"/>
                </a:ext>
              </a:extLst>
            </p:cNvPr>
            <p:cNvSpPr/>
            <p:nvPr/>
          </p:nvSpPr>
          <p:spPr>
            <a:xfrm>
              <a:off x="5987764" y="2419817"/>
              <a:ext cx="5506026" cy="1525624"/>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600">
                  <a:solidFill>
                    <a:schemeClr val="tx1"/>
                  </a:solidFill>
                  <a:latin typeface="Roboto" panose="02000000000000000000" pitchFamily="2" charset="0"/>
                  <a:ea typeface="Roboto" panose="02000000000000000000" pitchFamily="2" charset="0"/>
                </a:rPr>
                <a:t>In small groups, discuss the ways in which resources are currently evaluated. </a:t>
              </a:r>
            </a:p>
          </p:txBody>
        </p:sp>
        <p:pic>
          <p:nvPicPr>
            <p:cNvPr id="8" name="Picture 7" descr="Discussion icon">
              <a:extLst>
                <a:ext uri="{FF2B5EF4-FFF2-40B4-BE49-F238E27FC236}">
                  <a16:creationId xmlns:a16="http://schemas.microsoft.com/office/drawing/2014/main" id="{2ED7D210-4A28-316B-F4BE-8A20E643732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378600" y="2751874"/>
              <a:ext cx="554762" cy="488511"/>
            </a:xfrm>
            <a:prstGeom prst="rect">
              <a:avLst/>
            </a:prstGeom>
          </p:spPr>
        </p:pic>
      </p:grpSp>
      <p:pic>
        <p:nvPicPr>
          <p:cNvPr id="3" name="Picture 2" descr="Whole-school planning graphic">
            <a:extLst>
              <a:ext uri="{FF2B5EF4-FFF2-40B4-BE49-F238E27FC236}">
                <a16:creationId xmlns:a16="http://schemas.microsoft.com/office/drawing/2014/main" id="{17930C78-0C9F-2C66-A470-546ECAD6DB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6036" y="1220310"/>
            <a:ext cx="5610139" cy="5363840"/>
          </a:xfrm>
          <a:prstGeom prst="rect">
            <a:avLst/>
          </a:prstGeom>
          <a:ln>
            <a:noFill/>
          </a:ln>
        </p:spPr>
      </p:pic>
      <p:pic>
        <p:nvPicPr>
          <p:cNvPr id="7" name="Picture 6" descr="Reflect graphic&#10;What's working well, and what needs to change?">
            <a:extLst>
              <a:ext uri="{FF2B5EF4-FFF2-40B4-BE49-F238E27FC236}">
                <a16:creationId xmlns:a16="http://schemas.microsoft.com/office/drawing/2014/main" id="{6178C009-8219-6E0A-0B4C-463E98797F0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00038" y="5273385"/>
            <a:ext cx="2710937" cy="1777026"/>
          </a:xfrm>
          <a:prstGeom prst="rect">
            <a:avLst/>
          </a:prstGeom>
        </p:spPr>
      </p:pic>
      <p:sp>
        <p:nvSpPr>
          <p:cNvPr id="4" name="Rectangle: Rounded Corners 3">
            <a:extLst>
              <a:ext uri="{FF2B5EF4-FFF2-40B4-BE49-F238E27FC236}">
                <a16:creationId xmlns:a16="http://schemas.microsoft.com/office/drawing/2014/main" id="{8F2D3975-0199-460E-9BDA-92E016CD0852}"/>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89C838CC-8E10-E977-1647-9ED6672B658A}"/>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9" name="Block Arc 8">
            <a:extLst>
              <a:ext uri="{FF2B5EF4-FFF2-40B4-BE49-F238E27FC236}">
                <a16:creationId xmlns:a16="http://schemas.microsoft.com/office/drawing/2014/main" id="{B58F35AF-8755-539A-27FD-C48E257F6EC3}"/>
              </a:ext>
              <a:ext uri="{C183D7F6-B498-43B3-948B-1728B52AA6E4}">
                <adec:decorative xmlns:adec="http://schemas.microsoft.com/office/drawing/2017/decorative" val="1"/>
              </a:ext>
            </a:extLst>
          </p:cNvPr>
          <p:cNvSpPr/>
          <p:nvPr/>
        </p:nvSpPr>
        <p:spPr>
          <a:xfrm rot="8087047" flipH="1" flipV="1">
            <a:off x="1224790" y="1861009"/>
            <a:ext cx="4035459" cy="403545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18246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3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par>
                          <p:cTn id="16" fill="hold">
                            <p:stCondLst>
                              <p:cond delay="475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250"/>
                                        <p:tgtEl>
                                          <p:spTgt spid="2"/>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E672-7509-20BE-9EA1-CB9FCC7C78D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5C5BBCE-CC87-4371-F6A2-EBE5050C96EB}"/>
              </a:ext>
            </a:extLst>
          </p:cNvPr>
          <p:cNvSpPr>
            <a:spLocks noGrp="1"/>
          </p:cNvSpPr>
          <p:nvPr>
            <p:ph type="title"/>
          </p:nvPr>
        </p:nvSpPr>
        <p:spPr>
          <a:xfrm>
            <a:off x="438680" y="759362"/>
            <a:ext cx="5583748" cy="647408"/>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Building teacher capability</a:t>
            </a:r>
          </a:p>
        </p:txBody>
      </p:sp>
      <p:sp>
        <p:nvSpPr>
          <p:cNvPr id="7" name="Rectangle: Rounded Corners 6">
            <a:extLst>
              <a:ext uri="{FF2B5EF4-FFF2-40B4-BE49-F238E27FC236}">
                <a16:creationId xmlns:a16="http://schemas.microsoft.com/office/drawing/2014/main" id="{900D295F-33B7-BBD3-61A4-9EBB38F80FA9}"/>
              </a:ext>
            </a:extLst>
          </p:cNvPr>
          <p:cNvSpPr/>
          <p:nvPr/>
        </p:nvSpPr>
        <p:spPr>
          <a:xfrm>
            <a:off x="6688547" y="2145456"/>
            <a:ext cx="4629761" cy="2763428"/>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What support do you need to build your capability in understanding and using the Australian Curriculum? </a:t>
            </a:r>
          </a:p>
          <a:p>
            <a:pPr>
              <a:spcBef>
                <a:spcPts val="300"/>
              </a:spcBef>
              <a:spcAft>
                <a:spcPts val="600"/>
              </a:spcAft>
            </a:pPr>
            <a:endParaRPr lang="en-US">
              <a:solidFill>
                <a:schemeClr val="tx1"/>
              </a:solidFill>
              <a:latin typeface="Roboto" panose="02000000000000000000" pitchFamily="2" charset="0"/>
              <a:ea typeface="Roboto" panose="02000000000000000000" pitchFamily="2" charset="0"/>
            </a:endParaRPr>
          </a:p>
          <a:p>
            <a:pPr>
              <a:spcBef>
                <a:spcPts val="300"/>
              </a:spcBef>
              <a:spcAft>
                <a:spcPts val="600"/>
              </a:spcAft>
            </a:pPr>
            <a:r>
              <a:rPr lang="en-US">
                <a:solidFill>
                  <a:schemeClr val="tx1"/>
                </a:solidFill>
                <a:latin typeface="Roboto" panose="02000000000000000000" pitchFamily="2" charset="0"/>
                <a:ea typeface="Roboto" panose="02000000000000000000" pitchFamily="2" charset="0"/>
              </a:rPr>
              <a:t>What support could you provide to help others build their capability in understanding and using the Australian Curriculum? </a:t>
            </a:r>
          </a:p>
        </p:txBody>
      </p:sp>
      <p:pic>
        <p:nvPicPr>
          <p:cNvPr id="9" name="Picture 8" descr="Whole-school planning graphic">
            <a:extLst>
              <a:ext uri="{FF2B5EF4-FFF2-40B4-BE49-F238E27FC236}">
                <a16:creationId xmlns:a16="http://schemas.microsoft.com/office/drawing/2014/main" id="{09FADD14-5997-ADB0-1CD9-6A1BC2C60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148" y="1261472"/>
            <a:ext cx="5731182" cy="5479570"/>
          </a:xfrm>
          <a:prstGeom prst="rect">
            <a:avLst/>
          </a:prstGeom>
          <a:ln>
            <a:noFill/>
          </a:ln>
        </p:spPr>
      </p:pic>
      <p:sp>
        <p:nvSpPr>
          <p:cNvPr id="4" name="Rectangle: Rounded Corners 3">
            <a:extLst>
              <a:ext uri="{FF2B5EF4-FFF2-40B4-BE49-F238E27FC236}">
                <a16:creationId xmlns:a16="http://schemas.microsoft.com/office/drawing/2014/main" id="{B3219646-4832-6C35-A628-15FD0793C4C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CDEEA740-2A97-2BAE-649B-82A6B8F9DA2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5" name="Block Arc 4">
            <a:extLst>
              <a:ext uri="{FF2B5EF4-FFF2-40B4-BE49-F238E27FC236}">
                <a16:creationId xmlns:a16="http://schemas.microsoft.com/office/drawing/2014/main" id="{AD4A463B-2E7F-7B12-BF56-AC49D968F09D}"/>
              </a:ext>
              <a:ext uri="{C183D7F6-B498-43B3-948B-1728B52AA6E4}">
                <adec:decorative xmlns:adec="http://schemas.microsoft.com/office/drawing/2017/decorative" val="1"/>
              </a:ext>
            </a:extLst>
          </p:cNvPr>
          <p:cNvSpPr/>
          <p:nvPr/>
        </p:nvSpPr>
        <p:spPr>
          <a:xfrm>
            <a:off x="1807108" y="1935480"/>
            <a:ext cx="3997479" cy="399747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30561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8BE93FD-6191-06C2-6B9B-C6D04558464E}"/>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21704"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80" y="1554037"/>
            <a:ext cx="4806128" cy="1585049"/>
          </a:xfrm>
          <a:prstGeom prst="rect">
            <a:avLst/>
          </a:prstGeom>
          <a:noFill/>
        </p:spPr>
        <p:txBody>
          <a:bodyPr wrap="square" lIns="91440" tIns="45720" rIns="91440" bIns="45720" rtlCol="0" anchor="t">
            <a:spAutoFit/>
          </a:bodyPr>
          <a:lstStyle/>
          <a:p>
            <a:r>
              <a:rPr lang="en-US" sz="2400">
                <a:solidFill>
                  <a:schemeClr val="bg1"/>
                </a:solidFill>
                <a:latin typeface="Roboto" panose="02000000000000000000" pitchFamily="2" charset="0"/>
                <a:ea typeface="Roboto" panose="02000000000000000000" pitchFamily="2" charset="0"/>
                <a:cs typeface="Roboto"/>
              </a:rPr>
              <a:t>For more resources visit the </a:t>
            </a:r>
            <a:r>
              <a:rPr lang="en-US" sz="2400">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sz="2400">
                <a:solidFill>
                  <a:schemeClr val="bg1"/>
                </a:solidFill>
                <a:latin typeface="Roboto" panose="02000000000000000000" pitchFamily="2" charset="0"/>
                <a:ea typeface="Roboto" panose="02000000000000000000" pitchFamily="2" charset="0"/>
                <a:cs typeface="Roboto"/>
              </a:rPr>
              <a:t> page on the Australian Curriculum website.</a:t>
            </a:r>
            <a:endParaRPr lang="en-US" sz="2400">
              <a:solidFill>
                <a:schemeClr val="bg1"/>
              </a:solidFill>
              <a:latin typeface="Roboto" panose="02000000000000000000" pitchFamily="2" charset="0"/>
              <a:ea typeface="Roboto" panose="02000000000000000000" pitchFamily="2" charset="0"/>
            </a:endParaRPr>
          </a:p>
          <a:p>
            <a:pPr lvl="1"/>
            <a:endParaRPr lang="en-US" sz="250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0411937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p:cNvSpPr>
          <p:nvPr/>
        </p:nvSpPr>
        <p:spPr>
          <a:xfrm>
            <a:off x="584273" y="2194847"/>
            <a:ext cx="5522495" cy="14737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500">
                <a:solidFill>
                  <a:srgbClr val="00629B"/>
                </a:solidFill>
                <a:latin typeface="Roboto" panose="02000000000000000000" pitchFamily="2" charset="0"/>
                <a:ea typeface="Roboto" panose="02000000000000000000" pitchFamily="2" charset="0"/>
                <a:cs typeface="Times New Roman" panose="02020603050405020304" pitchFamily="18" charset="0"/>
              </a:rPr>
              <a:t>Building teacher</a:t>
            </a:r>
            <a:r>
              <a:rPr lang="en-AU" sz="3500">
                <a:solidFill>
                  <a:srgbClr val="00629B"/>
                </a:solidFill>
                <a:latin typeface="Roboto" panose="02000000000000000000" pitchFamily="2" charset="0"/>
                <a:ea typeface="Roboto" panose="02000000000000000000" pitchFamily="2" charset="0"/>
                <a:cs typeface="+mn-cs"/>
              </a:rPr>
              <a:t> </a:t>
            </a:r>
          </a:p>
          <a:p>
            <a:pPr algn="l">
              <a:lnSpc>
                <a:spcPct val="100000"/>
              </a:lnSpc>
            </a:pPr>
            <a:r>
              <a:rPr lang="en-AU" sz="3500">
                <a:solidFill>
                  <a:srgbClr val="00629B"/>
                </a:solidFill>
                <a:latin typeface="Roboto" panose="02000000000000000000" pitchFamily="2" charset="0"/>
                <a:ea typeface="Roboto" panose="02000000000000000000" pitchFamily="2" charset="0"/>
                <a:cs typeface="+mn-cs"/>
              </a:rPr>
              <a:t>capability</a:t>
            </a:r>
            <a:endParaRPr lang="en-US" sz="3500">
              <a:solidFill>
                <a:srgbClr val="00629B"/>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Picture 3" descr="Whole-school planning graphic">
            <a:extLst>
              <a:ext uri="{FF2B5EF4-FFF2-40B4-BE49-F238E27FC236}">
                <a16:creationId xmlns:a16="http://schemas.microsoft.com/office/drawing/2014/main" id="{666B4A90-77EF-379A-8325-686B4EF8D4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9439" y="825273"/>
            <a:ext cx="5652963" cy="5493575"/>
          </a:xfrm>
          <a:prstGeom prst="rect">
            <a:avLst/>
          </a:prstGeom>
        </p:spPr>
      </p:pic>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3" name="Block Arc 2">
            <a:extLst>
              <a:ext uri="{FF2B5EF4-FFF2-40B4-BE49-F238E27FC236}">
                <a16:creationId xmlns:a16="http://schemas.microsoft.com/office/drawing/2014/main" id="{7B0542DE-36FB-59CC-1B51-C7F9437FF6C2}"/>
              </a:ext>
              <a:ext uri="{C183D7F6-B498-43B3-948B-1728B52AA6E4}">
                <adec:decorative xmlns:adec="http://schemas.microsoft.com/office/drawing/2017/decorative" val="1"/>
              </a:ext>
            </a:extLst>
          </p:cNvPr>
          <p:cNvSpPr/>
          <p:nvPr/>
        </p:nvSpPr>
        <p:spPr>
          <a:xfrm>
            <a:off x="6048375" y="1513113"/>
            <a:ext cx="3997479" cy="399747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16392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9" name="Picture 8" descr="Students sitting around a table using laptops and tablets in a classroom setting, with teacher seated among them.">
            <a:extLst>
              <a:ext uri="{FF2B5EF4-FFF2-40B4-BE49-F238E27FC236}">
                <a16:creationId xmlns:a16="http://schemas.microsoft.com/office/drawing/2014/main" id="{8E472BF8-3F83-58BC-92FE-B4BC7B12D280}"/>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38149" cy="6858000"/>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Outcomes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2462603"/>
            <a:ext cx="5076293" cy="2476231"/>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b="1">
                <a:solidFill>
                  <a:srgbClr val="00629B"/>
                </a:solidFill>
                <a:latin typeface="Roboto" panose="02000000000000000000" pitchFamily="2" charset="0"/>
                <a:ea typeface="Roboto" panose="02000000000000000000" pitchFamily="2" charset="0"/>
              </a:rPr>
              <a:t>By the end of this workshop, we will have: </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reflected on current approaches to curriculum implementation </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identified areas of strength, both personally and collectively</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planned for building personal and collective capability when implementing the curriculum.</a:t>
            </a:r>
          </a:p>
        </p:txBody>
      </p:sp>
      <p:sp>
        <p:nvSpPr>
          <p:cNvPr id="10" name="Slide Number Placeholder 5">
            <a:extLst>
              <a:ext uri="{FF2B5EF4-FFF2-40B4-BE49-F238E27FC236}">
                <a16:creationId xmlns:a16="http://schemas.microsoft.com/office/drawing/2014/main" id="{58235C88-6C70-867A-A2AC-E92F980BB543}"/>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3</a:t>
            </a:fld>
            <a:r>
              <a:rPr lang="en-US" b="1">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4E1F43D4-B7D4-C2E4-906B-2F05FC14A245}"/>
              </a:ext>
            </a:extLst>
          </p:cNvPr>
          <p:cNvSpPr txBox="1">
            <a:spLocks/>
          </p:cNvSpPr>
          <p:nvPr/>
        </p:nvSpPr>
        <p:spPr>
          <a:xfrm>
            <a:off x="438681" y="759362"/>
            <a:ext cx="4707750" cy="6055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Roboto" panose="02000000000000000000" pitchFamily="2" charset="0"/>
                <a:ea typeface="Roboto" panose="02000000000000000000" pitchFamily="2" charset="0"/>
              </a:rPr>
              <a:t>Reflect</a:t>
            </a:r>
            <a:r>
              <a:rPr lang="en-AU" sz="3200" b="1">
                <a:latin typeface="Roboto" panose="02000000000000000000" pitchFamily="2" charset="0"/>
                <a:ea typeface="Roboto" panose="02000000000000000000" pitchFamily="2" charset="0"/>
              </a:rPr>
              <a:t>–</a:t>
            </a:r>
            <a:r>
              <a:rPr lang="en-US" sz="3200" b="1">
                <a:latin typeface="Roboto" panose="02000000000000000000" pitchFamily="2" charset="0"/>
                <a:ea typeface="Roboto" panose="02000000000000000000" pitchFamily="2" charset="0"/>
              </a:rPr>
              <a:t>Act</a:t>
            </a:r>
            <a:r>
              <a:rPr lang="en-AU" sz="3200" b="1">
                <a:latin typeface="Roboto" panose="02000000000000000000" pitchFamily="2" charset="0"/>
                <a:ea typeface="Roboto" panose="02000000000000000000" pitchFamily="2" charset="0"/>
              </a:rPr>
              <a:t>–</a:t>
            </a:r>
            <a:r>
              <a:rPr lang="en-US" sz="3200" b="1">
                <a:latin typeface="Roboto" panose="02000000000000000000" pitchFamily="2" charset="0"/>
                <a:ea typeface="Roboto" panose="02000000000000000000" pitchFamily="2" charset="0"/>
              </a:rPr>
              <a:t>Evaluate</a:t>
            </a:r>
            <a:endParaRPr lang="en-AU" sz="3200" b="1">
              <a:latin typeface="Roboto" panose="02000000000000000000" pitchFamily="2" charset="0"/>
              <a:ea typeface="Roboto" panose="02000000000000000000" pitchFamily="2" charset="0"/>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Reflect: </a:t>
            </a:r>
            <a:r>
              <a:rPr lang="en-US">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Act: </a:t>
            </a:r>
            <a:r>
              <a:rPr lang="en-US">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Evaluate: </a:t>
            </a:r>
            <a:r>
              <a:rPr lang="en-US">
                <a:solidFill>
                  <a:schemeClr val="tx1"/>
                </a:solidFill>
                <a:latin typeface="Roboto" panose="02000000000000000000" pitchFamily="2" charset="0"/>
                <a:ea typeface="Roboto" panose="02000000000000000000" pitchFamily="2" charset="0"/>
              </a:rPr>
              <a:t>identify the measures for evaluation and schedule evaluation points. </a:t>
            </a:r>
          </a:p>
        </p:txBody>
      </p:sp>
      <p:pic>
        <p:nvPicPr>
          <p:cNvPr id="3" name="Picture 2" descr="Reflect Graphic&#10;What i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3329" y="433057"/>
            <a:ext cx="4962661" cy="3253036"/>
          </a:xfrm>
          <a:prstGeom prst="rect">
            <a:avLst/>
          </a:prstGeom>
        </p:spPr>
      </p:pic>
      <p:pic>
        <p:nvPicPr>
          <p:cNvPr id="2" name="Picture 1" descr="Act graphic&#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7246" y="2118402"/>
            <a:ext cx="3384743" cy="4086649"/>
          </a:xfrm>
          <a:prstGeom prst="rect">
            <a:avLst/>
          </a:prstGeom>
        </p:spPr>
      </p:pic>
      <p:pic>
        <p:nvPicPr>
          <p:cNvPr id="5" name="Picture 4" descr="Evaluate graphic&#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49275" y="2011921"/>
            <a:ext cx="3155206" cy="4225029"/>
          </a:xfrm>
          <a:prstGeom prst="rect">
            <a:avLst/>
          </a:prstGeom>
        </p:spPr>
      </p:pic>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46DA6-54F7-8F54-8C9F-06B04C77C49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1E8B646-32A6-05BC-0FCF-46A161039A73}"/>
              </a:ext>
            </a:extLst>
          </p:cNvPr>
          <p:cNvSpPr>
            <a:spLocks noGrp="1"/>
          </p:cNvSpPr>
          <p:nvPr>
            <p:ph type="title"/>
          </p:nvPr>
        </p:nvSpPr>
        <p:spPr>
          <a:xfrm>
            <a:off x="438680" y="759362"/>
            <a:ext cx="694013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Whole-school curriculum planning</a:t>
            </a:r>
            <a:endParaRPr lang="en-AU" sz="3200" b="1">
              <a:latin typeface="Roboto" panose="02000000000000000000" pitchFamily="2" charset="0"/>
              <a:ea typeface="Roboto" panose="02000000000000000000" pitchFamily="2" charset="0"/>
              <a:cs typeface="+mn-cs"/>
            </a:endParaRPr>
          </a:p>
        </p:txBody>
      </p:sp>
      <p:pic>
        <p:nvPicPr>
          <p:cNvPr id="6" name="Picture 5" descr="Whole-school planning graphic">
            <a:extLst>
              <a:ext uri="{FF2B5EF4-FFF2-40B4-BE49-F238E27FC236}">
                <a16:creationId xmlns:a16="http://schemas.microsoft.com/office/drawing/2014/main" id="{C6D171C2-DD7D-D425-D60D-F68CC706AB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3015" y="1264408"/>
            <a:ext cx="5652963" cy="5493575"/>
          </a:xfrm>
          <a:prstGeom prst="rect">
            <a:avLst/>
          </a:prstGeom>
        </p:spPr>
      </p:pic>
      <p:sp>
        <p:nvSpPr>
          <p:cNvPr id="4" name="Rectangle: Rounded Corners 3">
            <a:extLst>
              <a:ext uri="{FF2B5EF4-FFF2-40B4-BE49-F238E27FC236}">
                <a16:creationId xmlns:a16="http://schemas.microsoft.com/office/drawing/2014/main" id="{86747E06-A20A-4BBD-F3BD-A5CF620AB0A0}"/>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167D3DA1-C688-0DE4-E540-AE89AFDBD9E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04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8D6B-86B5-F66F-C9CF-3EF73E962AE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B5E2424-E5F5-6382-0DE3-8E729E5D519B}"/>
              </a:ext>
            </a:extLst>
          </p:cNvPr>
          <p:cNvSpPr>
            <a:spLocks noGrp="1"/>
          </p:cNvSpPr>
          <p:nvPr>
            <p:ph type="title"/>
          </p:nvPr>
        </p:nvSpPr>
        <p:spPr>
          <a:xfrm>
            <a:off x="438681" y="759362"/>
            <a:ext cx="621730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Using the Australian Curriculum</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2E6DCAC3-EBD4-3B48-186A-793CF9574CD8}"/>
              </a:ext>
            </a:extLst>
          </p:cNvPr>
          <p:cNvSpPr/>
          <p:nvPr/>
        </p:nvSpPr>
        <p:spPr>
          <a:xfrm>
            <a:off x="5934607" y="2462603"/>
            <a:ext cx="5076293" cy="2476231"/>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What do we understand about the structure and intent of the Australian Curriculum?</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Learning areas</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General capabilities</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Cross-curriculum priorities. </a:t>
            </a:r>
          </a:p>
        </p:txBody>
      </p:sp>
      <p:pic>
        <p:nvPicPr>
          <p:cNvPr id="8" name="Picture 7" descr="Whole-school planning graphic">
            <a:extLst>
              <a:ext uri="{FF2B5EF4-FFF2-40B4-BE49-F238E27FC236}">
                <a16:creationId xmlns:a16="http://schemas.microsoft.com/office/drawing/2014/main" id="{6698A319-C954-8D7E-3C59-D795D6CFF0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030" y="1354299"/>
            <a:ext cx="5617578" cy="5370953"/>
          </a:xfrm>
          <a:prstGeom prst="rect">
            <a:avLst/>
          </a:prstGeom>
        </p:spPr>
      </p:pic>
      <p:pic>
        <p:nvPicPr>
          <p:cNvPr id="7" name="Picture 6" descr="Reflect graphic&#10;What's working well, and what needs to change?">
            <a:extLst>
              <a:ext uri="{FF2B5EF4-FFF2-40B4-BE49-F238E27FC236}">
                <a16:creationId xmlns:a16="http://schemas.microsoft.com/office/drawing/2014/main" id="{ABB4677F-1CCB-96C5-C667-A4C48E2F3A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39693" y="4918125"/>
            <a:ext cx="2710937" cy="1777026"/>
          </a:xfrm>
          <a:prstGeom prst="rect">
            <a:avLst/>
          </a:prstGeom>
        </p:spPr>
      </p:pic>
      <p:sp>
        <p:nvSpPr>
          <p:cNvPr id="4" name="Rectangle: Rounded Corners 3">
            <a:extLst>
              <a:ext uri="{FF2B5EF4-FFF2-40B4-BE49-F238E27FC236}">
                <a16:creationId xmlns:a16="http://schemas.microsoft.com/office/drawing/2014/main" id="{C870CB60-F6F1-0B4E-7401-FA725055CE3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9C0479D-5F6A-7688-7CA6-4AF2CFC30116}"/>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9" name="Block Arc 8">
            <a:extLst>
              <a:ext uri="{FF2B5EF4-FFF2-40B4-BE49-F238E27FC236}">
                <a16:creationId xmlns:a16="http://schemas.microsoft.com/office/drawing/2014/main" id="{1EBDAF99-E3ED-875B-41B5-3B63C3605EC1}"/>
              </a:ext>
              <a:ext uri="{C183D7F6-B498-43B3-948B-1728B52AA6E4}">
                <adec:decorative xmlns:adec="http://schemas.microsoft.com/office/drawing/2017/decorative" val="1"/>
              </a:ext>
            </a:extLst>
          </p:cNvPr>
          <p:cNvSpPr/>
          <p:nvPr/>
        </p:nvSpPr>
        <p:spPr>
          <a:xfrm rot="2702015">
            <a:off x="1154126" y="2026163"/>
            <a:ext cx="3997479" cy="3997479"/>
          </a:xfrm>
          <a:prstGeom prst="blockArc">
            <a:avLst>
              <a:gd name="adj1" fmla="val 16199998"/>
              <a:gd name="adj2" fmla="val 18892444"/>
              <a:gd name="adj3" fmla="val 3444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9789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91AD-B50D-8498-D1D8-3500452264D0}"/>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663BA26E-8E88-20FA-8853-6FD089F62A77}"/>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extBox 1">
            <a:extLst>
              <a:ext uri="{FF2B5EF4-FFF2-40B4-BE49-F238E27FC236}">
                <a16:creationId xmlns:a16="http://schemas.microsoft.com/office/drawing/2014/main" id="{CD8AEEA1-A9E4-387D-0EFA-86774138A372}"/>
              </a:ext>
            </a:extLst>
          </p:cNvPr>
          <p:cNvSpPr txBox="1"/>
          <p:nvPr/>
        </p:nvSpPr>
        <p:spPr>
          <a:xfrm>
            <a:off x="6894612" y="1276880"/>
            <a:ext cx="4225897" cy="122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300"/>
              </a:spcBef>
            </a:pPr>
            <a:r>
              <a:rPr lang="en-US" sz="3000" b="1">
                <a:latin typeface="Roboto" panose="02000000000000000000" pitchFamily="2" charset="0"/>
                <a:ea typeface="Roboto" panose="02000000000000000000" pitchFamily="2" charset="0"/>
              </a:rPr>
              <a:t>Australian Curriculum</a:t>
            </a:r>
          </a:p>
          <a:p>
            <a:pPr>
              <a:lnSpc>
                <a:spcPct val="90000"/>
              </a:lnSpc>
              <a:spcBef>
                <a:spcPts val="300"/>
              </a:spcBef>
            </a:pPr>
            <a:endParaRPr lang="en-US" sz="2400">
              <a:solidFill>
                <a:schemeClr val="tx1">
                  <a:lumMod val="75000"/>
                  <a:lumOff val="25000"/>
                </a:schemeClr>
              </a:solidFill>
              <a:latin typeface="Roboto" panose="02000000000000000000" pitchFamily="2" charset="0"/>
              <a:ea typeface="Roboto" panose="02000000000000000000" pitchFamily="2" charset="0"/>
            </a:endParaRPr>
          </a:p>
          <a:p>
            <a:pPr>
              <a:lnSpc>
                <a:spcPct val="90000"/>
              </a:lnSpc>
              <a:spcBef>
                <a:spcPts val="300"/>
              </a:spcBef>
            </a:pPr>
            <a:r>
              <a:rPr lang="en-US" sz="2000">
                <a:latin typeface="Roboto" panose="02000000000000000000" pitchFamily="2" charset="0"/>
                <a:ea typeface="Roboto" panose="02000000000000000000" pitchFamily="2" charset="0"/>
              </a:rPr>
              <a:t>Jigsaw adaptation</a:t>
            </a:r>
          </a:p>
        </p:txBody>
      </p:sp>
      <p:sp>
        <p:nvSpPr>
          <p:cNvPr id="5" name="TextBox 4">
            <a:extLst>
              <a:ext uri="{FF2B5EF4-FFF2-40B4-BE49-F238E27FC236}">
                <a16:creationId xmlns:a16="http://schemas.microsoft.com/office/drawing/2014/main" id="{FBDEA634-1FC8-E70E-24D2-DBD7479E6562}"/>
              </a:ext>
            </a:extLst>
          </p:cNvPr>
          <p:cNvSpPr txBox="1"/>
          <p:nvPr/>
        </p:nvSpPr>
        <p:spPr>
          <a:xfrm>
            <a:off x="6894613" y="2696053"/>
            <a:ext cx="4472824" cy="2462213"/>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300"/>
              </a:spcBef>
              <a:spcAft>
                <a:spcPts val="300"/>
              </a:spcAft>
              <a:buFont typeface="+mj-lt"/>
              <a:buAutoNum type="arabicPeriod"/>
              <a:defRPr/>
            </a:pPr>
            <a:r>
              <a:rPr lang="en-US">
                <a:latin typeface="Roboto"/>
                <a:ea typeface="Roboto"/>
              </a:rPr>
              <a:t>Form 3 groups. </a:t>
            </a:r>
          </a:p>
          <a:p>
            <a:pPr marL="342900" indent="-342900">
              <a:spcBef>
                <a:spcPts val="300"/>
              </a:spcBef>
              <a:spcAft>
                <a:spcPts val="300"/>
              </a:spcAft>
              <a:buFont typeface="+mj-lt"/>
              <a:buAutoNum type="arabicPeriod"/>
              <a:defRPr/>
            </a:pPr>
            <a:r>
              <a:rPr lang="en-US">
                <a:latin typeface="Roboto"/>
                <a:ea typeface="Roboto"/>
              </a:rPr>
              <a:t>Each group will review a different resource and discuss how this information might improve current practice.</a:t>
            </a:r>
          </a:p>
          <a:p>
            <a:pPr marL="342900" indent="-342900">
              <a:spcBef>
                <a:spcPts val="300"/>
              </a:spcBef>
              <a:spcAft>
                <a:spcPts val="300"/>
              </a:spcAft>
              <a:buFont typeface="+mj-lt"/>
              <a:buAutoNum type="arabicPeriod"/>
              <a:defRPr/>
            </a:pPr>
            <a:r>
              <a:rPr lang="en-US">
                <a:latin typeface="Roboto"/>
                <a:ea typeface="Roboto"/>
              </a:rPr>
              <a:t>Each group will present back to the whole group with the key points from their discussion</a:t>
            </a:r>
            <a:r>
              <a:rPr lang="en-US" sz="1400">
                <a:latin typeface="Roboto"/>
                <a:ea typeface="Roboto"/>
              </a:rPr>
              <a:t>.</a:t>
            </a:r>
          </a:p>
        </p:txBody>
      </p:sp>
      <p:pic>
        <p:nvPicPr>
          <p:cNvPr id="3" name="Picture 2" descr="Reflect graphic&#10;What's working well, and what needs to change?">
            <a:extLst>
              <a:ext uri="{FF2B5EF4-FFF2-40B4-BE49-F238E27FC236}">
                <a16:creationId xmlns:a16="http://schemas.microsoft.com/office/drawing/2014/main" id="{0B862AEF-FAAE-32B7-5AB3-1EDCAED7A2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9011" y="5041295"/>
            <a:ext cx="2238930" cy="1467625"/>
          </a:xfrm>
          <a:prstGeom prst="rect">
            <a:avLst/>
          </a:prstGeom>
        </p:spPr>
      </p:pic>
      <p:sp>
        <p:nvSpPr>
          <p:cNvPr id="11" name="Slide Number Placeholder 5">
            <a:extLst>
              <a:ext uri="{FF2B5EF4-FFF2-40B4-BE49-F238E27FC236}">
                <a16:creationId xmlns:a16="http://schemas.microsoft.com/office/drawing/2014/main" id="{CDBD0BA7-2F12-8EBB-EF36-4B97602BE12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7</a:t>
            </a:fld>
            <a:r>
              <a:rPr lang="en-US" b="1">
                <a:solidFill>
                  <a:schemeClr val="bg1">
                    <a:lumMod val="50000"/>
                  </a:schemeClr>
                </a:solidFill>
              </a:rPr>
              <a:t>   </a:t>
            </a:r>
          </a:p>
        </p:txBody>
      </p:sp>
    </p:spTree>
    <p:extLst>
      <p:ext uri="{BB962C8B-B14F-4D97-AF65-F5344CB8AC3E}">
        <p14:creationId xmlns:p14="http://schemas.microsoft.com/office/powerpoint/2010/main" val="373389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290D-53DB-D1D9-D9CA-5E781CEDBB3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8D0B7D2-42E6-16E6-2953-26685D6F9BED}"/>
              </a:ext>
            </a:extLst>
          </p:cNvPr>
          <p:cNvSpPr>
            <a:spLocks noGrp="1"/>
          </p:cNvSpPr>
          <p:nvPr>
            <p:ph type="title"/>
          </p:nvPr>
        </p:nvSpPr>
        <p:spPr>
          <a:xfrm>
            <a:off x="438681" y="759362"/>
            <a:ext cx="621730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Sequencing learning</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9A8EBEAE-CE15-14BD-E3E1-BB66509B8E16}"/>
              </a:ext>
            </a:extLst>
          </p:cNvPr>
          <p:cNvSpPr/>
          <p:nvPr/>
        </p:nvSpPr>
        <p:spPr>
          <a:xfrm>
            <a:off x="6092152" y="2404731"/>
            <a:ext cx="4836174" cy="70559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How do we sequence the curriculum and evaluate the effectiveness of our approaches?</a:t>
            </a:r>
          </a:p>
        </p:txBody>
      </p:sp>
      <p:grpSp>
        <p:nvGrpSpPr>
          <p:cNvPr id="7" name="Group 6">
            <a:extLst>
              <a:ext uri="{FF2B5EF4-FFF2-40B4-BE49-F238E27FC236}">
                <a16:creationId xmlns:a16="http://schemas.microsoft.com/office/drawing/2014/main" id="{F858072C-E2D9-52CB-B8E4-A2E3EF1D1246}"/>
              </a:ext>
            </a:extLst>
          </p:cNvPr>
          <p:cNvGrpSpPr/>
          <p:nvPr/>
        </p:nvGrpSpPr>
        <p:grpSpPr>
          <a:xfrm>
            <a:off x="6090517" y="3520897"/>
            <a:ext cx="5124879" cy="1527715"/>
            <a:chOff x="6090517" y="3520897"/>
            <a:chExt cx="5124879" cy="1527715"/>
          </a:xfrm>
        </p:grpSpPr>
        <p:sp>
          <p:nvSpPr>
            <p:cNvPr id="3" name="Rectangle: Rounded Corners 2">
              <a:extLst>
                <a:ext uri="{FF2B5EF4-FFF2-40B4-BE49-F238E27FC236}">
                  <a16:creationId xmlns:a16="http://schemas.microsoft.com/office/drawing/2014/main" id="{127ACA3E-3E45-84F2-E84E-77603A4917C5}"/>
                </a:ext>
              </a:extLst>
            </p:cNvPr>
            <p:cNvSpPr/>
            <p:nvPr/>
          </p:nvSpPr>
          <p:spPr>
            <a:xfrm>
              <a:off x="6090517" y="3520897"/>
              <a:ext cx="5124879" cy="1527715"/>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600">
                  <a:solidFill>
                    <a:schemeClr val="tx1"/>
                  </a:solidFill>
                  <a:latin typeface="Roboto" panose="02000000000000000000" pitchFamily="2" charset="0"/>
                  <a:ea typeface="Roboto" panose="02000000000000000000" pitchFamily="2" charset="0"/>
                </a:rPr>
                <a:t>In small groups, review the </a:t>
              </a:r>
              <a:r>
                <a:rPr lang="en-US" sz="1600" b="1">
                  <a:solidFill>
                    <a:schemeClr val="tx1"/>
                  </a:solidFill>
                  <a:latin typeface="Roboto" panose="02000000000000000000" pitchFamily="2" charset="0"/>
                  <a:ea typeface="Roboto" panose="02000000000000000000" pitchFamily="2" charset="0"/>
                </a:rPr>
                <a:t>Whole-school approach to sequencing learning</a:t>
              </a:r>
              <a:r>
                <a:rPr lang="en-US" sz="1600">
                  <a:solidFill>
                    <a:schemeClr val="tx1"/>
                  </a:solidFill>
                  <a:latin typeface="Roboto" panose="02000000000000000000" pitchFamily="2" charset="0"/>
                  <a:ea typeface="Roboto" panose="02000000000000000000" pitchFamily="2" charset="0"/>
                </a:rPr>
                <a:t> and discuss how this information might improve current practice. </a:t>
              </a:r>
            </a:p>
          </p:txBody>
        </p:sp>
        <p:pic>
          <p:nvPicPr>
            <p:cNvPr id="5" name="Picture 4" descr="Discussion icon">
              <a:extLst>
                <a:ext uri="{FF2B5EF4-FFF2-40B4-BE49-F238E27FC236}">
                  <a16:creationId xmlns:a16="http://schemas.microsoft.com/office/drawing/2014/main" id="{6C85FFC2-BB24-6A1D-9D6A-8879E3935D6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378600" y="3661679"/>
              <a:ext cx="554762" cy="488511"/>
            </a:xfrm>
            <a:prstGeom prst="rect">
              <a:avLst/>
            </a:prstGeom>
          </p:spPr>
        </p:pic>
      </p:grpSp>
      <p:pic>
        <p:nvPicPr>
          <p:cNvPr id="9" name="Picture 8" descr="Whole-school planning graphic">
            <a:extLst>
              <a:ext uri="{FF2B5EF4-FFF2-40B4-BE49-F238E27FC236}">
                <a16:creationId xmlns:a16="http://schemas.microsoft.com/office/drawing/2014/main" id="{A9AE729C-F8DA-6C86-6679-87B233353B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7031" y="1369183"/>
            <a:ext cx="5617578" cy="5370953"/>
          </a:xfrm>
          <a:prstGeom prst="rect">
            <a:avLst/>
          </a:prstGeom>
          <a:ln>
            <a:noFill/>
          </a:ln>
        </p:spPr>
      </p:pic>
      <p:pic>
        <p:nvPicPr>
          <p:cNvPr id="6" name="Picture 5" descr="Reflect graphic&#10;What's working well, and what needs to change?">
            <a:extLst>
              <a:ext uri="{FF2B5EF4-FFF2-40B4-BE49-F238E27FC236}">
                <a16:creationId xmlns:a16="http://schemas.microsoft.com/office/drawing/2014/main" id="{D29E148C-BB6E-5F42-B54E-8C37E05425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02282" y="5357084"/>
            <a:ext cx="2289718" cy="1500916"/>
          </a:xfrm>
          <a:prstGeom prst="rect">
            <a:avLst/>
          </a:prstGeom>
        </p:spPr>
      </p:pic>
      <p:sp>
        <p:nvSpPr>
          <p:cNvPr id="4" name="Rectangle: Rounded Corners 3">
            <a:extLst>
              <a:ext uri="{FF2B5EF4-FFF2-40B4-BE49-F238E27FC236}">
                <a16:creationId xmlns:a16="http://schemas.microsoft.com/office/drawing/2014/main" id="{745FF80C-2DF2-08D0-9EB3-A60F2C9452E0}"/>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39868B16-C643-6914-C3A2-B7C9F12D981E}"/>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5" name="Block Arc 14">
            <a:extLst>
              <a:ext uri="{FF2B5EF4-FFF2-40B4-BE49-F238E27FC236}">
                <a16:creationId xmlns:a16="http://schemas.microsoft.com/office/drawing/2014/main" id="{401F1ACA-9CC4-E179-50CE-E70E23292B22}"/>
              </a:ext>
              <a:ext uri="{C183D7F6-B498-43B3-948B-1728B52AA6E4}">
                <adec:decorative xmlns:adec="http://schemas.microsoft.com/office/drawing/2017/decorative" val="1"/>
              </a:ext>
            </a:extLst>
          </p:cNvPr>
          <p:cNvSpPr/>
          <p:nvPr/>
        </p:nvSpPr>
        <p:spPr>
          <a:xfrm rot="5400000">
            <a:off x="1171658" y="2060638"/>
            <a:ext cx="3972419" cy="3997840"/>
          </a:xfrm>
          <a:prstGeom prst="blockArc">
            <a:avLst>
              <a:gd name="adj1" fmla="val 16199998"/>
              <a:gd name="adj2" fmla="val 18892257"/>
              <a:gd name="adj3" fmla="val 34819"/>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34278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325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5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B700-75C7-174F-EF48-6F69CBAD711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D3BD29E-5A70-6D5A-1752-DB41A0F7B8D7}"/>
              </a:ext>
            </a:extLst>
          </p:cNvPr>
          <p:cNvSpPr>
            <a:spLocks noGrp="1"/>
          </p:cNvSpPr>
          <p:nvPr>
            <p:ph type="title"/>
          </p:nvPr>
        </p:nvSpPr>
        <p:spPr>
          <a:xfrm>
            <a:off x="438681" y="759362"/>
            <a:ext cx="621730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Including all learners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A9751AB0-CD62-C623-13BC-9E4EF0D15979}"/>
              </a:ext>
            </a:extLst>
          </p:cNvPr>
          <p:cNvSpPr/>
          <p:nvPr/>
        </p:nvSpPr>
        <p:spPr>
          <a:xfrm>
            <a:off x="5970848" y="2239833"/>
            <a:ext cx="5076293" cy="714575"/>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chemeClr val="tx1"/>
                </a:solidFill>
                <a:latin typeface="Roboto" panose="02000000000000000000" pitchFamily="2" charset="0"/>
                <a:ea typeface="Roboto" panose="02000000000000000000" pitchFamily="2" charset="0"/>
              </a:rPr>
              <a:t>How do we ensure all learners are supported to access the curriculum?</a:t>
            </a:r>
          </a:p>
        </p:txBody>
      </p:sp>
      <p:grpSp>
        <p:nvGrpSpPr>
          <p:cNvPr id="5" name="Group 4">
            <a:extLst>
              <a:ext uri="{FF2B5EF4-FFF2-40B4-BE49-F238E27FC236}">
                <a16:creationId xmlns:a16="http://schemas.microsoft.com/office/drawing/2014/main" id="{319AE2E0-2625-989F-7464-82332894FAD6}"/>
              </a:ext>
            </a:extLst>
          </p:cNvPr>
          <p:cNvGrpSpPr/>
          <p:nvPr/>
        </p:nvGrpSpPr>
        <p:grpSpPr>
          <a:xfrm>
            <a:off x="5934609" y="3185138"/>
            <a:ext cx="5506026" cy="1941216"/>
            <a:chOff x="5934609" y="3415868"/>
            <a:chExt cx="5506026" cy="1941216"/>
          </a:xfrm>
        </p:grpSpPr>
        <p:sp>
          <p:nvSpPr>
            <p:cNvPr id="8" name="Rectangle: Rounded Corners 7">
              <a:extLst>
                <a:ext uri="{FF2B5EF4-FFF2-40B4-BE49-F238E27FC236}">
                  <a16:creationId xmlns:a16="http://schemas.microsoft.com/office/drawing/2014/main" id="{299F3B5A-2D71-2156-5EFB-C51D2024A9E5}"/>
                </a:ext>
              </a:extLst>
            </p:cNvPr>
            <p:cNvSpPr/>
            <p:nvPr/>
          </p:nvSpPr>
          <p:spPr>
            <a:xfrm>
              <a:off x="5934609" y="3415868"/>
              <a:ext cx="5506026" cy="1941216"/>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600">
                  <a:solidFill>
                    <a:schemeClr val="tx1"/>
                  </a:solidFill>
                  <a:latin typeface="Roboto" panose="02000000000000000000" pitchFamily="2" charset="0"/>
                  <a:ea typeface="Roboto" panose="02000000000000000000" pitchFamily="2" charset="0"/>
                </a:rPr>
                <a:t>Review the information about the CASE model on the </a:t>
              </a:r>
              <a:r>
                <a:rPr lang="en-US" sz="1600">
                  <a:solidFill>
                    <a:schemeClr val="tx1"/>
                  </a:solidFill>
                  <a:latin typeface="Roboto" panose="02000000000000000000" pitchFamily="2" charset="0"/>
                  <a:ea typeface="Roboto" panose="02000000000000000000" pitchFamily="2" charset="0"/>
                  <a:hlinkClick r:id="rId3"/>
                </a:rPr>
                <a:t>Planning for diversity</a:t>
              </a:r>
              <a:r>
                <a:rPr lang="en-US" sz="1600">
                  <a:solidFill>
                    <a:schemeClr val="tx1"/>
                  </a:solidFill>
                  <a:latin typeface="Roboto" panose="02000000000000000000" pitchFamily="2" charset="0"/>
                  <a:ea typeface="Roboto" panose="02000000000000000000" pitchFamily="2" charset="0"/>
                </a:rPr>
                <a:t> page. </a:t>
              </a:r>
            </a:p>
            <a:p>
              <a:pPr>
                <a:spcBef>
                  <a:spcPts val="600"/>
                </a:spcBef>
                <a:spcAft>
                  <a:spcPts val="600"/>
                </a:spcAft>
              </a:pPr>
              <a:r>
                <a:rPr lang="en-US" sz="1600">
                  <a:solidFill>
                    <a:schemeClr val="tx1"/>
                  </a:solidFill>
                  <a:latin typeface="Roboto" panose="02000000000000000000" pitchFamily="2" charset="0"/>
                  <a:ea typeface="Roboto" panose="02000000000000000000" pitchFamily="2" charset="0"/>
                </a:rPr>
                <a:t>How might the application of the CASE model strengthen existing practice. </a:t>
              </a:r>
            </a:p>
          </p:txBody>
        </p:sp>
        <p:pic>
          <p:nvPicPr>
            <p:cNvPr id="3" name="Picture 2" descr="Discussion icon">
              <a:extLst>
                <a:ext uri="{FF2B5EF4-FFF2-40B4-BE49-F238E27FC236}">
                  <a16:creationId xmlns:a16="http://schemas.microsoft.com/office/drawing/2014/main" id="{22191482-6752-5249-317E-D93D1770C0D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226065" y="3565508"/>
              <a:ext cx="554762" cy="488511"/>
            </a:xfrm>
            <a:prstGeom prst="rect">
              <a:avLst/>
            </a:prstGeom>
          </p:spPr>
        </p:pic>
      </p:grpSp>
      <p:pic>
        <p:nvPicPr>
          <p:cNvPr id="6" name="Picture 5" descr="Whole-school planning graphic">
            <a:extLst>
              <a:ext uri="{FF2B5EF4-FFF2-40B4-BE49-F238E27FC236}">
                <a16:creationId xmlns:a16="http://schemas.microsoft.com/office/drawing/2014/main" id="{281F31C5-3A1E-30A8-7C01-E591AB8803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471" y="1392218"/>
            <a:ext cx="5610138" cy="5363840"/>
          </a:xfrm>
          <a:prstGeom prst="rect">
            <a:avLst/>
          </a:prstGeom>
          <a:ln>
            <a:noFill/>
          </a:ln>
        </p:spPr>
      </p:pic>
      <p:pic>
        <p:nvPicPr>
          <p:cNvPr id="11" name="Picture 10" descr="Reflect graphic&#10;What's working well, and what needs to change?">
            <a:extLst>
              <a:ext uri="{FF2B5EF4-FFF2-40B4-BE49-F238E27FC236}">
                <a16:creationId xmlns:a16="http://schemas.microsoft.com/office/drawing/2014/main" id="{7C80C2E8-FB74-8D24-19F4-053E89D8DA7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2282" y="5357084"/>
            <a:ext cx="2289718" cy="1500916"/>
          </a:xfrm>
          <a:prstGeom prst="rect">
            <a:avLst/>
          </a:prstGeom>
        </p:spPr>
      </p:pic>
      <p:sp>
        <p:nvSpPr>
          <p:cNvPr id="4" name="Rectangle: Rounded Corners 3">
            <a:extLst>
              <a:ext uri="{FF2B5EF4-FFF2-40B4-BE49-F238E27FC236}">
                <a16:creationId xmlns:a16="http://schemas.microsoft.com/office/drawing/2014/main" id="{A9F26C7C-3E41-13FC-B551-71D5D7FDD8E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E8E867EE-E3C7-CD5A-8A92-FC6611912DC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4" name="Block Arc 13">
            <a:extLst>
              <a:ext uri="{FF2B5EF4-FFF2-40B4-BE49-F238E27FC236}">
                <a16:creationId xmlns:a16="http://schemas.microsoft.com/office/drawing/2014/main" id="{D459FC27-3D4C-8231-A5D0-DAD95C7353B4}"/>
              </a:ext>
              <a:ext uri="{C183D7F6-B498-43B3-948B-1728B52AA6E4}">
                <adec:decorative xmlns:adec="http://schemas.microsoft.com/office/drawing/2017/decorative" val="1"/>
              </a:ext>
            </a:extLst>
          </p:cNvPr>
          <p:cNvSpPr/>
          <p:nvPr/>
        </p:nvSpPr>
        <p:spPr>
          <a:xfrm rot="8107321">
            <a:off x="1154780" y="2088001"/>
            <a:ext cx="3978257" cy="4003716"/>
          </a:xfrm>
          <a:prstGeom prst="blockArc">
            <a:avLst>
              <a:gd name="adj1" fmla="val 16199998"/>
              <a:gd name="adj2" fmla="val 18892257"/>
              <a:gd name="adj3" fmla="val 34819"/>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spTree>
    <p:extLst>
      <p:ext uri="{BB962C8B-B14F-4D97-AF65-F5344CB8AC3E}">
        <p14:creationId xmlns:p14="http://schemas.microsoft.com/office/powerpoint/2010/main" val="33214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par>
                          <p:cTn id="15" fill="hold">
                            <p:stCondLst>
                              <p:cond delay="325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childTnLst>
                          </p:cTn>
                        </p:par>
                        <p:par>
                          <p:cTn id="19" fill="hold">
                            <p:stCondLst>
                              <p:cond delay="475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Props1.xml><?xml version="1.0" encoding="utf-8"?>
<ds:datastoreItem xmlns:ds="http://schemas.openxmlformats.org/officeDocument/2006/customXml" ds:itemID="{7981CC93-BDAF-48F6-8D29-7985BA67DC90}">
  <ds:schemaRefs>
    <ds:schemaRef ds:uri="4199f466-b89b-4c2c-853b-caaaf4115112"/>
    <ds:schemaRef ds:uri="45214841-d179-4c24-9a02-a1acd0d71600"/>
    <ds:schemaRef ds:uri="6527affb-65bc-488a-a6d2-a176a88021df"/>
    <ds:schemaRef ds:uri="cf5abef7-a462-44ad-8794-ea9c42c8ddbb"/>
    <ds:schemaRef ds:uri="e44be4b9-3863-4a40-b4c6-aeb3ef538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9432E5-38DD-44F8-B181-0BB2F474867C}">
  <ds:schemaRefs>
    <ds:schemaRef ds:uri="http://schemas.microsoft.com/sharepoint/v3/contenttype/forms"/>
  </ds:schemaRefs>
</ds:datastoreItem>
</file>

<file path=customXml/itemProps3.xml><?xml version="1.0" encoding="utf-8"?>
<ds:datastoreItem xmlns:ds="http://schemas.openxmlformats.org/officeDocument/2006/customXml" ds:itemID="{25B38E8E-A7A0-418E-8FC6-F8D22EE9F14A}">
  <ds:schemaRefs>
    <ds:schemaRef ds:uri="4199f466-b89b-4c2c-853b-caaaf4115112"/>
    <ds:schemaRef ds:uri="45214841-d179-4c24-9a02-a1acd0d71600"/>
    <ds:schemaRef ds:uri="6527affb-65bc-488a-a6d2-a176a88021df"/>
    <ds:schemaRef ds:uri="cf5abef7-a462-44ad-8794-ea9c42c8ddbb"/>
    <ds:schemaRef ds:uri="e44be4b9-3863-4a40-b4c6-aeb3ef538c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17</Notes>
  <HiddenSlides>1</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Instructions for facilitators</vt:lpstr>
      <vt:lpstr>PowerPoint Presentation</vt:lpstr>
      <vt:lpstr>Outcomes</vt:lpstr>
      <vt:lpstr>PowerPoint Presentation</vt:lpstr>
      <vt:lpstr>Whole-school curriculum planning</vt:lpstr>
      <vt:lpstr>Using the Australian Curriculum</vt:lpstr>
      <vt:lpstr>PowerPoint Presentation</vt:lpstr>
      <vt:lpstr>Sequencing learning</vt:lpstr>
      <vt:lpstr>Including all learners</vt:lpstr>
      <vt:lpstr>Aligning curriculum and assessment</vt:lpstr>
      <vt:lpstr>PowerPoint Presentation</vt:lpstr>
      <vt:lpstr>Planning for multi-age classes</vt:lpstr>
      <vt:lpstr>PowerPoint Presentation</vt:lpstr>
      <vt:lpstr>Engaging with community</vt:lpstr>
      <vt:lpstr>PowerPoint Presentation</vt:lpstr>
      <vt:lpstr>Evaluating resources</vt:lpstr>
      <vt:lpstr>Building teacher capability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ACARA</dc:creator>
  <cp:revision>1</cp:revision>
  <dcterms:created xsi:type="dcterms:W3CDTF">2025-06-19T02:29:14Z</dcterms:created>
  <dcterms:modified xsi:type="dcterms:W3CDTF">2026-05-25T05:37:10Z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lcf76f155ced4ddcb4097134ff3c332f">
    <vt:lpwstr/>
  </property>
  <property fmtid="{D5CDD505-2E9C-101B-9397-08002B2CF9AE}" pid="16" name="ac_documenttype">
    <vt:lpwstr>160;#Publication|3cd5b320-16dc-4964-841a-7b49e2c7e908</vt:lpwstr>
  </property>
  <property fmtid="{D5CDD505-2E9C-101B-9397-08002B2CF9AE}" pid="17" name="ac_Activity">
    <vt:lpwstr>78;#Curriculum support|62de08b3-b420-475d-bc2c-29c9ae550e61</vt:lpwstr>
  </property>
</Properties>
</file>