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147468737" r:id="rId5"/>
    <p:sldId id="341" r:id="rId6"/>
    <p:sldId id="2147468723" r:id="rId7"/>
    <p:sldId id="380" r:id="rId8"/>
    <p:sldId id="363" r:id="rId9"/>
    <p:sldId id="2147468727" r:id="rId10"/>
    <p:sldId id="2147468734" r:id="rId11"/>
    <p:sldId id="2147468738" r:id="rId12"/>
    <p:sldId id="2147468721" r:id="rId13"/>
    <p:sldId id="2147468741" r:id="rId14"/>
    <p:sldId id="2147468743" r:id="rId15"/>
    <p:sldId id="2147468742" r:id="rId16"/>
    <p:sldId id="21474687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C5260D-474C-17A2-98A8-984F2DEDFE40}" name="Johnston, Deanne" initials="JD" userId="S::deanne.johnston@acara.edu.au::16c9fd41-be2e-4a54-9cb6-5d93caac0b70" providerId="AD"/>
  <p188:author id="{19DB1F40-C56B-3439-FD8B-82B8EDD8E1F0}" name="Johnston, Deanne" initials="DJ" userId="S::Deanne.Johnston@acara.edu.au::16c9fd41-be2e-4a54-9cb6-5d93caac0b70" providerId="AD"/>
  <p188:author id="{BFBCEF56-30BD-F45B-CB44-EC33CEF7960D}" name="Cavanagh, Danielle" initials="DC" userId="S::danielle.cavanagh@acara.edu.au::b3c7bbe7-a7c5-4bfe-b846-1b6e3fce7472" providerId="AD"/>
  <p188:author id="{31A0F37E-147D-A854-1C66-20F48381469C}" name="Dodd, Vanessa" initials="VD" userId="S::Vanessa.Dodd@acara.edu.au::32d776bb-fcd7-406c-8ecb-6f28a9b11d41" providerId="AD"/>
  <p188:author id="{83ACB9A1-AD97-2AB3-00FD-AB786CF66004}" name="Poonia, Anita" initials="" userId="S::Anita.Poonia@acara.edu.au::25623c85-713a-4f1b-9579-036f5ad1416f" providerId="AD"/>
  <p188:author id="{F834A6DA-1F7B-8C5C-D253-C77030308530}" name="Anderson, Michelle" initials="MA" userId="S::Michelle.Anderson@acara.edu.au::75d9316f-9729-492f-a2fd-994bdba0f1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29B"/>
    <a:srgbClr val="FFBB33"/>
    <a:srgbClr val="CCF1FF"/>
    <a:srgbClr val="0CAAE0"/>
    <a:srgbClr val="0B3041"/>
    <a:srgbClr val="F6F0EE"/>
    <a:srgbClr val="99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F9F89-AB68-4925-9216-0BD5C3405732}" v="2" dt="2026-05-25T05:08:02.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3" autoAdjust="0"/>
  </p:normalViewPr>
  <p:slideViewPr>
    <p:cSldViewPr snapToGrid="0">
      <p:cViewPr varScale="1">
        <p:scale>
          <a:sx n="100" d="100"/>
          <a:sy n="100" d="100"/>
        </p:scale>
        <p:origin x="9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Ryan" userId="5e68b801-3c65-4cbc-92df-b2cffbc6d7da" providerId="ADAL" clId="{4B5A6650-CD12-4726-875F-50317F375381}"/>
    <pc:docChg chg="custSel modSld">
      <pc:chgData name="Peters, Ryan" userId="5e68b801-3c65-4cbc-92df-b2cffbc6d7da" providerId="ADAL" clId="{4B5A6650-CD12-4726-875F-50317F375381}" dt="2026-05-25T05:08:05.950" v="7" actId="1076"/>
      <pc:docMkLst>
        <pc:docMk/>
      </pc:docMkLst>
      <pc:sldChg chg="modNotesTx">
        <pc:chgData name="Peters, Ryan" userId="5e68b801-3c65-4cbc-92df-b2cffbc6d7da" providerId="ADAL" clId="{4B5A6650-CD12-4726-875F-50317F375381}" dt="2026-05-25T05:06:57.996" v="2" actId="20577"/>
        <pc:sldMkLst>
          <pc:docMk/>
          <pc:sldMk cId="4291882432" sldId="363"/>
        </pc:sldMkLst>
      </pc:sldChg>
      <pc:sldChg chg="addSp delSp modSp mod delAnim modAnim">
        <pc:chgData name="Peters, Ryan" userId="5e68b801-3c65-4cbc-92df-b2cffbc6d7da" providerId="ADAL" clId="{4B5A6650-CD12-4726-875F-50317F375381}" dt="2026-05-25T05:08:05.950" v="7" actId="1076"/>
        <pc:sldMkLst>
          <pc:docMk/>
          <pc:sldMk cId="2237013600" sldId="2147468738"/>
        </pc:sldMkLst>
        <pc:picChg chg="add mod">
          <ac:chgData name="Peters, Ryan" userId="5e68b801-3c65-4cbc-92df-b2cffbc6d7da" providerId="ADAL" clId="{4B5A6650-CD12-4726-875F-50317F375381}" dt="2026-05-25T05:07:48.128" v="4"/>
          <ac:picMkLst>
            <pc:docMk/>
            <pc:sldMk cId="2237013600" sldId="2147468738"/>
            <ac:picMk id="3" creationId="{A870C97E-4A41-B7F7-E200-F519E6E3797C}"/>
          </ac:picMkLst>
        </pc:picChg>
        <pc:picChg chg="del">
          <ac:chgData name="Peters, Ryan" userId="5e68b801-3c65-4cbc-92df-b2cffbc6d7da" providerId="ADAL" clId="{4B5A6650-CD12-4726-875F-50317F375381}" dt="2026-05-25T05:07:35.247" v="3" actId="478"/>
          <ac:picMkLst>
            <pc:docMk/>
            <pc:sldMk cId="2237013600" sldId="2147468738"/>
            <ac:picMk id="6" creationId="{240712B6-0109-6408-4435-887FCEE9A4ED}"/>
          </ac:picMkLst>
        </pc:picChg>
        <pc:picChg chg="add mod">
          <ac:chgData name="Peters, Ryan" userId="5e68b801-3c65-4cbc-92df-b2cffbc6d7da" providerId="ADAL" clId="{4B5A6650-CD12-4726-875F-50317F375381}" dt="2026-05-25T05:08:05.950" v="7" actId="1076"/>
          <ac:picMkLst>
            <pc:docMk/>
            <pc:sldMk cId="2237013600" sldId="2147468738"/>
            <ac:picMk id="9" creationId="{64868474-B3A2-2F59-822A-5B74649396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B80B-588D-484D-8377-9EECEC647C47}" type="datetimeFigureOut">
              <a:rPr lang="en-AU" smtClean="0"/>
              <a:t>25/05/2026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EAC9-7BC0-4278-938B-1CA5AF2E5F1B}" type="slidenum">
              <a:rPr lang="en-AU" smtClean="0"/>
              <a:t>‹#›</a:t>
            </a:fld>
            <a:endParaRPr lang="en-AU"/>
          </a:p>
        </p:txBody>
      </p:sp>
    </p:spTree>
    <p:extLst>
      <p:ext uri="{BB962C8B-B14F-4D97-AF65-F5344CB8AC3E}">
        <p14:creationId xmlns:p14="http://schemas.microsoft.com/office/powerpoint/2010/main" val="4199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ustraliancurriculum.edu.au/resources/formative-assess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6E66-5900-9B0D-F85B-0CCB177AC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57BE-68B5-ED4A-EC43-2FD2DB020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B665A-9377-4A9C-B2A6-F63E2FE13E6F}"/>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This presentation will focus on supporting participants to reflect on their knowledge of the curriculum and how they align curriculum and assessment in the classroom. It will provide an opportunity for participants to identify what they want to learn more about in relation to curriculum </a:t>
            </a:r>
            <a:r>
              <a:rPr lang="en-AU"/>
              <a:t>aligned assessment.</a:t>
            </a:r>
            <a:r>
              <a:rPr lang="en-AU" sz="1200" kern="1200">
                <a:solidFill>
                  <a:schemeClr val="tx1"/>
                </a:solidFill>
                <a:effectLst/>
                <a:latin typeface="+mn-lt"/>
                <a:ea typeface="+mn-ea"/>
                <a:cs typeface="+mn-cs"/>
              </a:rPr>
              <a:t> </a:t>
            </a:r>
            <a:r>
              <a:rPr lang="en-AU" b="1"/>
              <a:t> </a:t>
            </a:r>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C85C4F0-25CF-8B1C-11E2-7F5773F4871E}"/>
              </a:ext>
            </a:extLst>
          </p:cNvPr>
          <p:cNvSpPr>
            <a:spLocks noGrp="1"/>
          </p:cNvSpPr>
          <p:nvPr>
            <p:ph type="sldNum" sz="quarter" idx="5"/>
          </p:nvPr>
        </p:nvSpPr>
        <p:spPr/>
        <p:txBody>
          <a:bodyPr/>
          <a:lstStyle/>
          <a:p>
            <a:fld id="{7213EAC9-7BC0-4278-938B-1CA5AF2E5F1B}" type="slidenum">
              <a:rPr lang="en-AU" smtClean="0"/>
              <a:t>2</a:t>
            </a:fld>
            <a:endParaRPr lang="en-AU"/>
          </a:p>
        </p:txBody>
      </p:sp>
    </p:spTree>
    <p:extLst>
      <p:ext uri="{BB962C8B-B14F-4D97-AF65-F5344CB8AC3E}">
        <p14:creationId xmlns:p14="http://schemas.microsoft.com/office/powerpoint/2010/main" val="253692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C977-AFDA-AF8D-0ED9-CA709C307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6FE26-28CE-5D6A-4034-6BEDB8857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97023-8778-3C30-09E3-5F8394291EA0}"/>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4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Action planning document to describe: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success will look like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evidence will need to be gathered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the review and evaluation cycle will look like in your school.</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Think–Pair–Share activity or similar to support participants to contribute to the evaluation planning process.</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 and discussion</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Think–Pair–Share: how to use it</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think independently about a prompt or problem.</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pair up and discuss their ideas with a colleague.</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share their ideas with the group.</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Once sharing has been completed, use contributions to record evaluation approaches in the action plan. Consider what resources will be used as you put the plan into action and record. </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8D075B-555C-757E-1557-F3722AEAE4AA}"/>
              </a:ext>
            </a:extLst>
          </p:cNvPr>
          <p:cNvSpPr>
            <a:spLocks noGrp="1"/>
          </p:cNvSpPr>
          <p:nvPr>
            <p:ph type="sldNum" sz="quarter" idx="5"/>
          </p:nvPr>
        </p:nvSpPr>
        <p:spPr/>
        <p:txBody>
          <a:bodyPr/>
          <a:lstStyle/>
          <a:p>
            <a:fld id="{51187464-1E9D-EA41-B0A2-5C814A7B0493}" type="slidenum">
              <a:rPr lang="en-US" smtClean="0"/>
              <a:t>11</a:t>
            </a:fld>
            <a:endParaRPr lang="en-US"/>
          </a:p>
        </p:txBody>
      </p:sp>
    </p:spTree>
    <p:extLst>
      <p:ext uri="{BB962C8B-B14F-4D97-AF65-F5344CB8AC3E}">
        <p14:creationId xmlns:p14="http://schemas.microsoft.com/office/powerpoint/2010/main" val="4206001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CE77-7FB5-E2BB-43FE-A97041DB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D54E6-FC11-4454-CAD6-8968E9D1F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E900B-8D9E-C990-2CAA-46B685EA362B}"/>
              </a:ext>
            </a:extLst>
          </p:cNvPr>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When planning to implement the curriculum, it is important to consider how all aspects of curriculum implementation are interconnected and what support teachers need.  </a:t>
            </a:r>
          </a:p>
          <a:p>
            <a:r>
              <a:rPr lang="en-AU" sz="1200" b="1" kern="1200">
                <a:solidFill>
                  <a:schemeClr val="tx1"/>
                </a:solidFill>
                <a:effectLst/>
                <a:latin typeface="+mn-lt"/>
                <a:ea typeface="+mn-ea"/>
                <a:cs typeface="+mn-cs"/>
              </a:rPr>
              <a:t>Reflection</a:t>
            </a:r>
            <a:endParaRPr lang="en-AU" sz="1200" kern="1200">
              <a:solidFill>
                <a:schemeClr val="tx1"/>
              </a:solidFill>
              <a:effectLst/>
              <a:latin typeface="+mn-lt"/>
              <a:ea typeface="+mn-ea"/>
              <a:cs typeface="+mn-cs"/>
            </a:endParaRPr>
          </a:p>
          <a:p>
            <a:pPr fontAlgn="base"/>
            <a:r>
              <a:rPr lang="en-AU" sz="1200" kern="1200">
                <a:solidFill>
                  <a:schemeClr val="tx1"/>
                </a:solidFill>
                <a:effectLst/>
                <a:latin typeface="+mn-lt"/>
                <a:ea typeface="+mn-ea"/>
                <a:cs typeface="+mn-cs"/>
              </a:rPr>
              <a:t>Ask participants to reflect on the information provided in the session and identify their strengths and areas where they need additional support. These reflections may form part of discussions with team leaders on individual goal setting. They can support identifying areas that may be the focus for future professional learning. </a:t>
            </a:r>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53DF501-B323-3E44-D93A-3CACFB529534}"/>
              </a:ext>
            </a:extLst>
          </p:cNvPr>
          <p:cNvSpPr>
            <a:spLocks noGrp="1"/>
          </p:cNvSpPr>
          <p:nvPr>
            <p:ph type="sldNum" sz="quarter" idx="5"/>
          </p:nvPr>
        </p:nvSpPr>
        <p:spPr/>
        <p:txBody>
          <a:bodyPr/>
          <a:lstStyle/>
          <a:p>
            <a:fld id="{7213EAC9-7BC0-4278-938B-1CA5AF2E5F1B}" type="slidenum">
              <a:rPr lang="en-AU" smtClean="0"/>
              <a:t>12</a:t>
            </a:fld>
            <a:endParaRPr lang="en-AU"/>
          </a:p>
        </p:txBody>
      </p:sp>
    </p:spTree>
    <p:extLst>
      <p:ext uri="{BB962C8B-B14F-4D97-AF65-F5344CB8AC3E}">
        <p14:creationId xmlns:p14="http://schemas.microsoft.com/office/powerpoint/2010/main" val="179812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8FC88-D44C-65C0-5AA1-917824E70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7460E-A921-4CB3-3701-9EEC14C65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42DB1-EAB3-932A-92EE-4CC3D72DB9E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7E3CBAD-6A42-9733-36E8-B976D45319BB}"/>
              </a:ext>
            </a:extLst>
          </p:cNvPr>
          <p:cNvSpPr>
            <a:spLocks noGrp="1"/>
          </p:cNvSpPr>
          <p:nvPr>
            <p:ph type="sldNum" sz="quarter" idx="5"/>
          </p:nvPr>
        </p:nvSpPr>
        <p:spPr/>
        <p:txBody>
          <a:bodyPr/>
          <a:lstStyle/>
          <a:p>
            <a:fld id="{51187464-1E9D-EA41-B0A2-5C814A7B0493}" type="slidenum">
              <a:rPr lang="en-US" smtClean="0"/>
              <a:t>13</a:t>
            </a:fld>
            <a:endParaRPr lang="en-US"/>
          </a:p>
        </p:txBody>
      </p:sp>
    </p:spTree>
    <p:extLst>
      <p:ext uri="{BB962C8B-B14F-4D97-AF65-F5344CB8AC3E}">
        <p14:creationId xmlns:p14="http://schemas.microsoft.com/office/powerpoint/2010/main" val="96863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Clarifying expected learning up front helps keep discussions focused and supports good decision-making.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NOTE: To prepare for this part of the presentation, review and adapt the text on screen for your school context. </a:t>
            </a:r>
          </a:p>
          <a:p>
            <a:endParaRPr lang="en-AU"/>
          </a:p>
        </p:txBody>
      </p:sp>
      <p:sp>
        <p:nvSpPr>
          <p:cNvPr id="4" name="Slide Number Placeholder 3"/>
          <p:cNvSpPr>
            <a:spLocks noGrp="1"/>
          </p:cNvSpPr>
          <p:nvPr>
            <p:ph type="sldNum" sz="quarter" idx="5"/>
          </p:nvPr>
        </p:nvSpPr>
        <p:spPr/>
        <p:txBody>
          <a:bodyPr/>
          <a:lstStyle/>
          <a:p>
            <a:fld id="{7213EAC9-7BC0-4278-938B-1CA5AF2E5F1B}" type="slidenum">
              <a:rPr lang="en-AU" smtClean="0"/>
              <a:t>3</a:t>
            </a:fld>
            <a:endParaRPr lang="en-AU"/>
          </a:p>
        </p:txBody>
      </p:sp>
    </p:spTree>
    <p:extLst>
      <p:ext uri="{BB962C8B-B14F-4D97-AF65-F5344CB8AC3E}">
        <p14:creationId xmlns:p14="http://schemas.microsoft.com/office/powerpoint/2010/main" val="108902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Explain to participants that the presentation will focus on the Reflect–Act–Evaluate cycle. </a:t>
            </a:r>
          </a:p>
          <a:p>
            <a:r>
              <a:rPr lang="en-AU" sz="1200" kern="1200">
                <a:solidFill>
                  <a:schemeClr val="tx1"/>
                </a:solidFill>
                <a:effectLst/>
                <a:latin typeface="+mn-lt"/>
                <a:ea typeface="+mn-ea"/>
                <a:cs typeface="+mn-cs"/>
              </a:rPr>
              <a:t>This is an opportunity for all participants to:</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provide their insight into current practice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contribute to and enact whole-school plans</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offer their observations and feedback in the evaluation process.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Explain the purpose of each stage.</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Reflect</a:t>
            </a:r>
            <a:r>
              <a:rPr lang="en-US" sz="1200" kern="1200">
                <a:solidFill>
                  <a:schemeClr val="tx1"/>
                </a:solidFill>
                <a:effectLst/>
                <a:latin typeface="+mn-lt"/>
                <a:ea typeface="+mn-ea"/>
                <a:cs typeface="+mn-cs"/>
              </a:rPr>
              <a:t>: identify current practice and needs.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Act</a:t>
            </a:r>
            <a:r>
              <a:rPr lang="en-US" sz="1200" kern="1200">
                <a:solidFill>
                  <a:schemeClr val="tx1"/>
                </a:solidFill>
                <a:effectLst/>
                <a:latin typeface="+mn-lt"/>
                <a:ea typeface="+mn-ea"/>
                <a:cs typeface="+mn-cs"/>
              </a:rPr>
              <a:t>: use insights from the reflect phase to determine actions to be taken.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Evaluate</a:t>
            </a:r>
            <a:r>
              <a:rPr lang="en-AU" sz="1200" kern="1200">
                <a:solidFill>
                  <a:schemeClr val="tx1"/>
                </a:solidFill>
                <a:effectLst/>
                <a:latin typeface="+mn-lt"/>
                <a:ea typeface="+mn-ea"/>
                <a:cs typeface="+mn-cs"/>
              </a:rPr>
              <a:t>: identify the measures for evaluation and schedule evaluation points.  </a:t>
            </a:r>
          </a:p>
        </p:txBody>
      </p:sp>
      <p:sp>
        <p:nvSpPr>
          <p:cNvPr id="4" name="Slide Number Placeholder 3"/>
          <p:cNvSpPr>
            <a:spLocks noGrp="1"/>
          </p:cNvSpPr>
          <p:nvPr>
            <p:ph type="sldNum" sz="quarter" idx="5"/>
          </p:nvPr>
        </p:nvSpPr>
        <p:spPr/>
        <p:txBody>
          <a:bodyPr/>
          <a:lstStyle/>
          <a:p>
            <a:fld id="{7213EAC9-7BC0-4278-938B-1CA5AF2E5F1B}" type="slidenum">
              <a:rPr lang="en-AU" smtClean="0"/>
              <a:t>4</a:t>
            </a:fld>
            <a:endParaRPr lang="en-AU"/>
          </a:p>
        </p:txBody>
      </p:sp>
    </p:spTree>
    <p:extLst>
      <p:ext uri="{BB962C8B-B14F-4D97-AF65-F5344CB8AC3E}">
        <p14:creationId xmlns:p14="http://schemas.microsoft.com/office/powerpoint/2010/main" val="139534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C829-81B0-FAE5-28EA-383611B30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B54BC-58F8-034E-23ED-5B1CC8BFF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6D063-CFBB-CDD6-4C8E-E0DC37F8C605}"/>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Aligning curriculum and assessment Video - </a:t>
            </a:r>
            <a:r>
              <a:rPr lang="en-AU" sz="1200" kern="1200" dirty="0">
                <a:solidFill>
                  <a:schemeClr val="tx1"/>
                </a:solidFill>
                <a:effectLst/>
                <a:latin typeface="+mn-lt"/>
                <a:ea typeface="+mn-ea"/>
                <a:cs typeface="+mn-cs"/>
              </a:rPr>
              <a:t>A process for aligning curriculum and assessment </a:t>
            </a:r>
          </a:p>
          <a:p>
            <a:r>
              <a:rPr lang="en-US" sz="1200" b="0" i="0" kern="1200" dirty="0">
                <a:solidFill>
                  <a:schemeClr val="tx1"/>
                </a:solidFill>
                <a:effectLst/>
                <a:latin typeface="+mn-lt"/>
                <a:ea typeface="+mn-ea"/>
                <a:cs typeface="+mn-cs"/>
              </a:rPr>
              <a:t>https://s7ap1.scene7.com/s7viewers/html5/VideoViewer.html?asset=australiancurriculum/Aligning curriculum and assessment-AVS</a:t>
            </a:r>
          </a:p>
          <a:p>
            <a:r>
              <a:rPr lang="en-US" sz="1200" b="0" i="0" kern="1200" dirty="0">
                <a:solidFill>
                  <a:schemeClr val="tx1"/>
                </a:solidFill>
                <a:effectLst/>
                <a:latin typeface="+mn-lt"/>
                <a:ea typeface="+mn-ea"/>
                <a:cs typeface="+mn-cs"/>
              </a:rPr>
              <a:t>The video opens in a separate browser</a:t>
            </a:r>
          </a:p>
          <a:p>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Speaker notes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Australian Curriculum achievement standards describe the expected quality of learning students should typically demonstrate at the end of each year level or band of years. </a:t>
            </a:r>
          </a:p>
          <a:p>
            <a:r>
              <a:rPr lang="en-AU" sz="1200" kern="1200" dirty="0">
                <a:solidFill>
                  <a:schemeClr val="tx1"/>
                </a:solidFill>
                <a:effectLst/>
                <a:latin typeface="+mn-lt"/>
                <a:ea typeface="+mn-ea"/>
                <a:cs typeface="+mn-cs"/>
              </a:rPr>
              <a:t>Content descriptions are directly connected to the achievement standard statements. They specify the essential knowledge, understanding and skills that students are expected to learn.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Effective assessment practices use both the achievement standards and the content descriptions.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Ask participants to watch the video and reflect on current practice in relation to each step.</a:t>
            </a:r>
          </a:p>
          <a:p>
            <a:endParaRPr lang="en-AU" dirty="0"/>
          </a:p>
        </p:txBody>
      </p:sp>
      <p:sp>
        <p:nvSpPr>
          <p:cNvPr id="4" name="Slide Number Placeholder 3">
            <a:extLst>
              <a:ext uri="{FF2B5EF4-FFF2-40B4-BE49-F238E27FC236}">
                <a16:creationId xmlns:a16="http://schemas.microsoft.com/office/drawing/2014/main" id="{72DF59F0-B3F0-86E9-3988-98D8715A8D64}"/>
              </a:ext>
            </a:extLst>
          </p:cNvPr>
          <p:cNvSpPr>
            <a:spLocks noGrp="1"/>
          </p:cNvSpPr>
          <p:nvPr>
            <p:ph type="sldNum" sz="quarter" idx="5"/>
          </p:nvPr>
        </p:nvSpPr>
        <p:spPr/>
        <p:txBody>
          <a:bodyPr/>
          <a:lstStyle/>
          <a:p>
            <a:fld id="{7213EAC9-7BC0-4278-938B-1CA5AF2E5F1B}" type="slidenum">
              <a:rPr lang="en-AU" smtClean="0"/>
              <a:t>5</a:t>
            </a:fld>
            <a:endParaRPr lang="en-AU"/>
          </a:p>
        </p:txBody>
      </p:sp>
    </p:spTree>
    <p:extLst>
      <p:ext uri="{BB962C8B-B14F-4D97-AF65-F5344CB8AC3E}">
        <p14:creationId xmlns:p14="http://schemas.microsoft.com/office/powerpoint/2010/main" val="415980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4871-E50C-FD3D-784C-28C850257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BBB63-E703-EDB3-8D89-4A06CA066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C7D4A-3ED1-69E2-A259-7E03B1696B03}"/>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This example process uses the achievement standards and content descriptions to plan and schedule assessments. </a:t>
            </a:r>
          </a:p>
          <a:p>
            <a:pPr marL="228600" lvl="0" indent="-228600">
              <a:buFont typeface="+mj-lt"/>
              <a:buAutoNum type="arabicPeriod"/>
            </a:pPr>
            <a:r>
              <a:rPr lang="en-AU" sz="1200" b="1" kern="1200">
                <a:solidFill>
                  <a:schemeClr val="tx1"/>
                </a:solidFill>
                <a:effectLst/>
                <a:latin typeface="+mn-lt"/>
                <a:ea typeface="+mn-ea"/>
                <a:cs typeface="+mn-cs"/>
              </a:rPr>
              <a:t>Define achievement.</a:t>
            </a:r>
            <a:r>
              <a:rPr lang="en-AU" sz="1200" kern="1200">
                <a:solidFill>
                  <a:schemeClr val="tx1"/>
                </a:solidFill>
                <a:effectLst/>
                <a:latin typeface="+mn-lt"/>
                <a:ea typeface="+mn-ea"/>
                <a:cs typeface="+mn-cs"/>
              </a:rPr>
              <a:t> Use the achievement standards to identify and describe what students should know and be able to do by the end of a teaching and learning cycle.  </a:t>
            </a:r>
          </a:p>
          <a:p>
            <a:pPr marL="228600" lvl="0" indent="-228600">
              <a:buFont typeface="+mj-lt"/>
              <a:buAutoNum type="arabicPeriod"/>
            </a:pPr>
            <a:r>
              <a:rPr lang="en-AU" sz="1200" b="1" kern="1200">
                <a:solidFill>
                  <a:schemeClr val="tx1"/>
                </a:solidFill>
                <a:effectLst/>
                <a:latin typeface="+mn-lt"/>
                <a:ea typeface="+mn-ea"/>
                <a:cs typeface="+mn-cs"/>
              </a:rPr>
              <a:t>Plan curriculum content</a:t>
            </a:r>
            <a:r>
              <a:rPr lang="en-AU" sz="1200" kern="1200">
                <a:solidFill>
                  <a:schemeClr val="tx1"/>
                </a:solidFill>
                <a:effectLst/>
                <a:latin typeface="+mn-lt"/>
                <a:ea typeface="+mn-ea"/>
                <a:cs typeface="+mn-cs"/>
              </a:rPr>
              <a:t>. Identify the connected content descriptions that students need to learn to reach the achievement standard and consider what learning is required.​</a:t>
            </a:r>
          </a:p>
          <a:p>
            <a:pPr marL="228600" lvl="0" indent="-228600">
              <a:buFont typeface="+mj-lt"/>
              <a:buAutoNum type="arabicPeriod"/>
            </a:pPr>
            <a:r>
              <a:rPr lang="en-AU" sz="1200" b="1" kern="1200">
                <a:solidFill>
                  <a:schemeClr val="tx1"/>
                </a:solidFill>
                <a:effectLst/>
                <a:latin typeface="+mn-lt"/>
                <a:ea typeface="+mn-ea"/>
                <a:cs typeface="+mn-cs"/>
              </a:rPr>
              <a:t>Plan summative assessments.</a:t>
            </a:r>
            <a:r>
              <a:rPr lang="en-AU" sz="1200" kern="1200">
                <a:solidFill>
                  <a:schemeClr val="tx1"/>
                </a:solidFill>
                <a:effectLst/>
                <a:latin typeface="+mn-lt"/>
                <a:ea typeface="+mn-ea"/>
                <a:cs typeface="+mn-cs"/>
              </a:rPr>
              <a:t> Design and schedule the implementation of summative assessments to provide evidence of student learning against the achievement standard.</a:t>
            </a:r>
          </a:p>
          <a:p>
            <a:pPr marL="228600" lvl="0" indent="-228600">
              <a:buFont typeface="+mj-lt"/>
              <a:buAutoNum type="arabicPeriod"/>
            </a:pPr>
            <a:r>
              <a:rPr lang="en-AU" sz="1200" b="1" kern="1200">
                <a:solidFill>
                  <a:schemeClr val="tx1"/>
                </a:solidFill>
                <a:effectLst/>
                <a:latin typeface="+mn-lt"/>
                <a:ea typeface="+mn-ea"/>
                <a:cs typeface="+mn-cs"/>
              </a:rPr>
              <a:t>Plan formative assessment.</a:t>
            </a:r>
            <a:r>
              <a:rPr lang="en-AU" sz="1200" kern="1200">
                <a:solidFill>
                  <a:schemeClr val="tx1"/>
                </a:solidFill>
                <a:effectLst/>
                <a:latin typeface="+mn-lt"/>
                <a:ea typeface="+mn-ea"/>
                <a:cs typeface="+mn-cs"/>
              </a:rPr>
              <a:t> Design and schedule the implementation of formative assessments to gather evidence of students’ knowledge, understanding and skills to actively inform classroom teaching.</a:t>
            </a:r>
          </a:p>
          <a:p>
            <a:pPr marL="228600" lvl="0" indent="-228600">
              <a:buFont typeface="+mj-lt"/>
              <a:buAutoNum type="arabicPeriod"/>
            </a:pPr>
            <a:r>
              <a:rPr lang="en-AU" sz="1200" b="1" kern="1200">
                <a:solidFill>
                  <a:schemeClr val="tx1"/>
                </a:solidFill>
                <a:effectLst/>
                <a:latin typeface="+mn-lt"/>
                <a:ea typeface="+mn-ea"/>
                <a:cs typeface="+mn-cs"/>
              </a:rPr>
              <a:t>Evaluate.</a:t>
            </a:r>
            <a:r>
              <a:rPr lang="en-AU" sz="1200" kern="1200">
                <a:solidFill>
                  <a:schemeClr val="tx1"/>
                </a:solidFill>
                <a:effectLst/>
                <a:latin typeface="+mn-lt"/>
                <a:ea typeface="+mn-ea"/>
                <a:cs typeface="+mn-cs"/>
              </a:rPr>
              <a:t> Evaluate assessment approaches to ensure the evidence they gave effectively supported student learning and enabled judgements about progress against the achievement standard. </a:t>
            </a:r>
          </a:p>
          <a:p>
            <a:endParaRPr lang="en-US" sz="1200"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0ED9BD2-3568-42B4-F13B-79881FFA8CBC}"/>
              </a:ext>
            </a:extLst>
          </p:cNvPr>
          <p:cNvSpPr>
            <a:spLocks noGrp="1"/>
          </p:cNvSpPr>
          <p:nvPr>
            <p:ph type="sldNum" sz="quarter" idx="5"/>
          </p:nvPr>
        </p:nvSpPr>
        <p:spPr/>
        <p:txBody>
          <a:bodyPr/>
          <a:lstStyle/>
          <a:p>
            <a:fld id="{7213EAC9-7BC0-4278-938B-1CA5AF2E5F1B}" type="slidenum">
              <a:rPr lang="en-AU" smtClean="0"/>
              <a:t>6</a:t>
            </a:fld>
            <a:endParaRPr lang="en-AU"/>
          </a:p>
        </p:txBody>
      </p:sp>
    </p:spTree>
    <p:extLst>
      <p:ext uri="{BB962C8B-B14F-4D97-AF65-F5344CB8AC3E}">
        <p14:creationId xmlns:p14="http://schemas.microsoft.com/office/powerpoint/2010/main" val="414032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5678-13ED-B737-E43F-BAED79571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937D6-A6A7-8F6C-29E6-7215B19C8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6E930-E2C1-8AE1-F192-BCBFBB990FA2}"/>
              </a:ext>
            </a:extLst>
          </p:cNvPr>
          <p:cNvSpPr>
            <a:spLocks noGrp="1"/>
          </p:cNvSpPr>
          <p:nvPr>
            <p:ph type="body" idx="1"/>
          </p:nvPr>
        </p:nvSpPr>
        <p:spPr/>
        <p:txBody>
          <a:bodyPr/>
          <a:lstStyle/>
          <a:p>
            <a:r>
              <a:rPr lang="en-AU" sz="1200" b="1" kern="1200">
                <a:solidFill>
                  <a:schemeClr val="tx1"/>
                </a:solidFill>
                <a:effectLst/>
                <a:latin typeface="+mn-lt"/>
                <a:ea typeface="+mn-ea"/>
                <a:cs typeface="+mn-cs"/>
              </a:rPr>
              <a:t>Activity</a:t>
            </a:r>
          </a:p>
          <a:p>
            <a:r>
              <a:rPr lang="en-AU" sz="1200" kern="1200">
                <a:solidFill>
                  <a:schemeClr val="tx1"/>
                </a:solidFill>
                <a:effectLst/>
                <a:latin typeface="+mn-lt"/>
                <a:ea typeface="+mn-ea"/>
                <a:cs typeface="+mn-cs"/>
              </a:rPr>
              <a:t>In pairs or teaching teams, ask participants to consider a learning area they are responsible for teaching. Use the </a:t>
            </a:r>
            <a:r>
              <a:rPr lang="en-AU" sz="1200" u="none" kern="1200">
                <a:solidFill>
                  <a:schemeClr val="tx1"/>
                </a:solidFill>
                <a:effectLst/>
                <a:latin typeface="+mn-lt"/>
                <a:ea typeface="+mn-ea"/>
                <a:cs typeface="+mn-cs"/>
              </a:rPr>
              <a:t>Planning for assessment document </a:t>
            </a:r>
            <a:r>
              <a:rPr lang="en-AU" sz="1200" kern="1200">
                <a:solidFill>
                  <a:schemeClr val="tx1"/>
                </a:solidFill>
                <a:effectLst/>
                <a:latin typeface="+mn-lt"/>
                <a:ea typeface="+mn-ea"/>
                <a:cs typeface="+mn-cs"/>
              </a:rPr>
              <a:t>to work through each step in the process. Note down ideas and possible approaches that may be taken when aligning curriculum and assessment for the selected learning area.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Encourage participants to review other resources such as the advice on the </a:t>
            </a:r>
            <a:r>
              <a:rPr lang="en-AU" sz="1200" u="sng" kern="1200">
                <a:solidFill>
                  <a:schemeClr val="tx1"/>
                </a:solidFill>
                <a:effectLst/>
                <a:latin typeface="+mn-lt"/>
                <a:ea typeface="+mn-ea"/>
                <a:cs typeface="+mn-cs"/>
                <a:hlinkClick r:id="rId3"/>
              </a:rPr>
              <a:t>Formative assessment</a:t>
            </a:r>
            <a:r>
              <a:rPr lang="en-AU" sz="1200" kern="1200">
                <a:solidFill>
                  <a:schemeClr val="tx1"/>
                </a:solidFill>
                <a:effectLst/>
                <a:latin typeface="+mn-lt"/>
                <a:ea typeface="+mn-ea"/>
                <a:cs typeface="+mn-cs"/>
              </a:rPr>
              <a:t> page as they complete the activity.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Ask participants to share their reflections on the process with the whole group. </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4BDB52-5E35-0F80-D807-820407633F07}"/>
              </a:ext>
            </a:extLst>
          </p:cNvPr>
          <p:cNvSpPr>
            <a:spLocks noGrp="1"/>
          </p:cNvSpPr>
          <p:nvPr>
            <p:ph type="sldNum" sz="quarter" idx="5"/>
          </p:nvPr>
        </p:nvSpPr>
        <p:spPr/>
        <p:txBody>
          <a:bodyPr/>
          <a:lstStyle/>
          <a:p>
            <a:fld id="{51187464-1E9D-EA41-B0A2-5C814A7B0493}" type="slidenum">
              <a:rPr lang="en-US" smtClean="0"/>
              <a:t>7</a:t>
            </a:fld>
            <a:endParaRPr lang="en-US"/>
          </a:p>
        </p:txBody>
      </p:sp>
    </p:spTree>
    <p:extLst>
      <p:ext uri="{BB962C8B-B14F-4D97-AF65-F5344CB8AC3E}">
        <p14:creationId xmlns:p14="http://schemas.microsoft.com/office/powerpoint/2010/main" val="268762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3DB9-1C9E-256D-D314-91F1BB68F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14B48-C3ED-7D86-88EC-3D7EC3853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85A94-A954-B016-D87F-EE68E2454512}"/>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4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Aligning curriculum and assessment is a core part of whole-school curriculum implementation. Assessment provides the evidence needed to evaluate student learning, measure progress against the achievement standards, and assess the impact of teaching, learning and curriculum strategies.</a:t>
            </a:r>
            <a:endParaRPr lang="en-AU" sz="1800" kern="1200">
              <a:solidFill>
                <a:schemeClr val="tx1"/>
              </a:solidFill>
              <a:effectLst/>
              <a:latin typeface="+mn-lt"/>
              <a:ea typeface="+mn-ea"/>
              <a:cs typeface="+mn-cs"/>
            </a:endParaRPr>
          </a:p>
          <a:p>
            <a:pPr fontAlgn="base"/>
            <a:r>
              <a:rPr lang="en-AU" sz="1200" kern="1200">
                <a:solidFill>
                  <a:schemeClr val="tx1"/>
                </a:solidFill>
                <a:effectLst/>
                <a:latin typeface="+mn-lt"/>
                <a:ea typeface="+mn-ea"/>
                <a:cs typeface="+mn-cs"/>
              </a:rPr>
              <a:t>Use the Think–Pair–Share activity to support participants to identify where there is existing good practice and to propose options for action. </a:t>
            </a:r>
          </a:p>
          <a:p>
            <a:pPr fontAlgn="base"/>
            <a:endParaRPr lang="en-AU" sz="1200" kern="1200">
              <a:solidFill>
                <a:schemeClr val="tx1"/>
              </a:solidFill>
              <a:effectLst/>
              <a:latin typeface="+mn-lt"/>
              <a:ea typeface="+mn-ea"/>
              <a:cs typeface="+mn-cs"/>
            </a:endParaRPr>
          </a:p>
          <a:p>
            <a:pPr fontAlgn="base"/>
            <a:r>
              <a:rPr lang="en-AU" sz="1200" kern="1200">
                <a:solidFill>
                  <a:schemeClr val="tx1"/>
                </a:solidFill>
                <a:effectLst/>
                <a:latin typeface="+mn-lt"/>
                <a:ea typeface="+mn-ea"/>
                <a:cs typeface="+mn-cs"/>
              </a:rPr>
              <a:t>Record proposed actions so they may be used in the next activity.</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Sharing may consist of only one idea or statement from each group for larger teams or using digital tools to record responses.  </a:t>
            </a:r>
            <a:endParaRPr lang="en-AU" sz="1800" kern="1200">
              <a:solidFill>
                <a:schemeClr val="tx1"/>
              </a:solidFill>
              <a:effectLst/>
              <a:latin typeface="+mn-lt"/>
              <a:ea typeface="+mn-ea"/>
              <a:cs typeface="+mn-cs"/>
            </a:endParaRPr>
          </a:p>
          <a:p>
            <a:pPr fontAlgn="base"/>
            <a:r>
              <a:rPr lang="en-AU" sz="1200" b="1" kern="1200">
                <a:solidFill>
                  <a:schemeClr val="tx1"/>
                </a:solidFill>
                <a:effectLst/>
                <a:latin typeface="+mn-lt"/>
                <a:ea typeface="+mn-ea"/>
                <a:cs typeface="+mn-cs"/>
              </a:rPr>
              <a:t>Activity</a:t>
            </a:r>
            <a:endParaRPr lang="en-AU" sz="18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Think–Pair–Share: </a:t>
            </a:r>
            <a:r>
              <a:rPr lang="en-AU" sz="1200" kern="1200">
                <a:solidFill>
                  <a:schemeClr val="tx1"/>
                </a:solidFill>
                <a:effectLst/>
                <a:latin typeface="+mn-lt"/>
                <a:ea typeface="+mn-ea"/>
                <a:cs typeface="+mn-cs"/>
              </a:rPr>
              <a:t>how to use it</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Participants: </a:t>
            </a:r>
          </a:p>
          <a:p>
            <a:pPr marL="685800" lvl="1" indent="-228600">
              <a:buFont typeface="+mj-lt"/>
              <a:buAutoNum type="arabicPeriod"/>
            </a:pPr>
            <a:r>
              <a:rPr lang="en-AU" sz="1200" kern="1200">
                <a:solidFill>
                  <a:schemeClr val="tx1"/>
                </a:solidFill>
                <a:effectLst/>
                <a:latin typeface="+mn-lt"/>
                <a:ea typeface="+mn-ea"/>
                <a:cs typeface="+mn-cs"/>
              </a:rPr>
              <a:t>think independently about a prompt or problem.</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pair up and discuss their ideas with a colleague.</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share their ideas with the group.</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E0E2266-836E-0233-527A-22FA3DE6911B}"/>
              </a:ext>
            </a:extLst>
          </p:cNvPr>
          <p:cNvSpPr>
            <a:spLocks noGrp="1"/>
          </p:cNvSpPr>
          <p:nvPr>
            <p:ph type="sldNum" sz="quarter" idx="5"/>
          </p:nvPr>
        </p:nvSpPr>
        <p:spPr/>
        <p:txBody>
          <a:bodyPr/>
          <a:lstStyle/>
          <a:p>
            <a:fld id="{51187464-1E9D-EA41-B0A2-5C814A7B0493}" type="slidenum">
              <a:rPr lang="en-US" smtClean="0"/>
              <a:t>8</a:t>
            </a:fld>
            <a:endParaRPr lang="en-US"/>
          </a:p>
        </p:txBody>
      </p:sp>
    </p:spTree>
    <p:extLst>
      <p:ext uri="{BB962C8B-B14F-4D97-AF65-F5344CB8AC3E}">
        <p14:creationId xmlns:p14="http://schemas.microsoft.com/office/powerpoint/2010/main" val="386942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5B7F-128C-F365-8766-EA784A8EF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BE3FE-D892-4470-0A57-C3765CDAB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CA514-43E1-D8F5-DCAD-521FF36A508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p>
          <a:p>
            <a:r>
              <a:rPr lang="en-AU" sz="1200" kern="1200">
                <a:solidFill>
                  <a:schemeClr val="tx1"/>
                </a:solidFill>
                <a:effectLst/>
                <a:latin typeface="+mn-lt"/>
                <a:ea typeface="+mn-ea"/>
                <a:cs typeface="+mn-cs"/>
              </a:rPr>
              <a:t>As a group, review and prioritise actions from the previous activity. Use the dot voting activity to support participants to prioritise actions. Use the highest ranked actions as the basis for creating an action plan for your implementation approach.</a:t>
            </a: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Dot voting: how to use it </a:t>
            </a:r>
          </a:p>
          <a:p>
            <a:r>
              <a:rPr lang="en-AU" sz="1200" kern="1200">
                <a:solidFill>
                  <a:schemeClr val="tx1"/>
                </a:solidFill>
                <a:effectLst/>
                <a:latin typeface="+mn-lt"/>
                <a:ea typeface="+mn-ea"/>
                <a:cs typeface="+mn-cs"/>
              </a:rPr>
              <a:t>Display the options identified in the previous activity in an area accessible to participants. This may be on a wall or a table. Ask participants to indicate which action they would undertake by using dots to vote for their preferred options. </a:t>
            </a:r>
          </a:p>
          <a:p>
            <a:r>
              <a:rPr lang="en-AU" sz="1200" kern="1200">
                <a:solidFill>
                  <a:schemeClr val="tx1"/>
                </a:solidFill>
                <a:effectLst/>
                <a:latin typeface="+mn-lt"/>
                <a:ea typeface="+mn-ea"/>
                <a:cs typeface="+mn-cs"/>
              </a:rPr>
              <a:t>Participants indicate their preferences using dots: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3 dots for their 1st preference,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2 dots for their 2nd preference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1 dot for their 3rd preference.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Note: Dots may be replaced with ticks or marks.</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 activity could be varied so that participants add a sticky note to their preferred option with a concise explanation for why it is their preference.</a:t>
            </a:r>
          </a:p>
        </p:txBody>
      </p:sp>
      <p:sp>
        <p:nvSpPr>
          <p:cNvPr id="4" name="Slide Number Placeholder 3">
            <a:extLst>
              <a:ext uri="{FF2B5EF4-FFF2-40B4-BE49-F238E27FC236}">
                <a16:creationId xmlns:a16="http://schemas.microsoft.com/office/drawing/2014/main" id="{5EEC5DEA-BF51-1743-2F9D-3D737FEE09CD}"/>
              </a:ext>
            </a:extLst>
          </p:cNvPr>
          <p:cNvSpPr>
            <a:spLocks noGrp="1"/>
          </p:cNvSpPr>
          <p:nvPr>
            <p:ph type="sldNum" sz="quarter" idx="5"/>
          </p:nvPr>
        </p:nvSpPr>
        <p:spPr/>
        <p:txBody>
          <a:bodyPr/>
          <a:lstStyle/>
          <a:p>
            <a:fld id="{51187464-1E9D-EA41-B0A2-5C814A7B0493}" type="slidenum">
              <a:rPr lang="en-US" smtClean="0"/>
              <a:t>9</a:t>
            </a:fld>
            <a:endParaRPr lang="en-US"/>
          </a:p>
        </p:txBody>
      </p:sp>
    </p:spTree>
    <p:extLst>
      <p:ext uri="{BB962C8B-B14F-4D97-AF65-F5344CB8AC3E}">
        <p14:creationId xmlns:p14="http://schemas.microsoft.com/office/powerpoint/2010/main" val="174661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5324-36DE-16D3-E74A-648FBEB0F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7E0EE-6D62-1C89-91D8-5E44E2E63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53CE3-813F-97DB-9472-25F8611F2674}"/>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prioritised actions from the previous activity to start planning the whole-school approach. Use existing planning documents or complete the relevant columns in the action plan to: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describe what actions will be undertaken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allocate responsibilities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schedule actions over a specific timeframe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identify what resources are needed. </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 a group, consider the top priority actions. Allocate roles through self-nomination or allocation of activities to teams within the school. Support participants to discuss the timing of each action with consideration of existing commitments. Consider how other priorities identified might also be included in the plan.</a:t>
            </a:r>
          </a:p>
        </p:txBody>
      </p:sp>
      <p:sp>
        <p:nvSpPr>
          <p:cNvPr id="4" name="Slide Number Placeholder 3">
            <a:extLst>
              <a:ext uri="{FF2B5EF4-FFF2-40B4-BE49-F238E27FC236}">
                <a16:creationId xmlns:a16="http://schemas.microsoft.com/office/drawing/2014/main" id="{48B1BFC6-2CFA-4F7A-7C11-C71CAB6CC73C}"/>
              </a:ext>
            </a:extLst>
          </p:cNvPr>
          <p:cNvSpPr>
            <a:spLocks noGrp="1"/>
          </p:cNvSpPr>
          <p:nvPr>
            <p:ph type="sldNum" sz="quarter" idx="5"/>
          </p:nvPr>
        </p:nvSpPr>
        <p:spPr/>
        <p:txBody>
          <a:bodyPr/>
          <a:lstStyle/>
          <a:p>
            <a:fld id="{7213EAC9-7BC0-4278-938B-1CA5AF2E5F1B}" type="slidenum">
              <a:rPr lang="en-AU" smtClean="0"/>
              <a:t>10</a:t>
            </a:fld>
            <a:endParaRPr lang="en-AU"/>
          </a:p>
        </p:txBody>
      </p:sp>
    </p:spTree>
    <p:extLst>
      <p:ext uri="{BB962C8B-B14F-4D97-AF65-F5344CB8AC3E}">
        <p14:creationId xmlns:p14="http://schemas.microsoft.com/office/powerpoint/2010/main" val="11419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0E25-85AD-1641-3A27-9D153044E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8004C9-4EA8-BDA1-E0AB-B1866794B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7C1531-DC18-B616-B08C-57287B3F31CE}"/>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F67EF0D-F1D1-E119-9ACB-CEA3C0CC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FD922D-9DCF-D126-5D38-0A5695A11CBC}"/>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A4A2286A-5733-B138-86B9-6C7E0E05D02E}"/>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E53CA659-059E-07C3-1D40-D3E2ACC575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25C3A314-0BB6-32A9-22E1-93A4F0C21DF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246736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287E-5711-1048-C27E-C90DE3F84A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FBD2C3-3BF9-BF62-52ED-19FFBFF31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A84E38-EE41-956E-BA81-864F5F8B13A6}"/>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FC18CC91-C1AE-46FC-1096-B89089D2BF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D1BDC-B569-7F0C-BBF8-6AB3304B42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0" name="Group 9">
            <a:extLst>
              <a:ext uri="{FF2B5EF4-FFF2-40B4-BE49-F238E27FC236}">
                <a16:creationId xmlns:a16="http://schemas.microsoft.com/office/drawing/2014/main" id="{8EF5AD8D-2451-6D81-DE6E-9A2F4398A1E4}"/>
              </a:ext>
            </a:extLst>
          </p:cNvPr>
          <p:cNvGrpSpPr/>
          <p:nvPr userDrawn="1"/>
        </p:nvGrpSpPr>
        <p:grpSpPr>
          <a:xfrm>
            <a:off x="6533964" y="2963"/>
            <a:ext cx="5663007" cy="3196768"/>
            <a:chOff x="6533964" y="2963"/>
            <a:chExt cx="5663007" cy="3196768"/>
          </a:xfrm>
        </p:grpSpPr>
        <p:pic>
          <p:nvPicPr>
            <p:cNvPr id="11" name="Picture 10" descr="A blue curved object">
              <a:extLst>
                <a:ext uri="{FF2B5EF4-FFF2-40B4-BE49-F238E27FC236}">
                  <a16:creationId xmlns:a16="http://schemas.microsoft.com/office/drawing/2014/main" id="{716431C9-8451-340E-1CA9-0D7C0AAB9DC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2" name="Picture 11">
              <a:extLst>
                <a:ext uri="{FF2B5EF4-FFF2-40B4-BE49-F238E27FC236}">
                  <a16:creationId xmlns:a16="http://schemas.microsoft.com/office/drawing/2014/main" id="{0C7A33A6-6904-6D0A-6A0F-49683CAF07F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232410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293F9-5932-2BF7-EC26-72C4B110A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D0913A-8490-7659-8BA6-9AEC84F5C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B12914-BF48-2DDA-3C4D-3A85E56E4D6E}"/>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7F04A1C-486C-C294-3AAC-A70E113E32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792A7E-9AE2-CF70-DCBD-F69B35FCB41F}"/>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0" name="Group 9">
            <a:extLst>
              <a:ext uri="{FF2B5EF4-FFF2-40B4-BE49-F238E27FC236}">
                <a16:creationId xmlns:a16="http://schemas.microsoft.com/office/drawing/2014/main" id="{11D61253-0D1E-9AD8-3218-CF9D3E761088}"/>
              </a:ext>
            </a:extLst>
          </p:cNvPr>
          <p:cNvGrpSpPr/>
          <p:nvPr userDrawn="1"/>
        </p:nvGrpSpPr>
        <p:grpSpPr>
          <a:xfrm>
            <a:off x="6533964" y="2963"/>
            <a:ext cx="5663007" cy="3196768"/>
            <a:chOff x="6533964" y="2963"/>
            <a:chExt cx="5663007" cy="3196768"/>
          </a:xfrm>
        </p:grpSpPr>
        <p:pic>
          <p:nvPicPr>
            <p:cNvPr id="11" name="Picture 10" descr="A blue curved object">
              <a:extLst>
                <a:ext uri="{FF2B5EF4-FFF2-40B4-BE49-F238E27FC236}">
                  <a16:creationId xmlns:a16="http://schemas.microsoft.com/office/drawing/2014/main" id="{45A8E19E-9D0B-20AB-A1BB-B4D5D8C52B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2" name="Picture 11">
              <a:extLst>
                <a:ext uri="{FF2B5EF4-FFF2-40B4-BE49-F238E27FC236}">
                  <a16:creationId xmlns:a16="http://schemas.microsoft.com/office/drawing/2014/main" id="{E1170439-0449-3EAD-9B7C-0C8C756E4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271009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C2511-7320-FBE8-7F33-D2040D5784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DD88C6A4-12ED-AF16-4E4B-A42883431C62}"/>
              </a:ext>
            </a:extLst>
          </p:cNvPr>
          <p:cNvSpPr>
            <a:spLocks noGrp="1"/>
          </p:cNvSpPr>
          <p:nvPr>
            <p:ph type="sldNum" sz="quarter" idx="4"/>
          </p:nvPr>
        </p:nvSpPr>
        <p:spPr>
          <a:xfrm>
            <a:off x="9336465" y="6450619"/>
            <a:ext cx="2743200" cy="365125"/>
          </a:xfrm>
          <a:prstGeom prst="rect">
            <a:avLst/>
          </a:prstGeom>
        </p:spPr>
        <p:txBody>
          <a:bodyPr vert="horz" lIns="91440" tIns="45720" rIns="91440" bIns="45720" rtlCol="0" anchor="ctr"/>
          <a:lstStyle>
            <a:lvl1pPr algn="r">
              <a:defRPr sz="1000">
                <a:solidFill>
                  <a:schemeClr val="tx1">
                    <a:lumMod val="75000"/>
                    <a:lumOff val="25000"/>
                  </a:schemeClr>
                </a:solidFill>
                <a:latin typeface="Roboto" panose="02000000000000000000" pitchFamily="2" charset="0"/>
                <a:ea typeface="Roboto" panose="02000000000000000000" pitchFamily="2" charset="0"/>
              </a:defRPr>
            </a:lvl1pPr>
          </a:lstStyle>
          <a:p>
            <a:r>
              <a:rPr lang="en-US"/>
              <a:t>Page  </a:t>
            </a:r>
            <a:fld id="{DF9DF315-7EAA-3E4A-9970-E270386357F7}" type="slidenum">
              <a:rPr lang="en-US" smtClean="0"/>
              <a:pPr/>
              <a:t>‹#›</a:t>
            </a:fld>
            <a:endParaRPr lang="en-US"/>
          </a:p>
        </p:txBody>
      </p:sp>
    </p:spTree>
    <p:extLst>
      <p:ext uri="{BB962C8B-B14F-4D97-AF65-F5344CB8AC3E}">
        <p14:creationId xmlns:p14="http://schemas.microsoft.com/office/powerpoint/2010/main" val="15553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67C-FD76-B42E-C204-1A01D31335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B8A1D-55F8-1693-950A-2EA9B4B17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3F14D50C-DA2F-307E-6220-6E945CC85734}"/>
              </a:ext>
            </a:extLst>
          </p:cNvPr>
          <p:cNvSpPr>
            <a:spLocks noGrp="1"/>
          </p:cNvSpPr>
          <p:nvPr>
            <p:ph type="ftr" sz="quarter" idx="11"/>
          </p:nvPr>
        </p:nvSpPr>
        <p:spPr/>
        <p:txBody>
          <a:bodyPr/>
          <a:lstStyle/>
          <a:p>
            <a:endParaRPr lang="en-AU"/>
          </a:p>
        </p:txBody>
      </p:sp>
      <p:sp>
        <p:nvSpPr>
          <p:cNvPr id="7" name="TextBox 6">
            <a:extLst>
              <a:ext uri="{FF2B5EF4-FFF2-40B4-BE49-F238E27FC236}">
                <a16:creationId xmlns:a16="http://schemas.microsoft.com/office/drawing/2014/main" id="{2AD0C872-21DF-0EBE-2B41-92CC9A201F15}"/>
              </a:ext>
            </a:extLst>
          </p:cNvPr>
          <p:cNvSpPr txBox="1"/>
          <p:nvPr userDrawn="1"/>
        </p:nvSpPr>
        <p:spPr>
          <a:xfrm>
            <a:off x="453201" y="6449623"/>
            <a:ext cx="411126" cy="230832"/>
          </a:xfrm>
          <a:prstGeom prst="rect">
            <a:avLst/>
          </a:prstGeom>
          <a:noFill/>
        </p:spPr>
        <p:txBody>
          <a:bodyPr wrap="square" rtlCol="0">
            <a:spAutoFit/>
          </a:bodyPr>
          <a:lstStyle/>
          <a:p>
            <a:fld id="{2ED40F8D-250A-42A9-B764-CD76CD092EFC}" type="slidenum">
              <a:rPr lang="en-AU" sz="900" smtClean="0">
                <a:solidFill>
                  <a:schemeClr val="tx1">
                    <a:lumMod val="85000"/>
                    <a:lumOff val="15000"/>
                  </a:schemeClr>
                </a:solidFill>
                <a:latin typeface="Roboto" panose="02000000000000000000" pitchFamily="2" charset="0"/>
                <a:ea typeface="Roboto" panose="02000000000000000000" pitchFamily="2" charset="0"/>
              </a:rPr>
              <a:pPr/>
              <a:t>‹#›</a:t>
            </a:fld>
            <a:endParaRPr lang="en-AU" sz="900">
              <a:solidFill>
                <a:schemeClr val="tx1">
                  <a:lumMod val="85000"/>
                  <a:lumOff val="15000"/>
                </a:schemeClr>
              </a:solidFill>
              <a:latin typeface="Roboto" panose="02000000000000000000" pitchFamily="2" charset="0"/>
              <a:ea typeface="Roboto" panose="02000000000000000000" pitchFamily="2" charset="0"/>
            </a:endParaRPr>
          </a:p>
        </p:txBody>
      </p:sp>
      <p:grpSp>
        <p:nvGrpSpPr>
          <p:cNvPr id="11" name="Group 10">
            <a:extLst>
              <a:ext uri="{FF2B5EF4-FFF2-40B4-BE49-F238E27FC236}">
                <a16:creationId xmlns:a16="http://schemas.microsoft.com/office/drawing/2014/main" id="{8B305548-9342-4D16-57A1-F9E40883B243}"/>
              </a:ext>
            </a:extLst>
          </p:cNvPr>
          <p:cNvGrpSpPr/>
          <p:nvPr userDrawn="1"/>
        </p:nvGrpSpPr>
        <p:grpSpPr>
          <a:xfrm>
            <a:off x="6533964" y="2963"/>
            <a:ext cx="5663007" cy="3196768"/>
            <a:chOff x="6533964" y="2963"/>
            <a:chExt cx="5663007" cy="3196768"/>
          </a:xfrm>
        </p:grpSpPr>
        <p:pic>
          <p:nvPicPr>
            <p:cNvPr id="10" name="Picture 9" descr="A blue curved object">
              <a:extLst>
                <a:ext uri="{FF2B5EF4-FFF2-40B4-BE49-F238E27FC236}">
                  <a16:creationId xmlns:a16="http://schemas.microsoft.com/office/drawing/2014/main" id="{C62E9FB4-BEE1-BB08-C783-E8E72ACF3F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1001729F-6813-B694-E806-8E63B57C1B2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11294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BAD5-B816-3175-F362-DA70537D3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FE5AC55-ED39-87ED-FF59-005244B59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E88537-EC31-591A-A242-946913BFC176}"/>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577E20F-AF6A-4314-A041-6EE0B96AE6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F8FF75-54DD-69D1-07B5-B11DE194B3FD}"/>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0" name="Group 9">
            <a:extLst>
              <a:ext uri="{FF2B5EF4-FFF2-40B4-BE49-F238E27FC236}">
                <a16:creationId xmlns:a16="http://schemas.microsoft.com/office/drawing/2014/main" id="{B40178F6-3D9C-035D-223A-F31C70FFAF5B}"/>
              </a:ext>
            </a:extLst>
          </p:cNvPr>
          <p:cNvGrpSpPr/>
          <p:nvPr userDrawn="1"/>
        </p:nvGrpSpPr>
        <p:grpSpPr>
          <a:xfrm>
            <a:off x="6533964" y="2963"/>
            <a:ext cx="5663007" cy="3196768"/>
            <a:chOff x="6533964" y="2963"/>
            <a:chExt cx="5663007" cy="3196768"/>
          </a:xfrm>
        </p:grpSpPr>
        <p:pic>
          <p:nvPicPr>
            <p:cNvPr id="11" name="Picture 10" descr="A blue curved object">
              <a:extLst>
                <a:ext uri="{FF2B5EF4-FFF2-40B4-BE49-F238E27FC236}">
                  <a16:creationId xmlns:a16="http://schemas.microsoft.com/office/drawing/2014/main" id="{52169B45-AC0E-A12C-FE43-96CBB377B8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2" name="Picture 11">
              <a:extLst>
                <a:ext uri="{FF2B5EF4-FFF2-40B4-BE49-F238E27FC236}">
                  <a16:creationId xmlns:a16="http://schemas.microsoft.com/office/drawing/2014/main" id="{AD2CC887-AFB7-D7B8-D39D-9BBF8A9B3B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79829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7C4F-EEF9-738E-4C6F-4F95D5C719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2BB6B1-53A9-D57D-2E6A-2B3279C74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CF0F93-38DC-542D-0780-A021665D2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8F4BF7-05CE-DA2C-4A55-D9DCBCF8FBF2}"/>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674A8942-8DFA-277A-327D-596B605669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60EABA-B996-4CA4-0DEA-7C958855A6DA}"/>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1" name="Group 10">
            <a:extLst>
              <a:ext uri="{FF2B5EF4-FFF2-40B4-BE49-F238E27FC236}">
                <a16:creationId xmlns:a16="http://schemas.microsoft.com/office/drawing/2014/main" id="{60BD1731-E8BC-F85F-5356-708B11924953}"/>
              </a:ext>
            </a:extLst>
          </p:cNvPr>
          <p:cNvGrpSpPr/>
          <p:nvPr userDrawn="1"/>
        </p:nvGrpSpPr>
        <p:grpSpPr>
          <a:xfrm>
            <a:off x="6533964" y="2963"/>
            <a:ext cx="5663007" cy="3196768"/>
            <a:chOff x="6533964" y="2963"/>
            <a:chExt cx="5663007" cy="3196768"/>
          </a:xfrm>
        </p:grpSpPr>
        <p:pic>
          <p:nvPicPr>
            <p:cNvPr id="12" name="Picture 11" descr="A blue curved object">
              <a:extLst>
                <a:ext uri="{FF2B5EF4-FFF2-40B4-BE49-F238E27FC236}">
                  <a16:creationId xmlns:a16="http://schemas.microsoft.com/office/drawing/2014/main" id="{384AF838-D375-446B-F077-802F3FA1A4B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3" name="Picture 12">
              <a:extLst>
                <a:ext uri="{FF2B5EF4-FFF2-40B4-BE49-F238E27FC236}">
                  <a16:creationId xmlns:a16="http://schemas.microsoft.com/office/drawing/2014/main" id="{4F88BA46-3373-7558-48D6-6B2CF9AE66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353124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833-4967-E6C3-12C9-EC48873335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552F1C-1584-ED1C-CAC4-C934EDC84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3C734-6A4E-9FA0-743E-8EFF7C2B6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34BF55-4547-D4EC-7D02-2C99D551A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8C9D-E748-2F4A-3924-F40E57FAC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F7B840B-6045-E722-E1EA-D282677AA1C5}"/>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8" name="Footer Placeholder 7">
            <a:extLst>
              <a:ext uri="{FF2B5EF4-FFF2-40B4-BE49-F238E27FC236}">
                <a16:creationId xmlns:a16="http://schemas.microsoft.com/office/drawing/2014/main" id="{D6F7EA72-EFF8-89DF-163F-E29FF16EB8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151948-7D21-1A8F-0978-D579B291075B}"/>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3" name="Group 12">
            <a:extLst>
              <a:ext uri="{FF2B5EF4-FFF2-40B4-BE49-F238E27FC236}">
                <a16:creationId xmlns:a16="http://schemas.microsoft.com/office/drawing/2014/main" id="{DADA9168-3F52-A2BD-CE08-C71996457138}"/>
              </a:ext>
            </a:extLst>
          </p:cNvPr>
          <p:cNvGrpSpPr/>
          <p:nvPr userDrawn="1"/>
        </p:nvGrpSpPr>
        <p:grpSpPr>
          <a:xfrm>
            <a:off x="6533964" y="2963"/>
            <a:ext cx="5663007" cy="3196768"/>
            <a:chOff x="6533964" y="2963"/>
            <a:chExt cx="5663007" cy="3196768"/>
          </a:xfrm>
        </p:grpSpPr>
        <p:pic>
          <p:nvPicPr>
            <p:cNvPr id="14" name="Picture 13" descr="A blue curved object">
              <a:extLst>
                <a:ext uri="{FF2B5EF4-FFF2-40B4-BE49-F238E27FC236}">
                  <a16:creationId xmlns:a16="http://schemas.microsoft.com/office/drawing/2014/main" id="{A117E8BA-D6CE-4B38-36FA-E42D7A9F81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5" name="Picture 14">
              <a:extLst>
                <a:ext uri="{FF2B5EF4-FFF2-40B4-BE49-F238E27FC236}">
                  <a16:creationId xmlns:a16="http://schemas.microsoft.com/office/drawing/2014/main" id="{E3F86837-45A4-7B71-ABC1-2AEA5156A6F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272733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AA3-0A3A-F75D-F4E0-361F7D922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2D6FC6-FA8F-D0AA-5AF6-A7B73B63EE58}"/>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4" name="Footer Placeholder 3">
            <a:extLst>
              <a:ext uri="{FF2B5EF4-FFF2-40B4-BE49-F238E27FC236}">
                <a16:creationId xmlns:a16="http://schemas.microsoft.com/office/drawing/2014/main" id="{5C6B4DC2-D8E1-A7DA-81A0-EC05ED3C87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E32FB08-D56C-1D5A-227C-185A3EBB5FB9}"/>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9" name="Group 8">
            <a:extLst>
              <a:ext uri="{FF2B5EF4-FFF2-40B4-BE49-F238E27FC236}">
                <a16:creationId xmlns:a16="http://schemas.microsoft.com/office/drawing/2014/main" id="{A0717AC4-53DA-1582-2C08-A6B6B5A14BC2}"/>
              </a:ext>
            </a:extLst>
          </p:cNvPr>
          <p:cNvGrpSpPr/>
          <p:nvPr userDrawn="1"/>
        </p:nvGrpSpPr>
        <p:grpSpPr>
          <a:xfrm>
            <a:off x="6533964" y="2963"/>
            <a:ext cx="5663007" cy="3196768"/>
            <a:chOff x="6533964" y="2963"/>
            <a:chExt cx="5663007" cy="3196768"/>
          </a:xfrm>
        </p:grpSpPr>
        <p:pic>
          <p:nvPicPr>
            <p:cNvPr id="10" name="Picture 9" descr="A blue curved object">
              <a:extLst>
                <a:ext uri="{FF2B5EF4-FFF2-40B4-BE49-F238E27FC236}">
                  <a16:creationId xmlns:a16="http://schemas.microsoft.com/office/drawing/2014/main" id="{503EA22F-EAFC-A06B-9938-2E18BD7AE46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1" name="Picture 10">
              <a:extLst>
                <a:ext uri="{FF2B5EF4-FFF2-40B4-BE49-F238E27FC236}">
                  <a16:creationId xmlns:a16="http://schemas.microsoft.com/office/drawing/2014/main" id="{8D89D62B-32B9-0E2E-45CD-7F24C438D9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34018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2A346-CC93-7DED-0452-FC6B1DAC526A}"/>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3" name="Footer Placeholder 2">
            <a:extLst>
              <a:ext uri="{FF2B5EF4-FFF2-40B4-BE49-F238E27FC236}">
                <a16:creationId xmlns:a16="http://schemas.microsoft.com/office/drawing/2014/main" id="{1C09FD2D-FE24-FBC3-218B-37F4A76B93F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2274E7-08A8-896F-D1A8-7269B4D5D97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EB6B7149-40DE-B42D-5098-9AF3F484FC1E}"/>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A98E4D9C-A09C-89B8-B394-AB74E905523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78AD92EA-48E8-558A-B5BA-EF5A06683CC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57142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A37-A39A-103B-A399-EC73366C9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DE52DB-14EC-EA23-F9B8-4C040C0DB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9A403A-F795-C52D-9C3D-DAA321B7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5C4E-6D05-C423-C07C-838F3B3310E1}"/>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DCF2427D-094D-94FB-ABE7-7486A9A961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2D26A5-A1CB-62DF-57B3-AE54CB4E4F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1" name="Group 10">
            <a:extLst>
              <a:ext uri="{FF2B5EF4-FFF2-40B4-BE49-F238E27FC236}">
                <a16:creationId xmlns:a16="http://schemas.microsoft.com/office/drawing/2014/main" id="{2937B3F3-1D00-4046-7188-03298975C5AC}"/>
              </a:ext>
            </a:extLst>
          </p:cNvPr>
          <p:cNvGrpSpPr/>
          <p:nvPr userDrawn="1"/>
        </p:nvGrpSpPr>
        <p:grpSpPr>
          <a:xfrm>
            <a:off x="6533964" y="2963"/>
            <a:ext cx="5663007" cy="3196768"/>
            <a:chOff x="6533964" y="2963"/>
            <a:chExt cx="5663007" cy="3196768"/>
          </a:xfrm>
        </p:grpSpPr>
        <p:pic>
          <p:nvPicPr>
            <p:cNvPr id="12" name="Picture 11" descr="A blue curved object">
              <a:extLst>
                <a:ext uri="{FF2B5EF4-FFF2-40B4-BE49-F238E27FC236}">
                  <a16:creationId xmlns:a16="http://schemas.microsoft.com/office/drawing/2014/main" id="{B98A8738-043A-0447-D8E8-B6CFF61B03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3" name="Picture 12">
              <a:extLst>
                <a:ext uri="{FF2B5EF4-FFF2-40B4-BE49-F238E27FC236}">
                  <a16:creationId xmlns:a16="http://schemas.microsoft.com/office/drawing/2014/main" id="{2BEDAD2C-1B27-B75D-FC48-407E01B100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382847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4C93-BBE5-9892-9B5D-BCD25CFA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05E2617-1477-3BEB-FA73-67475E88F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E54A9EA-BAE2-8E29-6E75-EC213A4A5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854B-30A1-7CB0-5DA9-E1B6D6812072}"/>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F1B81FFA-7ACF-97F0-ED9C-FDC36089E9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82D5D0-24EE-BD5C-161E-73CD17C70D8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1" name="Group 10">
            <a:extLst>
              <a:ext uri="{FF2B5EF4-FFF2-40B4-BE49-F238E27FC236}">
                <a16:creationId xmlns:a16="http://schemas.microsoft.com/office/drawing/2014/main" id="{5B746849-7E73-9633-5EDA-E01088D31D24}"/>
              </a:ext>
            </a:extLst>
          </p:cNvPr>
          <p:cNvGrpSpPr/>
          <p:nvPr userDrawn="1"/>
        </p:nvGrpSpPr>
        <p:grpSpPr>
          <a:xfrm>
            <a:off x="6533964" y="2963"/>
            <a:ext cx="5663007" cy="3196768"/>
            <a:chOff x="6533964" y="2963"/>
            <a:chExt cx="5663007" cy="3196768"/>
          </a:xfrm>
        </p:grpSpPr>
        <p:pic>
          <p:nvPicPr>
            <p:cNvPr id="12" name="Picture 11" descr="A blue curved object">
              <a:extLst>
                <a:ext uri="{FF2B5EF4-FFF2-40B4-BE49-F238E27FC236}">
                  <a16:creationId xmlns:a16="http://schemas.microsoft.com/office/drawing/2014/main" id="{61A6A1CC-250A-2461-D183-231562BCCF7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3" name="Picture 12">
              <a:extLst>
                <a:ext uri="{FF2B5EF4-FFF2-40B4-BE49-F238E27FC236}">
                  <a16:creationId xmlns:a16="http://schemas.microsoft.com/office/drawing/2014/main" id="{E08DFC0A-89AE-6643-D31D-9B5A2B40B7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87404" y="106742"/>
              <a:ext cx="919565" cy="919565"/>
            </a:xfrm>
            <a:prstGeom prst="rect">
              <a:avLst/>
            </a:prstGeom>
          </p:spPr>
        </p:pic>
      </p:grpSp>
    </p:spTree>
    <p:extLst>
      <p:ext uri="{BB962C8B-B14F-4D97-AF65-F5344CB8AC3E}">
        <p14:creationId xmlns:p14="http://schemas.microsoft.com/office/powerpoint/2010/main" val="206424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42F67-0DB0-3660-5403-1D5392461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A3A57A-0E3B-9345-0CD9-0BE68769E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96BB88-4F84-3891-A4A1-E21209029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61B59FB6-95A0-4031-AD6A-40FE3481E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FBE979E-A6F6-7C70-1983-3DFE77FE8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40F8D-250A-42A9-B764-CD76CD092EFC}" type="slidenum">
              <a:rPr lang="en-AU" smtClean="0"/>
              <a:t>‹#›</a:t>
            </a:fld>
            <a:endParaRPr lang="en-AU"/>
          </a:p>
        </p:txBody>
      </p:sp>
    </p:spTree>
    <p:extLst>
      <p:ext uri="{BB962C8B-B14F-4D97-AF65-F5344CB8AC3E}">
        <p14:creationId xmlns:p14="http://schemas.microsoft.com/office/powerpoint/2010/main" val="275062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australiancurriculum.edu.au/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s7ap1.scene7.com/s7viewers/html5/VideoViewer.html?asset=australiancurriculum/Aligning%20curriculum%20and%20assessment-AV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967F0C-9B9F-CC00-38ED-49CE5971A1F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41B64E0-64C4-3F0B-41EE-A08DAB7B4FB5}"/>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46C2EC6E-67F3-E1FA-222D-42CEB3D3E3C0}"/>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22" name="Title 1">
            <a:extLst>
              <a:ext uri="{FF2B5EF4-FFF2-40B4-BE49-F238E27FC236}">
                <a16:creationId xmlns:a16="http://schemas.microsoft.com/office/drawing/2014/main" id="{1E660C98-2C08-8CA7-D5E6-B22E6C83B6B0}"/>
              </a:ext>
            </a:extLst>
          </p:cNvPr>
          <p:cNvSpPr>
            <a:spLocks noGrp="1"/>
          </p:cNvSpPr>
          <p:nvPr>
            <p:ph type="title"/>
          </p:nvPr>
        </p:nvSpPr>
        <p:spPr>
          <a:xfrm>
            <a:off x="438680" y="759362"/>
            <a:ext cx="8119165"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Instructions for facilitators</a:t>
            </a:r>
            <a:endParaRPr lang="en-AU" sz="3200" b="1">
              <a:latin typeface="Roboto" panose="02000000000000000000" pitchFamily="2" charset="0"/>
              <a:ea typeface="Roboto" panose="02000000000000000000" pitchFamily="2" charset="0"/>
              <a:cs typeface="+mn-cs"/>
            </a:endParaRPr>
          </a:p>
        </p:txBody>
      </p:sp>
      <p:grpSp>
        <p:nvGrpSpPr>
          <p:cNvPr id="24" name="Group 23">
            <a:extLst>
              <a:ext uri="{FF2B5EF4-FFF2-40B4-BE49-F238E27FC236}">
                <a16:creationId xmlns:a16="http://schemas.microsoft.com/office/drawing/2014/main" id="{844677C3-51C6-0E89-3C85-F80351B9253B}"/>
              </a:ext>
              <a:ext uri="{C183D7F6-B498-43B3-948B-1728B52AA6E4}">
                <adec:decorative xmlns:adec="http://schemas.microsoft.com/office/drawing/2017/decorative" val="1"/>
              </a:ext>
            </a:extLst>
          </p:cNvPr>
          <p:cNvGrpSpPr/>
          <p:nvPr/>
        </p:nvGrpSpPr>
        <p:grpSpPr>
          <a:xfrm>
            <a:off x="562331" y="1947844"/>
            <a:ext cx="9096617" cy="1296000"/>
            <a:chOff x="562331" y="1538768"/>
            <a:chExt cx="9096617" cy="1296000"/>
          </a:xfrm>
        </p:grpSpPr>
        <p:sp>
          <p:nvSpPr>
            <p:cNvPr id="2" name="Rectangle: Rounded Corners 1">
              <a:extLst>
                <a:ext uri="{FF2B5EF4-FFF2-40B4-BE49-F238E27FC236}">
                  <a16:creationId xmlns:a16="http://schemas.microsoft.com/office/drawing/2014/main" id="{0BAC79C7-1DD5-E42B-590D-85CAEFF3C92D}"/>
                </a:ext>
                <a:ext uri="{C183D7F6-B498-43B3-948B-1728B52AA6E4}">
                  <adec:decorative xmlns:adec="http://schemas.microsoft.com/office/drawing/2017/decorative" val="1"/>
                </a:ext>
              </a:extLst>
            </p:cNvPr>
            <p:cNvSpPr/>
            <p:nvPr/>
          </p:nvSpPr>
          <p:spPr>
            <a:xfrm>
              <a:off x="562331" y="1538768"/>
              <a:ext cx="9096617" cy="1296000"/>
            </a:xfrm>
            <a:prstGeom prst="roundRect">
              <a:avLst>
                <a:gd name="adj" fmla="val 426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Review the facilitator notes and make any necessary changes to the PowerPoint slides. </a:t>
              </a:r>
            </a:p>
          </p:txBody>
        </p:sp>
        <p:sp>
          <p:nvSpPr>
            <p:cNvPr id="13" name="Rectangle: Top Corners Rounded 12">
              <a:extLst>
                <a:ext uri="{FF2B5EF4-FFF2-40B4-BE49-F238E27FC236}">
                  <a16:creationId xmlns:a16="http://schemas.microsoft.com/office/drawing/2014/main" id="{65191136-4F9F-DA6F-721B-8F4BCC9C8128}"/>
                </a:ext>
                <a:ext uri="{C183D7F6-B498-43B3-948B-1728B52AA6E4}">
                  <adec:decorative xmlns:adec="http://schemas.microsoft.com/office/drawing/2017/decorative" val="1"/>
                </a:ext>
              </a:extLst>
            </p:cNvPr>
            <p:cNvSpPr/>
            <p:nvPr/>
          </p:nvSpPr>
          <p:spPr>
            <a:xfrm rot="16200000">
              <a:off x="-31668" y="2132768"/>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descr="Review icon">
              <a:extLst>
                <a:ext uri="{FF2B5EF4-FFF2-40B4-BE49-F238E27FC236}">
                  <a16:creationId xmlns:a16="http://schemas.microsoft.com/office/drawing/2014/main" id="{BEF98BF6-33BA-2640-ADA2-8BE917F95B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39747" y="1729764"/>
              <a:ext cx="885826" cy="885826"/>
            </a:xfrm>
            <a:prstGeom prst="rect">
              <a:avLst/>
            </a:prstGeom>
          </p:spPr>
        </p:pic>
      </p:grpSp>
      <p:grpSp>
        <p:nvGrpSpPr>
          <p:cNvPr id="23" name="Group 22">
            <a:extLst>
              <a:ext uri="{FF2B5EF4-FFF2-40B4-BE49-F238E27FC236}">
                <a16:creationId xmlns:a16="http://schemas.microsoft.com/office/drawing/2014/main" id="{6AA71D0B-3D8E-6287-0733-4D44F245C1AB}"/>
              </a:ext>
              <a:ext uri="{C183D7F6-B498-43B3-948B-1728B52AA6E4}">
                <adec:decorative xmlns:adec="http://schemas.microsoft.com/office/drawing/2017/decorative" val="1"/>
              </a:ext>
            </a:extLst>
          </p:cNvPr>
          <p:cNvGrpSpPr/>
          <p:nvPr/>
        </p:nvGrpSpPr>
        <p:grpSpPr>
          <a:xfrm>
            <a:off x="562330" y="3659604"/>
            <a:ext cx="9096618" cy="1296000"/>
            <a:chOff x="562330" y="3202606"/>
            <a:chExt cx="9096618" cy="1296000"/>
          </a:xfrm>
        </p:grpSpPr>
        <p:sp>
          <p:nvSpPr>
            <p:cNvPr id="9" name="Rectangle: Rounded Corners 8">
              <a:extLst>
                <a:ext uri="{FF2B5EF4-FFF2-40B4-BE49-F238E27FC236}">
                  <a16:creationId xmlns:a16="http://schemas.microsoft.com/office/drawing/2014/main" id="{BD9586DA-40BE-EA09-E75B-7B0842E9FD68}"/>
                </a:ext>
                <a:ext uri="{C183D7F6-B498-43B3-948B-1728B52AA6E4}">
                  <adec:decorative xmlns:adec="http://schemas.microsoft.com/office/drawing/2017/decorative" val="1"/>
                </a:ext>
              </a:extLst>
            </p:cNvPr>
            <p:cNvSpPr/>
            <p:nvPr/>
          </p:nvSpPr>
          <p:spPr>
            <a:xfrm>
              <a:off x="562331" y="3202606"/>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Discussion points through the presentation will be identified using this icon. </a:t>
              </a:r>
              <a:br>
                <a:rPr lang="en-US" sz="1600">
                  <a:solidFill>
                    <a:schemeClr val="tx1"/>
                  </a:solidFill>
                  <a:latin typeface="Roboto" panose="02000000000000000000" pitchFamily="2" charset="0"/>
                  <a:ea typeface="Roboto" panose="02000000000000000000" pitchFamily="2" charset="0"/>
                </a:rPr>
              </a:br>
              <a:r>
                <a:rPr lang="en-US" sz="1600">
                  <a:solidFill>
                    <a:schemeClr val="tx1"/>
                  </a:solidFill>
                  <a:latin typeface="Roboto" panose="02000000000000000000" pitchFamily="2" charset="0"/>
                  <a:ea typeface="Roboto" panose="02000000000000000000" pitchFamily="2" charset="0"/>
                </a:rPr>
                <a:t>When planning the presentation, consider the timing of the whole presentation, including time required for discussions. </a:t>
              </a:r>
            </a:p>
          </p:txBody>
        </p:sp>
        <p:sp>
          <p:nvSpPr>
            <p:cNvPr id="15" name="Rectangle: Top Corners Rounded 14">
              <a:extLst>
                <a:ext uri="{FF2B5EF4-FFF2-40B4-BE49-F238E27FC236}">
                  <a16:creationId xmlns:a16="http://schemas.microsoft.com/office/drawing/2014/main" id="{81850E74-0CD2-67B4-85E8-0D4795E9A381}"/>
                </a:ext>
                <a:ext uri="{C183D7F6-B498-43B3-948B-1728B52AA6E4}">
                  <adec:decorative xmlns:adec="http://schemas.microsoft.com/office/drawing/2017/decorative" val="1"/>
                </a:ext>
              </a:extLst>
            </p:cNvPr>
            <p:cNvSpPr/>
            <p:nvPr/>
          </p:nvSpPr>
          <p:spPr>
            <a:xfrm rot="16200000">
              <a:off x="-31670" y="3796606"/>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descr="Discussion icon">
              <a:extLst>
                <a:ext uri="{FF2B5EF4-FFF2-40B4-BE49-F238E27FC236}">
                  <a16:creationId xmlns:a16="http://schemas.microsoft.com/office/drawing/2014/main" id="{47B8CD03-F3BF-B92F-EECC-649D7751A7B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439747" y="3469016"/>
              <a:ext cx="885826" cy="825428"/>
            </a:xfrm>
            <a:prstGeom prst="rect">
              <a:avLst/>
            </a:prstGeom>
          </p:spPr>
        </p:pic>
      </p:grpSp>
      <p:sp>
        <p:nvSpPr>
          <p:cNvPr id="26" name="Arrow: Right 25">
            <a:extLst>
              <a:ext uri="{FF2B5EF4-FFF2-40B4-BE49-F238E27FC236}">
                <a16:creationId xmlns:a16="http://schemas.microsoft.com/office/drawing/2014/main" id="{F73C29DA-DC68-79B6-7263-916704D841FC}"/>
              </a:ext>
              <a:ext uri="{C183D7F6-B498-43B3-948B-1728B52AA6E4}">
                <adec:decorative xmlns:adec="http://schemas.microsoft.com/office/drawing/2017/decorative" val="1"/>
              </a:ext>
            </a:extLst>
          </p:cNvPr>
          <p:cNvSpPr/>
          <p:nvPr/>
        </p:nvSpPr>
        <p:spPr>
          <a:xfrm>
            <a:off x="7912187" y="3978997"/>
            <a:ext cx="243961" cy="225720"/>
          </a:xfrm>
          <a:prstGeom prst="rightArrow">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46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993C7-0A1F-5866-626B-01DEAFF0E197}"/>
            </a:ext>
          </a:extLst>
        </p:cNvPr>
        <p:cNvGrpSpPr/>
        <p:nvPr/>
      </p:nvGrpSpPr>
      <p:grpSpPr>
        <a:xfrm>
          <a:off x="0" y="0"/>
          <a:ext cx="0" cy="0"/>
          <a:chOff x="0" y="0"/>
          <a:chExt cx="0" cy="0"/>
        </a:xfrm>
      </p:grpSpPr>
      <p:pic>
        <p:nvPicPr>
          <p:cNvPr id="7" name="Picture 6" descr="A teacher sits at a table with young students, holding a marker while engaging them in a classroom activity.">
            <a:extLst>
              <a:ext uri="{FF2B5EF4-FFF2-40B4-BE49-F238E27FC236}">
                <a16:creationId xmlns:a16="http://schemas.microsoft.com/office/drawing/2014/main" id="{AD6E9F7C-AA5A-D65D-F383-24A5EDD9A4B4}"/>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79906" cy="6858000"/>
          </a:xfrm>
          <a:prstGeom prst="rect">
            <a:avLst/>
          </a:prstGeom>
        </p:spPr>
      </p:pic>
      <p:sp>
        <p:nvSpPr>
          <p:cNvPr id="22" name="Title 1">
            <a:extLst>
              <a:ext uri="{FF2B5EF4-FFF2-40B4-BE49-F238E27FC236}">
                <a16:creationId xmlns:a16="http://schemas.microsoft.com/office/drawing/2014/main" id="{7C1041E0-0124-D909-537A-8DA4B30DC92E}"/>
              </a:ext>
            </a:extLst>
          </p:cNvPr>
          <p:cNvSpPr>
            <a:spLocks noGrp="1"/>
          </p:cNvSpPr>
          <p:nvPr>
            <p:ph type="title"/>
          </p:nvPr>
        </p:nvSpPr>
        <p:spPr>
          <a:xfrm>
            <a:off x="438679" y="759362"/>
            <a:ext cx="9707109" cy="605502"/>
          </a:xfrm>
        </p:spPr>
        <p:txBody>
          <a:bodyPr anchor="t">
            <a:noAutofit/>
          </a:bodyPr>
          <a:lstStyle/>
          <a:p>
            <a:r>
              <a:rPr lang="en-US" sz="3200" b="1">
                <a:latin typeface="Roboto"/>
                <a:ea typeface="Roboto"/>
                <a:cs typeface="Roboto"/>
              </a:rPr>
              <a:t>Action plan – actions, responsibilities and timelines</a:t>
            </a:r>
            <a:endParaRPr lang="en-US" sz="3200" b="1">
              <a:latin typeface="Roboto" panose="02000000000000000000" pitchFamily="2" charset="0"/>
              <a:ea typeface="Roboto" panose="02000000000000000000" pitchFamily="2" charset="0"/>
              <a:cs typeface="+mn-cs"/>
            </a:endParaRPr>
          </a:p>
        </p:txBody>
      </p:sp>
      <p:pic>
        <p:nvPicPr>
          <p:cNvPr id="11" name="Picture 10" descr="Act&#10;What steps will we take to support improvement?">
            <a:extLst>
              <a:ext uri="{FF2B5EF4-FFF2-40B4-BE49-F238E27FC236}">
                <a16:creationId xmlns:a16="http://schemas.microsoft.com/office/drawing/2014/main" id="{BB6F8FA4-05B1-0200-402F-90B72B5C22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45789" y="4688011"/>
            <a:ext cx="1607531" cy="1940891"/>
          </a:xfrm>
          <a:prstGeom prst="rect">
            <a:avLst/>
          </a:prstGeom>
        </p:spPr>
      </p:pic>
      <p:sp>
        <p:nvSpPr>
          <p:cNvPr id="12" name="Slide Number Placeholder 5">
            <a:extLst>
              <a:ext uri="{FF2B5EF4-FFF2-40B4-BE49-F238E27FC236}">
                <a16:creationId xmlns:a16="http://schemas.microsoft.com/office/drawing/2014/main" id="{984EACFF-370F-82B7-F599-210B7382E304}"/>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10</a:t>
            </a:fld>
            <a:r>
              <a:rPr lang="en-US" b="1">
                <a:solidFill>
                  <a:schemeClr val="bg1">
                    <a:lumMod val="50000"/>
                  </a:schemeClr>
                </a:solidFill>
              </a:rPr>
              <a:t>   </a:t>
            </a:r>
          </a:p>
        </p:txBody>
      </p:sp>
      <p:grpSp>
        <p:nvGrpSpPr>
          <p:cNvPr id="2" name="Group 1">
            <a:extLst>
              <a:ext uri="{FF2B5EF4-FFF2-40B4-BE49-F238E27FC236}">
                <a16:creationId xmlns:a16="http://schemas.microsoft.com/office/drawing/2014/main" id="{F2EA19A3-06A2-D892-32C2-319CD5BD27A8}"/>
              </a:ext>
            </a:extLst>
          </p:cNvPr>
          <p:cNvGrpSpPr/>
          <p:nvPr/>
        </p:nvGrpSpPr>
        <p:grpSpPr>
          <a:xfrm>
            <a:off x="6173171" y="2803188"/>
            <a:ext cx="4872551" cy="1102822"/>
            <a:chOff x="6173171" y="2803188"/>
            <a:chExt cx="4872551" cy="1102822"/>
          </a:xfrm>
        </p:grpSpPr>
        <p:grpSp>
          <p:nvGrpSpPr>
            <p:cNvPr id="3" name="Group 2">
              <a:extLst>
                <a:ext uri="{FF2B5EF4-FFF2-40B4-BE49-F238E27FC236}">
                  <a16:creationId xmlns:a16="http://schemas.microsoft.com/office/drawing/2014/main" id="{50D66D30-E94B-3A56-0B2F-D123FB5AD905}"/>
                </a:ext>
              </a:extLst>
            </p:cNvPr>
            <p:cNvGrpSpPr/>
            <p:nvPr/>
          </p:nvGrpSpPr>
          <p:grpSpPr>
            <a:xfrm>
              <a:off x="6173171" y="2803188"/>
              <a:ext cx="4872551" cy="1102822"/>
              <a:chOff x="5963785" y="2304876"/>
              <a:chExt cx="3892883" cy="3095407"/>
            </a:xfrm>
          </p:grpSpPr>
          <p:sp>
            <p:nvSpPr>
              <p:cNvPr id="5" name="Rectangle: Rounded Corners 4">
                <a:extLst>
                  <a:ext uri="{FF2B5EF4-FFF2-40B4-BE49-F238E27FC236}">
                    <a16:creationId xmlns:a16="http://schemas.microsoft.com/office/drawing/2014/main" id="{A3066922-4319-3E25-9BC7-F16966477894}"/>
                  </a:ext>
                  <a:ext uri="{C183D7F6-B498-43B3-948B-1728B52AA6E4}">
                    <adec:decorative xmlns:adec="http://schemas.microsoft.com/office/drawing/2017/decorative" val="1"/>
                  </a:ext>
                </a:extLst>
              </p:cNvPr>
              <p:cNvSpPr/>
              <p:nvPr/>
            </p:nvSpPr>
            <p:spPr>
              <a:xfrm>
                <a:off x="5963785" y="2304876"/>
                <a:ext cx="3892883" cy="3095407"/>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400">
                    <a:solidFill>
                      <a:schemeClr val="tx1"/>
                    </a:solidFill>
                    <a:latin typeface="Roboto" panose="02000000000000000000" pitchFamily="2" charset="0"/>
                    <a:ea typeface="Roboto" panose="02000000000000000000" pitchFamily="2" charset="0"/>
                  </a:rPr>
                  <a:t> </a:t>
                </a:r>
              </a:p>
            </p:txBody>
          </p:sp>
          <p:pic>
            <p:nvPicPr>
              <p:cNvPr id="13" name="Picture 12" descr="Discussion icon">
                <a:extLst>
                  <a:ext uri="{FF2B5EF4-FFF2-40B4-BE49-F238E27FC236}">
                    <a16:creationId xmlns:a16="http://schemas.microsoft.com/office/drawing/2014/main" id="{558F7886-8EEB-2769-2865-5E01035C65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94670" y="2953807"/>
                <a:ext cx="524256" cy="1477491"/>
              </a:xfrm>
              <a:prstGeom prst="rect">
                <a:avLst/>
              </a:prstGeom>
            </p:spPr>
          </p:pic>
        </p:grpSp>
        <p:sp>
          <p:nvSpPr>
            <p:cNvPr id="4" name="TextBox 3">
              <a:extLst>
                <a:ext uri="{FF2B5EF4-FFF2-40B4-BE49-F238E27FC236}">
                  <a16:creationId xmlns:a16="http://schemas.microsoft.com/office/drawing/2014/main" id="{397F9CD9-F1E0-6669-9B39-17348E25BBE0}"/>
                </a:ext>
              </a:extLst>
            </p:cNvPr>
            <p:cNvSpPr txBox="1"/>
            <p:nvPr/>
          </p:nvSpPr>
          <p:spPr>
            <a:xfrm>
              <a:off x="7318243" y="3126720"/>
              <a:ext cx="3638386" cy="369332"/>
            </a:xfrm>
            <a:prstGeom prst="rect">
              <a:avLst/>
            </a:prstGeom>
            <a:noFill/>
          </p:spPr>
          <p:txBody>
            <a:bodyPr wrap="square">
              <a:spAutoFit/>
            </a:bodyPr>
            <a:lstStyle/>
            <a:p>
              <a:pPr>
                <a:spcBef>
                  <a:spcPts val="300"/>
                </a:spcBef>
                <a:spcAft>
                  <a:spcPts val="600"/>
                </a:spcAft>
              </a:pPr>
              <a:r>
                <a:rPr lang="en-US">
                  <a:latin typeface="Roboto" panose="02000000000000000000" pitchFamily="2" charset="0"/>
                  <a:ea typeface="Roboto" panose="02000000000000000000" pitchFamily="2" charset="0"/>
                </a:rPr>
                <a:t>What actions will we implement?</a:t>
              </a:r>
            </a:p>
          </p:txBody>
        </p:sp>
      </p:grpSp>
    </p:spTree>
    <p:extLst>
      <p:ext uri="{BB962C8B-B14F-4D97-AF65-F5344CB8AC3E}">
        <p14:creationId xmlns:p14="http://schemas.microsoft.com/office/powerpoint/2010/main" val="19071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2EA4F-C8BA-63BE-74A8-1AED427D18A4}"/>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47D7E573-83C5-B6C6-FD8F-AC5C23718841}"/>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itle 1">
            <a:extLst>
              <a:ext uri="{FF2B5EF4-FFF2-40B4-BE49-F238E27FC236}">
                <a16:creationId xmlns:a16="http://schemas.microsoft.com/office/drawing/2014/main" id="{BAC5325C-42DD-44B9-E795-226B909D1ABE}"/>
              </a:ext>
            </a:extLst>
          </p:cNvPr>
          <p:cNvSpPr txBox="1">
            <a:spLocks noGrp="1"/>
          </p:cNvSpPr>
          <p:nvPr>
            <p:ph type="title" idx="4294967295"/>
          </p:nvPr>
        </p:nvSpPr>
        <p:spPr>
          <a:xfrm>
            <a:off x="7022658" y="819781"/>
            <a:ext cx="4588969" cy="129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a:ln>
                  <a:noFill/>
                </a:ln>
                <a:effectLst/>
                <a:uLnTx/>
                <a:uFillTx/>
                <a:latin typeface="Roboto"/>
                <a:ea typeface="Roboto"/>
                <a:cs typeface="Roboto"/>
              </a:rPr>
              <a:t>Action plan – evidence and evaluation</a:t>
            </a:r>
          </a:p>
        </p:txBody>
      </p:sp>
      <p:sp>
        <p:nvSpPr>
          <p:cNvPr id="5" name="TextBox 4">
            <a:extLst>
              <a:ext uri="{FF2B5EF4-FFF2-40B4-BE49-F238E27FC236}">
                <a16:creationId xmlns:a16="http://schemas.microsoft.com/office/drawing/2014/main" id="{03BBBA00-B1BC-8F7C-8302-16A404F4A5B6}"/>
              </a:ext>
            </a:extLst>
          </p:cNvPr>
          <p:cNvSpPr txBox="1"/>
          <p:nvPr/>
        </p:nvSpPr>
        <p:spPr>
          <a:xfrm>
            <a:off x="7034334" y="2167811"/>
            <a:ext cx="4225897" cy="1015663"/>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sz="2000">
                <a:latin typeface="Roboto"/>
                <a:ea typeface="Roboto"/>
              </a:rPr>
              <a:t>How will we reflect on our approach and evaluate its effectiveness over time?</a:t>
            </a:r>
          </a:p>
        </p:txBody>
      </p:sp>
      <p:pic>
        <p:nvPicPr>
          <p:cNvPr id="6" name="Picture 5" descr="Evaluate&#10;How do we know our actions are making a difference?">
            <a:extLst>
              <a:ext uri="{FF2B5EF4-FFF2-40B4-BE49-F238E27FC236}">
                <a16:creationId xmlns:a16="http://schemas.microsoft.com/office/drawing/2014/main" id="{735426CF-DA7B-BF58-27EA-CE892A3025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15340" y="4192530"/>
            <a:ext cx="1707160" cy="2286000"/>
          </a:xfrm>
          <a:prstGeom prst="rect">
            <a:avLst/>
          </a:prstGeom>
        </p:spPr>
      </p:pic>
      <p:sp>
        <p:nvSpPr>
          <p:cNvPr id="11" name="Slide Number Placeholder 5">
            <a:extLst>
              <a:ext uri="{FF2B5EF4-FFF2-40B4-BE49-F238E27FC236}">
                <a16:creationId xmlns:a16="http://schemas.microsoft.com/office/drawing/2014/main" id="{7EAE90D8-3B03-81F1-DBED-CB494765935D}"/>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11</a:t>
            </a:fld>
            <a:r>
              <a:rPr lang="en-US" b="1">
                <a:solidFill>
                  <a:schemeClr val="bg1">
                    <a:lumMod val="50000"/>
                  </a:schemeClr>
                </a:solidFill>
              </a:rPr>
              <a:t>   </a:t>
            </a:r>
          </a:p>
        </p:txBody>
      </p:sp>
      <p:sp>
        <p:nvSpPr>
          <p:cNvPr id="4" name="TextBox 3">
            <a:extLst>
              <a:ext uri="{FF2B5EF4-FFF2-40B4-BE49-F238E27FC236}">
                <a16:creationId xmlns:a16="http://schemas.microsoft.com/office/drawing/2014/main" id="{53CE2376-5C95-C6BA-4FEA-A6FCA61285B5}"/>
              </a:ext>
            </a:extLst>
          </p:cNvPr>
          <p:cNvSpPr txBox="1"/>
          <p:nvPr/>
        </p:nvSpPr>
        <p:spPr>
          <a:xfrm>
            <a:off x="7022658" y="3237304"/>
            <a:ext cx="3992787" cy="2262158"/>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AU" sz="1600" b="1">
                <a:latin typeface="Roboto" panose="02000000000000000000" pitchFamily="2" charset="0"/>
                <a:ea typeface="Roboto" panose="02000000000000000000" pitchFamily="2" charset="0"/>
              </a:rPr>
              <a:t>Think–Pair–Share</a:t>
            </a:r>
            <a:endParaRPr lang="en-US" sz="1600" b="1">
              <a:latin typeface="Roboto" panose="02000000000000000000" pitchFamily="2" charset="0"/>
              <a:ea typeface="Roboto" panose="02000000000000000000" pitchFamily="2" charset="0"/>
              <a:cs typeface="Roboto"/>
            </a:endParaRPr>
          </a:p>
          <a:p>
            <a:pPr marL="342900" indent="-342900">
              <a:spcBef>
                <a:spcPts val="600"/>
              </a:spcBef>
              <a:spcAft>
                <a:spcPts val="1200"/>
              </a:spcAft>
              <a:buFont typeface="+mj-lt"/>
              <a:buAutoNum type="arabicPeriod"/>
              <a:defRPr/>
            </a:pPr>
            <a:r>
              <a:rPr lang="en-US" sz="1600" b="1">
                <a:latin typeface="Roboto"/>
                <a:ea typeface="Roboto"/>
              </a:rPr>
              <a:t>Think </a:t>
            </a:r>
            <a:r>
              <a:rPr lang="en-US" sz="1600">
                <a:latin typeface="Roboto"/>
                <a:ea typeface="Roboto"/>
              </a:rPr>
              <a:t>about the question.</a:t>
            </a:r>
          </a:p>
          <a:p>
            <a:pPr marL="342900" indent="-342900">
              <a:spcBef>
                <a:spcPts val="600"/>
              </a:spcBef>
              <a:spcAft>
                <a:spcPts val="1200"/>
              </a:spcAft>
              <a:buFont typeface="+mj-lt"/>
              <a:buAutoNum type="arabicPeriod"/>
              <a:defRPr/>
            </a:pPr>
            <a:r>
              <a:rPr lang="en-US" sz="1600" b="1">
                <a:latin typeface="Roboto"/>
                <a:ea typeface="Roboto"/>
              </a:rPr>
              <a:t>Pair </a:t>
            </a:r>
            <a:r>
              <a:rPr lang="en-US" sz="1600">
                <a:latin typeface="Roboto"/>
                <a:ea typeface="Roboto"/>
              </a:rPr>
              <a:t>up and discuss your ideas       with a colleague.</a:t>
            </a:r>
          </a:p>
          <a:p>
            <a:pPr marL="342900" indent="-342900">
              <a:spcBef>
                <a:spcPts val="600"/>
              </a:spcBef>
              <a:spcAft>
                <a:spcPts val="1200"/>
              </a:spcAft>
              <a:buFont typeface="+mj-lt"/>
              <a:buAutoNum type="arabicPeriod"/>
              <a:defRPr/>
            </a:pPr>
            <a:r>
              <a:rPr lang="en-US" sz="1600" b="1">
                <a:latin typeface="Roboto"/>
                <a:ea typeface="Roboto"/>
              </a:rPr>
              <a:t>Share </a:t>
            </a:r>
            <a:r>
              <a:rPr lang="en-US" sz="1600">
                <a:latin typeface="Roboto"/>
                <a:ea typeface="Roboto"/>
              </a:rPr>
              <a:t>your ideas with</a:t>
            </a:r>
            <a:br>
              <a:rPr lang="en-US" sz="1600">
                <a:latin typeface="Roboto"/>
                <a:ea typeface="Roboto"/>
              </a:rPr>
            </a:br>
            <a:r>
              <a:rPr lang="en-US" sz="1600">
                <a:latin typeface="Roboto"/>
                <a:ea typeface="Roboto"/>
              </a:rPr>
              <a:t>the group</a:t>
            </a:r>
          </a:p>
        </p:txBody>
      </p:sp>
    </p:spTree>
    <p:extLst>
      <p:ext uri="{BB962C8B-B14F-4D97-AF65-F5344CB8AC3E}">
        <p14:creationId xmlns:p14="http://schemas.microsoft.com/office/powerpoint/2010/main" val="666749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6AE9-63EF-BF76-8ACD-713361B2B5A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C59F8CA-93CA-B9CC-7E89-86D4C24C9A7A}"/>
              </a:ext>
            </a:extLst>
          </p:cNvPr>
          <p:cNvSpPr>
            <a:spLocks noGrp="1"/>
          </p:cNvSpPr>
          <p:nvPr>
            <p:ph type="title"/>
          </p:nvPr>
        </p:nvSpPr>
        <p:spPr>
          <a:xfrm>
            <a:off x="438680" y="759361"/>
            <a:ext cx="5478644" cy="1121989"/>
          </a:xfrm>
        </p:spPr>
        <p:txBody>
          <a:bodyPr anchor="t">
            <a:noAutofit/>
          </a:bodyPr>
          <a:lstStyle/>
          <a:p>
            <a:r>
              <a:rPr lang="en-US" sz="3200" b="1">
                <a:latin typeface="Roboto" panose="02000000000000000000" pitchFamily="2" charset="0"/>
                <a:ea typeface="Roboto" panose="02000000000000000000" pitchFamily="2" charset="0"/>
                <a:cs typeface="+mn-cs"/>
              </a:rPr>
              <a:t>Building </a:t>
            </a:r>
            <a:br>
              <a:rPr lang="en-US" sz="3200" b="1">
                <a:latin typeface="Roboto" panose="02000000000000000000" pitchFamily="2" charset="0"/>
                <a:ea typeface="Roboto" panose="02000000000000000000" pitchFamily="2" charset="0"/>
                <a:cs typeface="+mn-cs"/>
              </a:rPr>
            </a:br>
            <a:r>
              <a:rPr lang="en-US" sz="3200" b="1">
                <a:latin typeface="Roboto" panose="02000000000000000000" pitchFamily="2" charset="0"/>
                <a:ea typeface="Roboto" panose="02000000000000000000" pitchFamily="2" charset="0"/>
                <a:cs typeface="+mn-cs"/>
              </a:rPr>
              <a:t>teacher capability</a:t>
            </a:r>
          </a:p>
        </p:txBody>
      </p:sp>
      <p:sp>
        <p:nvSpPr>
          <p:cNvPr id="4" name="Rectangle: Rounded Corners 3">
            <a:extLst>
              <a:ext uri="{FF2B5EF4-FFF2-40B4-BE49-F238E27FC236}">
                <a16:creationId xmlns:a16="http://schemas.microsoft.com/office/drawing/2014/main" id="{8E9F332A-2FC8-43EC-E382-99C6EEB64354}"/>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2629D0A-D9E1-18DF-9CE3-326F78E2B9B1}"/>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8ED51E96-006F-531E-0C61-385903C61DD2}"/>
              </a:ext>
            </a:extLst>
          </p:cNvPr>
          <p:cNvGrpSpPr/>
          <p:nvPr/>
        </p:nvGrpSpPr>
        <p:grpSpPr>
          <a:xfrm>
            <a:off x="5154043" y="786096"/>
            <a:ext cx="5730165" cy="5568600"/>
            <a:chOff x="5154043" y="786096"/>
            <a:chExt cx="5730165" cy="5568600"/>
          </a:xfrm>
        </p:grpSpPr>
        <p:pic>
          <p:nvPicPr>
            <p:cNvPr id="5" name="Picture 4" descr="Whole-school planning graphic with Aligning curriculum and assessment highlighted">
              <a:extLst>
                <a:ext uri="{FF2B5EF4-FFF2-40B4-BE49-F238E27FC236}">
                  <a16:creationId xmlns:a16="http://schemas.microsoft.com/office/drawing/2014/main" id="{01886DAF-415A-F81A-A611-7F12323E358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797B3EA1-612D-388F-628D-B38ADB8F3D24}"/>
                </a:ext>
                <a:ext uri="{C183D7F6-B498-43B3-948B-1728B52AA6E4}">
                  <adec:decorative xmlns:adec="http://schemas.microsoft.com/office/drawing/2017/decorative" val="1"/>
                </a:ext>
              </a:extLst>
            </p:cNvPr>
            <p:cNvSpPr/>
            <p:nvPr/>
          </p:nvSpPr>
          <p:spPr>
            <a:xfrm rot="10800000">
              <a:off x="5969710" y="1661849"/>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
        <p:nvSpPr>
          <p:cNvPr id="8" name="TextBox 7">
            <a:extLst>
              <a:ext uri="{FF2B5EF4-FFF2-40B4-BE49-F238E27FC236}">
                <a16:creationId xmlns:a16="http://schemas.microsoft.com/office/drawing/2014/main" id="{180F5E91-A245-B1C4-5A72-41AEAEF6F451}"/>
              </a:ext>
            </a:extLst>
          </p:cNvPr>
          <p:cNvSpPr txBox="1"/>
          <p:nvPr/>
        </p:nvSpPr>
        <p:spPr>
          <a:xfrm>
            <a:off x="423679" y="2306371"/>
            <a:ext cx="4945026" cy="2092881"/>
          </a:xfrm>
          <a:prstGeom prst="rect">
            <a:avLst/>
          </a:prstGeom>
          <a:noFill/>
        </p:spPr>
        <p:txBody>
          <a:bodyPr wrap="square">
            <a:spAutoFit/>
          </a:bodyPr>
          <a:lstStyle/>
          <a:p>
            <a:pPr>
              <a:spcBef>
                <a:spcPts val="600"/>
              </a:spcBef>
              <a:spcAft>
                <a:spcPts val="600"/>
              </a:spcAft>
              <a:buNone/>
            </a:pPr>
            <a:r>
              <a:rPr lang="en-US" sz="2000" b="0">
                <a:effectLst/>
                <a:latin typeface="Roboto" panose="02000000000000000000" pitchFamily="2" charset="0"/>
                <a:ea typeface="MS Gothic" panose="020B0609070205080204" pitchFamily="49" charset="-128"/>
                <a:cs typeface="Times New Roman" panose="02020603050405020304" pitchFamily="18" charset="0"/>
              </a:rPr>
              <a:t>What support do you need to build your capability when aligning curriculum and assessment? ​</a:t>
            </a:r>
            <a:endParaRPr lang="en-AU" sz="2000" b="1">
              <a:effectLst/>
              <a:latin typeface="Roboto" panose="02000000000000000000" pitchFamily="2" charset="0"/>
              <a:ea typeface="MS Gothic" panose="020B0609070205080204" pitchFamily="49" charset="-128"/>
              <a:cs typeface="Times New Roman" panose="02020603050405020304" pitchFamily="18" charset="0"/>
            </a:endParaRPr>
          </a:p>
          <a:p>
            <a:pPr>
              <a:spcBef>
                <a:spcPts val="600"/>
              </a:spcBef>
              <a:spcAft>
                <a:spcPts val="600"/>
              </a:spcAft>
              <a:buNone/>
            </a:pPr>
            <a:r>
              <a:rPr lang="en-US" sz="2000" b="0">
                <a:effectLst/>
                <a:latin typeface="Roboto" panose="02000000000000000000" pitchFamily="2" charset="0"/>
                <a:ea typeface="MS Gothic" panose="020B0609070205080204" pitchFamily="49" charset="-128"/>
                <a:cs typeface="Times New Roman" panose="02020603050405020304" pitchFamily="18" charset="0"/>
              </a:rPr>
              <a:t>What support could you provide to help others build their capability when aligning curriculum and assessment? ​</a:t>
            </a:r>
            <a:endParaRPr lang="en-AU" sz="2000" b="1">
              <a:effectLst/>
              <a:latin typeface="Roboto" panose="02000000000000000000" pitchFamily="2"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79791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0F5F-1339-15D2-98B5-51D42211809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8BE93FD-6191-06C2-6B9B-C6D04558464E}"/>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221704" cy="6856078"/>
          </a:xfrm>
          <a:prstGeom prst="rect">
            <a:avLst/>
          </a:prstGeom>
        </p:spPr>
      </p:pic>
      <p:sp>
        <p:nvSpPr>
          <p:cNvPr id="7" name="Title 1">
            <a:extLst>
              <a:ext uri="{FF2B5EF4-FFF2-40B4-BE49-F238E27FC236}">
                <a16:creationId xmlns:a16="http://schemas.microsoft.com/office/drawing/2014/main" id="{BD73AAC9-B080-18EF-65B4-8679018DDC77}"/>
              </a:ext>
            </a:extLst>
          </p:cNvPr>
          <p:cNvSpPr>
            <a:spLocks noGrp="1"/>
          </p:cNvSpPr>
          <p:nvPr>
            <p:ph type="title"/>
          </p:nvPr>
        </p:nvSpPr>
        <p:spPr>
          <a:xfrm>
            <a:off x="438680" y="936445"/>
            <a:ext cx="5478644" cy="696302"/>
          </a:xfrm>
        </p:spPr>
        <p:txBody>
          <a:bodyPr anchor="t">
            <a:noAutofit/>
          </a:bodyPr>
          <a:lstStyle/>
          <a:p>
            <a:r>
              <a:rPr lang="en-US" sz="4000" b="1">
                <a:solidFill>
                  <a:schemeClr val="bg1"/>
                </a:solidFill>
                <a:latin typeface="Roboto" panose="02000000000000000000" pitchFamily="2" charset="0"/>
                <a:ea typeface="Roboto" panose="02000000000000000000" pitchFamily="2" charset="0"/>
                <a:cs typeface="+mn-cs"/>
              </a:rPr>
              <a:t>Thank you</a:t>
            </a:r>
          </a:p>
        </p:txBody>
      </p:sp>
      <p:sp>
        <p:nvSpPr>
          <p:cNvPr id="8" name="TextBox 7">
            <a:extLst>
              <a:ext uri="{FF2B5EF4-FFF2-40B4-BE49-F238E27FC236}">
                <a16:creationId xmlns:a16="http://schemas.microsoft.com/office/drawing/2014/main" id="{0284D2EF-2756-0104-933C-988BBBD167EB}"/>
              </a:ext>
            </a:extLst>
          </p:cNvPr>
          <p:cNvSpPr txBox="1"/>
          <p:nvPr/>
        </p:nvSpPr>
        <p:spPr>
          <a:xfrm>
            <a:off x="438680" y="1554037"/>
            <a:ext cx="4806128" cy="1585049"/>
          </a:xfrm>
          <a:prstGeom prst="rect">
            <a:avLst/>
          </a:prstGeom>
          <a:noFill/>
        </p:spPr>
        <p:txBody>
          <a:bodyPr wrap="square" lIns="91440" tIns="45720" rIns="91440" bIns="45720" rtlCol="0" anchor="t">
            <a:spAutoFit/>
          </a:bodyPr>
          <a:lstStyle/>
          <a:p>
            <a:r>
              <a:rPr lang="en-US" sz="2400">
                <a:solidFill>
                  <a:schemeClr val="bg1"/>
                </a:solidFill>
                <a:latin typeface="Roboto" panose="02000000000000000000" pitchFamily="2" charset="0"/>
                <a:ea typeface="Roboto" panose="02000000000000000000" pitchFamily="2" charset="0"/>
                <a:cs typeface="Roboto"/>
              </a:rPr>
              <a:t>For more resources visit the </a:t>
            </a:r>
            <a:r>
              <a:rPr lang="en-US" sz="2400">
                <a:solidFill>
                  <a:schemeClr val="bg1"/>
                </a:solidFill>
                <a:latin typeface="Roboto" panose="02000000000000000000" pitchFamily="2" charset="0"/>
                <a:ea typeface="Roboto" panose="02000000000000000000" pitchFamily="2" charset="0"/>
                <a:cs typeface="Roboto"/>
                <a:hlinkClick r:id="rId4">
                  <a:extLst>
                    <a:ext uri="{A12FA001-AC4F-418D-AE19-62706E023703}">
                      <ahyp:hlinkClr xmlns:ahyp="http://schemas.microsoft.com/office/drawing/2018/hyperlinkcolor" val="tx"/>
                    </a:ext>
                  </a:extLst>
                </a:hlinkClick>
              </a:rPr>
              <a:t>Resources</a:t>
            </a:r>
            <a:r>
              <a:rPr lang="en-US" sz="2400">
                <a:solidFill>
                  <a:schemeClr val="bg1"/>
                </a:solidFill>
                <a:latin typeface="Roboto" panose="02000000000000000000" pitchFamily="2" charset="0"/>
                <a:ea typeface="Roboto" panose="02000000000000000000" pitchFamily="2" charset="0"/>
                <a:cs typeface="Roboto"/>
              </a:rPr>
              <a:t> page on the Australian Curriculum website.</a:t>
            </a:r>
            <a:endParaRPr lang="en-US" sz="2400">
              <a:solidFill>
                <a:schemeClr val="bg1"/>
              </a:solidFill>
              <a:latin typeface="Roboto" panose="02000000000000000000" pitchFamily="2" charset="0"/>
              <a:ea typeface="Roboto" panose="02000000000000000000" pitchFamily="2" charset="0"/>
            </a:endParaRPr>
          </a:p>
          <a:p>
            <a:pPr lvl="1"/>
            <a:endParaRPr lang="en-US" sz="2500">
              <a:solidFill>
                <a:schemeClr val="bg1"/>
              </a:solidFill>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30411937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5434C-DF91-0107-B01A-0F16F1F2139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C1D73EF-1EF3-DB93-BAFF-AB46778B7BB4}"/>
              </a:ext>
            </a:extLst>
          </p:cNvPr>
          <p:cNvSpPr txBox="1">
            <a:spLocks noGrp="1"/>
          </p:cNvSpPr>
          <p:nvPr>
            <p:ph type="title" idx="4294967295"/>
          </p:nvPr>
        </p:nvSpPr>
        <p:spPr>
          <a:xfrm>
            <a:off x="584274" y="2194847"/>
            <a:ext cx="5049272" cy="14737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a:ln>
                  <a:noFill/>
                </a:ln>
                <a:solidFill>
                  <a:srgbClr val="00629B"/>
                </a:solidFill>
                <a:effectLst/>
                <a:uLnTx/>
                <a:uFillTx/>
                <a:latin typeface="Roboto" panose="02000000000000000000" pitchFamily="2" charset="0"/>
                <a:ea typeface="Roboto" panose="02000000000000000000" pitchFamily="2" charset="0"/>
                <a:cs typeface="Times New Roman" panose="02020603050405020304" pitchFamily="18" charset="0"/>
              </a:rPr>
              <a:t>Aligning curriculum and assessment</a:t>
            </a:r>
          </a:p>
        </p:txBody>
      </p:sp>
      <p:pic>
        <p:nvPicPr>
          <p:cNvPr id="7" name="Picture 6" descr="ACARA logo">
            <a:extLst>
              <a:ext uri="{FF2B5EF4-FFF2-40B4-BE49-F238E27FC236}">
                <a16:creationId xmlns:a16="http://schemas.microsoft.com/office/drawing/2014/main" id="{87B226AE-C9F7-BBBE-C622-ECEB9CE224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684" y="6195150"/>
            <a:ext cx="2832170" cy="329801"/>
          </a:xfrm>
          <a:prstGeom prst="rect">
            <a:avLst/>
          </a:prstGeom>
        </p:spPr>
      </p:pic>
      <p:sp>
        <p:nvSpPr>
          <p:cNvPr id="10" name="Rectangle: Rounded Corners 9">
            <a:extLst>
              <a:ext uri="{FF2B5EF4-FFF2-40B4-BE49-F238E27FC236}">
                <a16:creationId xmlns:a16="http://schemas.microsoft.com/office/drawing/2014/main" id="{CF4B279F-5A0A-89AF-E98D-DCCE4A4A5AF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Straight Connector 38">
            <a:extLst>
              <a:ext uri="{FF2B5EF4-FFF2-40B4-BE49-F238E27FC236}">
                <a16:creationId xmlns:a16="http://schemas.microsoft.com/office/drawing/2014/main" id="{5220EDB4-3290-7934-AEAE-6720C4D19537}"/>
              </a:ext>
              <a:ext uri="{C183D7F6-B498-43B3-948B-1728B52AA6E4}">
                <adec:decorative xmlns:adec="http://schemas.microsoft.com/office/drawing/2017/decorative" val="1"/>
              </a:ext>
            </a:extLst>
          </p:cNvPr>
          <p:cNvCxnSpPr/>
          <p:nvPr/>
        </p:nvCxnSpPr>
        <p:spPr>
          <a:xfrm>
            <a:off x="718684" y="2087601"/>
            <a:ext cx="1092758"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881FD93C-8AB7-32E3-1633-B7CF25068D70}"/>
              </a:ext>
            </a:extLst>
          </p:cNvPr>
          <p:cNvGrpSpPr/>
          <p:nvPr/>
        </p:nvGrpSpPr>
        <p:grpSpPr>
          <a:xfrm>
            <a:off x="5154043" y="786096"/>
            <a:ext cx="5730165" cy="5568600"/>
            <a:chOff x="5154043" y="786096"/>
            <a:chExt cx="5730165" cy="5568600"/>
          </a:xfrm>
        </p:grpSpPr>
        <p:pic>
          <p:nvPicPr>
            <p:cNvPr id="2" name="Picture 1" descr="Whole-school planning graphic with Aligning curriculum and assessment highlighted">
              <a:extLst>
                <a:ext uri="{FF2B5EF4-FFF2-40B4-BE49-F238E27FC236}">
                  <a16:creationId xmlns:a16="http://schemas.microsoft.com/office/drawing/2014/main" id="{3695ACA4-C3A0-C101-FF0F-363008325F8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EDD880EA-2E6E-ED6D-D9E9-C8BD20B6458F}"/>
                </a:ext>
                <a:ext uri="{C183D7F6-B498-43B3-948B-1728B52AA6E4}">
                  <adec:decorative xmlns:adec="http://schemas.microsoft.com/office/drawing/2017/decorative" val="1"/>
                </a:ext>
              </a:extLst>
            </p:cNvPr>
            <p:cNvSpPr/>
            <p:nvPr/>
          </p:nvSpPr>
          <p:spPr>
            <a:xfrm rot="10800000">
              <a:off x="5969710" y="1661849"/>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Tree>
    <p:extLst>
      <p:ext uri="{BB962C8B-B14F-4D97-AF65-F5344CB8AC3E}">
        <p14:creationId xmlns:p14="http://schemas.microsoft.com/office/powerpoint/2010/main" val="16392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5B9D-FDBA-600A-1E5E-F1046850F371}"/>
            </a:ext>
          </a:extLst>
        </p:cNvPr>
        <p:cNvGrpSpPr/>
        <p:nvPr/>
      </p:nvGrpSpPr>
      <p:grpSpPr>
        <a:xfrm>
          <a:off x="0" y="0"/>
          <a:ext cx="0" cy="0"/>
          <a:chOff x="0" y="0"/>
          <a:chExt cx="0" cy="0"/>
        </a:xfrm>
      </p:grpSpPr>
      <p:pic>
        <p:nvPicPr>
          <p:cNvPr id="8" name="Picture 7" descr="A teacher sits at a table with several students in a classroom, working together on laptops and tablets during a group learning activity.">
            <a:extLst>
              <a:ext uri="{FF2B5EF4-FFF2-40B4-BE49-F238E27FC236}">
                <a16:creationId xmlns:a16="http://schemas.microsoft.com/office/drawing/2014/main" id="{1362986D-9E9B-96C3-9B50-FDE3128A7032}"/>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213541" cy="6858000"/>
          </a:xfrm>
          <a:prstGeom prst="rect">
            <a:avLst/>
          </a:prstGeom>
        </p:spPr>
      </p:pic>
      <p:sp>
        <p:nvSpPr>
          <p:cNvPr id="22" name="Title 1">
            <a:extLst>
              <a:ext uri="{FF2B5EF4-FFF2-40B4-BE49-F238E27FC236}">
                <a16:creationId xmlns:a16="http://schemas.microsoft.com/office/drawing/2014/main" id="{2F317409-4606-63E8-E7F6-4B35A558616B}"/>
              </a:ext>
            </a:extLst>
          </p:cNvPr>
          <p:cNvSpPr>
            <a:spLocks noGrp="1"/>
          </p:cNvSpPr>
          <p:nvPr>
            <p:ph type="title"/>
          </p:nvPr>
        </p:nvSpPr>
        <p:spPr>
          <a:xfrm>
            <a:off x="438681" y="759362"/>
            <a:ext cx="470775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Outcomes</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55254A0B-8F67-0082-F663-4F8C707D7F8E}"/>
              </a:ext>
            </a:extLst>
          </p:cNvPr>
          <p:cNvSpPr/>
          <p:nvPr/>
        </p:nvSpPr>
        <p:spPr>
          <a:xfrm>
            <a:off x="5934607" y="2462603"/>
            <a:ext cx="5076293" cy="2476231"/>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b="1">
                <a:solidFill>
                  <a:srgbClr val="00629B"/>
                </a:solidFill>
                <a:latin typeface="Roboto" panose="02000000000000000000" pitchFamily="2" charset="0"/>
                <a:ea typeface="Roboto" panose="02000000000000000000" pitchFamily="2" charset="0"/>
              </a:rPr>
              <a:t>By the end of this workshop, we will have:</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considered a process for aligning curriculum and assessment</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reflected on current approaches to aligning curriculum and assessment</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proposed actions for change or improvement. </a:t>
            </a:r>
          </a:p>
        </p:txBody>
      </p:sp>
      <p:sp>
        <p:nvSpPr>
          <p:cNvPr id="9" name="Slide Number Placeholder 5">
            <a:extLst>
              <a:ext uri="{FF2B5EF4-FFF2-40B4-BE49-F238E27FC236}">
                <a16:creationId xmlns:a16="http://schemas.microsoft.com/office/drawing/2014/main" id="{4BB071D1-6172-2112-79D0-593F151A6F9C}"/>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3</a:t>
            </a:fld>
            <a:r>
              <a:rPr lang="en-US" b="1">
                <a:solidFill>
                  <a:schemeClr val="bg1">
                    <a:lumMod val="50000"/>
                  </a:schemeClr>
                </a:solidFill>
              </a:rPr>
              <a:t>   </a:t>
            </a:r>
          </a:p>
        </p:txBody>
      </p:sp>
    </p:spTree>
    <p:extLst>
      <p:ext uri="{BB962C8B-B14F-4D97-AF65-F5344CB8AC3E}">
        <p14:creationId xmlns:p14="http://schemas.microsoft.com/office/powerpoint/2010/main" val="10750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321D-57A9-F8F6-B19E-DFDF2FC84D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E1F43D4-B7D4-C2E4-906B-2F05FC14A245}"/>
              </a:ext>
            </a:extLst>
          </p:cNvPr>
          <p:cNvSpPr txBox="1">
            <a:spLocks noGrp="1"/>
          </p:cNvSpPr>
          <p:nvPr>
            <p:ph type="title" idx="4294967295"/>
          </p:nvPr>
        </p:nvSpPr>
        <p:spPr>
          <a:xfrm>
            <a:off x="438681" y="759362"/>
            <a:ext cx="4707750" cy="6055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mn-cs"/>
              </a:rPr>
              <a:t>Reflect-Act-Evaluate</a:t>
            </a:r>
            <a:endParaRPr kumimoji="0" lang="en-AU"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mn-cs"/>
            </a:endParaRPr>
          </a:p>
        </p:txBody>
      </p:sp>
      <p:sp>
        <p:nvSpPr>
          <p:cNvPr id="10" name="Rectangle: Rounded Corners 9">
            <a:extLst>
              <a:ext uri="{FF2B5EF4-FFF2-40B4-BE49-F238E27FC236}">
                <a16:creationId xmlns:a16="http://schemas.microsoft.com/office/drawing/2014/main" id="{A1EB8567-D3BC-D7F0-526A-E88DE7187536}"/>
              </a:ext>
            </a:extLst>
          </p:cNvPr>
          <p:cNvSpPr/>
          <p:nvPr/>
        </p:nvSpPr>
        <p:spPr>
          <a:xfrm>
            <a:off x="467257" y="2290404"/>
            <a:ext cx="4764594" cy="605502"/>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Reflect: </a:t>
            </a:r>
            <a:r>
              <a:rPr lang="en-US">
                <a:solidFill>
                  <a:schemeClr val="tx1"/>
                </a:solidFill>
                <a:latin typeface="Roboto" panose="02000000000000000000" pitchFamily="2" charset="0"/>
                <a:ea typeface="Roboto" panose="02000000000000000000" pitchFamily="2" charset="0"/>
              </a:rPr>
              <a:t>identify current practice and needs. </a:t>
            </a:r>
          </a:p>
        </p:txBody>
      </p:sp>
      <p:sp>
        <p:nvSpPr>
          <p:cNvPr id="11" name="Rectangle: Rounded Corners 10">
            <a:extLst>
              <a:ext uri="{FF2B5EF4-FFF2-40B4-BE49-F238E27FC236}">
                <a16:creationId xmlns:a16="http://schemas.microsoft.com/office/drawing/2014/main" id="{A3375F96-A4C8-FACD-A199-51F578E76059}"/>
              </a:ext>
            </a:extLst>
          </p:cNvPr>
          <p:cNvSpPr/>
          <p:nvPr/>
        </p:nvSpPr>
        <p:spPr>
          <a:xfrm>
            <a:off x="467257" y="2803313"/>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Act: </a:t>
            </a:r>
            <a:r>
              <a:rPr lang="en-US">
                <a:solidFill>
                  <a:schemeClr val="tx1"/>
                </a:solidFill>
                <a:latin typeface="Roboto" panose="02000000000000000000" pitchFamily="2" charset="0"/>
                <a:ea typeface="Roboto" panose="02000000000000000000" pitchFamily="2" charset="0"/>
              </a:rPr>
              <a:t>use insights from the reflect phase to determine actions to be taken. </a:t>
            </a:r>
          </a:p>
        </p:txBody>
      </p:sp>
      <p:sp>
        <p:nvSpPr>
          <p:cNvPr id="12" name="Rectangle: Rounded Corners 11">
            <a:extLst>
              <a:ext uri="{FF2B5EF4-FFF2-40B4-BE49-F238E27FC236}">
                <a16:creationId xmlns:a16="http://schemas.microsoft.com/office/drawing/2014/main" id="{5BCBEFCD-9526-81E2-60E3-6D409576DFDA}"/>
              </a:ext>
            </a:extLst>
          </p:cNvPr>
          <p:cNvSpPr/>
          <p:nvPr/>
        </p:nvSpPr>
        <p:spPr>
          <a:xfrm>
            <a:off x="467256" y="3582798"/>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Evaluate: </a:t>
            </a:r>
            <a:r>
              <a:rPr lang="en-US">
                <a:solidFill>
                  <a:schemeClr val="tx1"/>
                </a:solidFill>
                <a:latin typeface="Roboto" panose="02000000000000000000" pitchFamily="2" charset="0"/>
                <a:ea typeface="Roboto" panose="02000000000000000000" pitchFamily="2" charset="0"/>
              </a:rPr>
              <a:t>identify the measures for evaluation and schedule evaluation points. </a:t>
            </a:r>
          </a:p>
        </p:txBody>
      </p:sp>
      <p:pic>
        <p:nvPicPr>
          <p:cNvPr id="2" name="Picture 1" descr="Act&#10;What steps will we take to support improvement?">
            <a:extLst>
              <a:ext uri="{FF2B5EF4-FFF2-40B4-BE49-F238E27FC236}">
                <a16:creationId xmlns:a16="http://schemas.microsoft.com/office/drawing/2014/main" id="{AE3247EC-359D-BEF0-17AD-06070E1E15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07246" y="2118402"/>
            <a:ext cx="3384743" cy="4086649"/>
          </a:xfrm>
          <a:prstGeom prst="rect">
            <a:avLst/>
          </a:prstGeom>
        </p:spPr>
      </p:pic>
      <p:pic>
        <p:nvPicPr>
          <p:cNvPr id="3" name="Picture 2" descr="Reflect&#10;What's working well, and what needs to change?">
            <a:extLst>
              <a:ext uri="{FF2B5EF4-FFF2-40B4-BE49-F238E27FC236}">
                <a16:creationId xmlns:a16="http://schemas.microsoft.com/office/drawing/2014/main" id="{A65FD49E-9A06-DAEC-30F4-295EFB69DF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83329" y="433057"/>
            <a:ext cx="4962661" cy="3253036"/>
          </a:xfrm>
          <a:prstGeom prst="rect">
            <a:avLst/>
          </a:prstGeom>
        </p:spPr>
      </p:pic>
      <p:pic>
        <p:nvPicPr>
          <p:cNvPr id="5" name="Picture 4" descr="Evaluate&#10;How do we know our actions are making a difference?">
            <a:extLst>
              <a:ext uri="{FF2B5EF4-FFF2-40B4-BE49-F238E27FC236}">
                <a16:creationId xmlns:a16="http://schemas.microsoft.com/office/drawing/2014/main" id="{B5862858-0904-A9E8-0229-4C2CF649FE9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49275" y="2011921"/>
            <a:ext cx="3155206" cy="4225029"/>
          </a:xfrm>
          <a:prstGeom prst="rect">
            <a:avLst/>
          </a:prstGeom>
        </p:spPr>
      </p:pic>
      <p:sp>
        <p:nvSpPr>
          <p:cNvPr id="4" name="Rectangle: Rounded Corners 3">
            <a:extLst>
              <a:ext uri="{FF2B5EF4-FFF2-40B4-BE49-F238E27FC236}">
                <a16:creationId xmlns:a16="http://schemas.microsoft.com/office/drawing/2014/main" id="{D9BBC011-6ED5-A035-09D8-10F11EE74EB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412D151F-24D5-20A8-1EEE-19E605E5B3F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750"/>
                            </p:stCondLst>
                            <p:childTnLst>
                              <p:par>
                                <p:cTn id="19" presetID="10" presetClass="entr" presetSubtype="0" fill="hold" nodeType="after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1123D6-20AB-124C-C2EE-DBA097CADA1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AB10E2F-22AC-D7FC-E2CD-206AD951A070}"/>
              </a:ext>
            </a:extLst>
          </p:cNvPr>
          <p:cNvSpPr txBox="1">
            <a:spLocks noGrp="1"/>
          </p:cNvSpPr>
          <p:nvPr>
            <p:ph type="title" idx="4294967295"/>
          </p:nvPr>
        </p:nvSpPr>
        <p:spPr>
          <a:xfrm>
            <a:off x="438680" y="759361"/>
            <a:ext cx="10125045" cy="9839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mn-cs"/>
              </a:rPr>
              <a:t>A process for aligning curriculum and assessment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200" b="1"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p:txBody>
      </p:sp>
      <p:cxnSp>
        <p:nvCxnSpPr>
          <p:cNvPr id="3" name="Straight Connector 2">
            <a:extLst>
              <a:ext uri="{FF2B5EF4-FFF2-40B4-BE49-F238E27FC236}">
                <a16:creationId xmlns:a16="http://schemas.microsoft.com/office/drawing/2014/main" id="{5BC0BB98-DAA5-6ED0-0797-DD941CD66A18}"/>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7CC4B943-CD41-7EB4-0172-8B04CFC8E0BF}"/>
              </a:ext>
            </a:extLst>
          </p:cNvPr>
          <p:cNvGrpSpPr/>
          <p:nvPr/>
        </p:nvGrpSpPr>
        <p:grpSpPr>
          <a:xfrm>
            <a:off x="2640511" y="1993084"/>
            <a:ext cx="6370421" cy="3578376"/>
            <a:chOff x="2640511" y="1993084"/>
            <a:chExt cx="6370421" cy="3578376"/>
          </a:xfrm>
        </p:grpSpPr>
        <p:pic>
          <p:nvPicPr>
            <p:cNvPr id="8" name="Picture 7">
              <a:hlinkClick r:id="rId3"/>
              <a:extLst>
                <a:ext uri="{FF2B5EF4-FFF2-40B4-BE49-F238E27FC236}">
                  <a16:creationId xmlns:a16="http://schemas.microsoft.com/office/drawing/2014/main" id="{15E8A7CB-8611-D138-D507-177D0CC7A43B}"/>
                </a:ext>
              </a:extLst>
            </p:cNvPr>
            <p:cNvPicPr>
              <a:picLocks noChangeAspect="1"/>
            </p:cNvPicPr>
            <p:nvPr/>
          </p:nvPicPr>
          <p:blipFill>
            <a:blip r:embed="rId4"/>
            <a:stretch>
              <a:fillRect/>
            </a:stretch>
          </p:blipFill>
          <p:spPr>
            <a:xfrm>
              <a:off x="2640511" y="1993084"/>
              <a:ext cx="6370421" cy="3578376"/>
            </a:xfrm>
            <a:prstGeom prst="roundRect">
              <a:avLst>
                <a:gd name="adj" fmla="val 5221"/>
              </a:avLst>
            </a:prstGeom>
          </p:spPr>
        </p:pic>
        <p:sp>
          <p:nvSpPr>
            <p:cNvPr id="5" name="Oval 4">
              <a:hlinkClick r:id="rId3"/>
              <a:extLst>
                <a:ext uri="{FF2B5EF4-FFF2-40B4-BE49-F238E27FC236}">
                  <a16:creationId xmlns:a16="http://schemas.microsoft.com/office/drawing/2014/main" id="{8DA12CE0-499A-5A71-9D9C-205BF816973D}"/>
                </a:ext>
              </a:extLst>
            </p:cNvPr>
            <p:cNvSpPr/>
            <p:nvPr/>
          </p:nvSpPr>
          <p:spPr>
            <a:xfrm>
              <a:off x="5342415" y="3237614"/>
              <a:ext cx="933012" cy="933012"/>
            </a:xfrm>
            <a:prstGeom prst="ellipse">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hlinkClick r:id="rId3"/>
              <a:extLst>
                <a:ext uri="{FF2B5EF4-FFF2-40B4-BE49-F238E27FC236}">
                  <a16:creationId xmlns:a16="http://schemas.microsoft.com/office/drawing/2014/main" id="{E879F176-C351-8259-7071-5FB82A3C3DA5}"/>
                </a:ext>
              </a:extLst>
            </p:cNvPr>
            <p:cNvSpPr/>
            <p:nvPr/>
          </p:nvSpPr>
          <p:spPr>
            <a:xfrm rot="5400000">
              <a:off x="5664968" y="3520106"/>
              <a:ext cx="426912" cy="36802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29188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6E5B-DE11-8738-2D28-C086C54BEF65}"/>
            </a:ext>
          </a:extLst>
        </p:cNvPr>
        <p:cNvGrpSpPr/>
        <p:nvPr/>
      </p:nvGrpSpPr>
      <p:grpSpPr>
        <a:xfrm>
          <a:off x="0" y="0"/>
          <a:ext cx="0" cy="0"/>
          <a:chOff x="0" y="0"/>
          <a:chExt cx="0" cy="0"/>
        </a:xfrm>
      </p:grpSpPr>
      <p:pic>
        <p:nvPicPr>
          <p:cNvPr id="7" name="Picture 6" descr="A group of students in school gather around a laptop at a table, working together in a classroom.">
            <a:extLst>
              <a:ext uri="{FF2B5EF4-FFF2-40B4-BE49-F238E27FC236}">
                <a16:creationId xmlns:a16="http://schemas.microsoft.com/office/drawing/2014/main" id="{B3333732-4622-90E9-F966-341CD1847DC6}"/>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228288" cy="6858000"/>
          </a:xfrm>
          <a:prstGeom prst="rect">
            <a:avLst/>
          </a:prstGeom>
        </p:spPr>
      </p:pic>
      <p:sp>
        <p:nvSpPr>
          <p:cNvPr id="22" name="Title 1">
            <a:extLst>
              <a:ext uri="{FF2B5EF4-FFF2-40B4-BE49-F238E27FC236}">
                <a16:creationId xmlns:a16="http://schemas.microsoft.com/office/drawing/2014/main" id="{4F529AAD-4B38-A326-EE40-9F03C390FC52}"/>
              </a:ext>
            </a:extLst>
          </p:cNvPr>
          <p:cNvSpPr>
            <a:spLocks noGrp="1"/>
          </p:cNvSpPr>
          <p:nvPr>
            <p:ph type="title"/>
          </p:nvPr>
        </p:nvSpPr>
        <p:spPr>
          <a:xfrm>
            <a:off x="438680" y="759362"/>
            <a:ext cx="10305520" cy="605502"/>
          </a:xfrm>
        </p:spPr>
        <p:txBody>
          <a:bodyPr anchor="t">
            <a:noAutofit/>
          </a:bodyPr>
          <a:lstStyle/>
          <a:p>
            <a:pPr rtl="0" eaLnBrk="1" latinLnBrk="0" hangingPunct="1"/>
            <a:r>
              <a:rPr lang="en-US" sz="3200" b="1">
                <a:latin typeface="Roboto"/>
                <a:ea typeface="Roboto"/>
                <a:cs typeface="Roboto"/>
              </a:rPr>
              <a:t>A process for aligning curriculum and assessment </a:t>
            </a:r>
          </a:p>
        </p:txBody>
      </p:sp>
      <p:sp>
        <p:nvSpPr>
          <p:cNvPr id="6" name="Rectangle: Rounded Corners 5">
            <a:extLst>
              <a:ext uri="{FF2B5EF4-FFF2-40B4-BE49-F238E27FC236}">
                <a16:creationId xmlns:a16="http://schemas.microsoft.com/office/drawing/2014/main" id="{9D8D67AD-8895-7B24-AFD2-958AABCD28A3}"/>
              </a:ext>
            </a:extLst>
          </p:cNvPr>
          <p:cNvSpPr/>
          <p:nvPr/>
        </p:nvSpPr>
        <p:spPr>
          <a:xfrm>
            <a:off x="6346623" y="2074955"/>
            <a:ext cx="4752301" cy="3339647"/>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marL="342900" indent="-342900">
              <a:spcBef>
                <a:spcPts val="300"/>
              </a:spcBef>
              <a:spcAft>
                <a:spcPts val="600"/>
              </a:spcAft>
              <a:buFont typeface="+mj-lt"/>
              <a:buAutoNum type="arabicPeriod"/>
            </a:pPr>
            <a:r>
              <a:rPr lang="en-US" sz="2000">
                <a:solidFill>
                  <a:schemeClr val="tx1"/>
                </a:solidFill>
                <a:latin typeface="Roboto" panose="02000000000000000000" pitchFamily="2" charset="0"/>
                <a:ea typeface="Roboto" panose="02000000000000000000" pitchFamily="2" charset="0"/>
              </a:rPr>
              <a:t>Define achievement.   </a:t>
            </a:r>
          </a:p>
          <a:p>
            <a:pPr marL="342900" indent="-342900">
              <a:spcBef>
                <a:spcPts val="300"/>
              </a:spcBef>
              <a:spcAft>
                <a:spcPts val="600"/>
              </a:spcAft>
              <a:buFont typeface="+mj-lt"/>
              <a:buAutoNum type="arabicPeriod"/>
            </a:pPr>
            <a:r>
              <a:rPr lang="en-US" sz="2000">
                <a:solidFill>
                  <a:schemeClr val="tx1"/>
                </a:solidFill>
                <a:latin typeface="Roboto" panose="02000000000000000000" pitchFamily="2" charset="0"/>
                <a:ea typeface="Roboto" panose="02000000000000000000" pitchFamily="2" charset="0"/>
              </a:rPr>
              <a:t>Plan curriculum content. </a:t>
            </a:r>
          </a:p>
          <a:p>
            <a:pPr marL="342900" indent="-342900">
              <a:spcBef>
                <a:spcPts val="300"/>
              </a:spcBef>
              <a:spcAft>
                <a:spcPts val="600"/>
              </a:spcAft>
              <a:buFont typeface="+mj-lt"/>
              <a:buAutoNum type="arabicPeriod"/>
            </a:pPr>
            <a:r>
              <a:rPr lang="en-US" sz="2000">
                <a:solidFill>
                  <a:schemeClr val="tx1"/>
                </a:solidFill>
                <a:latin typeface="Roboto" panose="02000000000000000000" pitchFamily="2" charset="0"/>
                <a:ea typeface="Roboto" panose="02000000000000000000" pitchFamily="2" charset="0"/>
              </a:rPr>
              <a:t>Plan summative assessments.</a:t>
            </a:r>
          </a:p>
          <a:p>
            <a:pPr marL="342900" indent="-342900">
              <a:spcBef>
                <a:spcPts val="300"/>
              </a:spcBef>
              <a:spcAft>
                <a:spcPts val="600"/>
              </a:spcAft>
              <a:buFont typeface="+mj-lt"/>
              <a:buAutoNum type="arabicPeriod"/>
            </a:pPr>
            <a:r>
              <a:rPr lang="en-US" sz="2000">
                <a:solidFill>
                  <a:schemeClr val="tx1"/>
                </a:solidFill>
                <a:latin typeface="Roboto" panose="02000000000000000000" pitchFamily="2" charset="0"/>
                <a:ea typeface="Roboto" panose="02000000000000000000" pitchFamily="2" charset="0"/>
              </a:rPr>
              <a:t>Plan formative assessment.</a:t>
            </a:r>
          </a:p>
          <a:p>
            <a:pPr marL="342900" indent="-342900">
              <a:spcBef>
                <a:spcPts val="300"/>
              </a:spcBef>
              <a:spcAft>
                <a:spcPts val="600"/>
              </a:spcAft>
              <a:buFont typeface="+mj-lt"/>
              <a:buAutoNum type="arabicPeriod"/>
            </a:pPr>
            <a:r>
              <a:rPr lang="en-US" sz="2000">
                <a:solidFill>
                  <a:schemeClr val="tx1"/>
                </a:solidFill>
                <a:latin typeface="Roboto" panose="02000000000000000000" pitchFamily="2" charset="0"/>
                <a:ea typeface="Roboto" panose="02000000000000000000" pitchFamily="2" charset="0"/>
              </a:rPr>
              <a:t>Evaluate. </a:t>
            </a:r>
          </a:p>
        </p:txBody>
      </p:sp>
      <p:pic>
        <p:nvPicPr>
          <p:cNvPr id="3" name="Picture 2" descr="Reflect&#10;What is working well, and what needs to change/">
            <a:extLst>
              <a:ext uri="{FF2B5EF4-FFF2-40B4-BE49-F238E27FC236}">
                <a16:creationId xmlns:a16="http://schemas.microsoft.com/office/drawing/2014/main" id="{C7862B24-6A2D-1A63-4F97-3A394FD252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43393" y="5237289"/>
            <a:ext cx="2357347" cy="1545247"/>
          </a:xfrm>
          <a:prstGeom prst="rect">
            <a:avLst/>
          </a:prstGeom>
        </p:spPr>
      </p:pic>
      <p:sp>
        <p:nvSpPr>
          <p:cNvPr id="8" name="Slide Number Placeholder 5">
            <a:extLst>
              <a:ext uri="{FF2B5EF4-FFF2-40B4-BE49-F238E27FC236}">
                <a16:creationId xmlns:a16="http://schemas.microsoft.com/office/drawing/2014/main" id="{F40B6136-B923-48E4-4EC1-2839591EA094}"/>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6</a:t>
            </a:fld>
            <a:r>
              <a:rPr lang="en-US" b="1">
                <a:solidFill>
                  <a:schemeClr val="bg1">
                    <a:lumMod val="50000"/>
                  </a:schemeClr>
                </a:solidFill>
              </a:rPr>
              <a:t>   </a:t>
            </a:r>
          </a:p>
        </p:txBody>
      </p:sp>
    </p:spTree>
    <p:extLst>
      <p:ext uri="{BB962C8B-B14F-4D97-AF65-F5344CB8AC3E}">
        <p14:creationId xmlns:p14="http://schemas.microsoft.com/office/powerpoint/2010/main" val="21114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0BCA-1CF8-1C8E-74F0-8AA244E1FA3E}"/>
            </a:ext>
          </a:extLst>
        </p:cNvPr>
        <p:cNvGrpSpPr/>
        <p:nvPr/>
      </p:nvGrpSpPr>
      <p:grpSpPr>
        <a:xfrm>
          <a:off x="0" y="0"/>
          <a:ext cx="0" cy="0"/>
          <a:chOff x="0" y="0"/>
          <a:chExt cx="0" cy="0"/>
        </a:xfrm>
      </p:grpSpPr>
      <p:pic>
        <p:nvPicPr>
          <p:cNvPr id="13" name="Picture 12" descr="A group of teachers sit around a table in a modern office, discussing documents and ideas during a meeting.">
            <a:extLst>
              <a:ext uri="{FF2B5EF4-FFF2-40B4-BE49-F238E27FC236}">
                <a16:creationId xmlns:a16="http://schemas.microsoft.com/office/drawing/2014/main" id="{1B79B0E5-7503-8A17-3366-1E132FE53DBB}"/>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2" cy="6858000"/>
          </a:xfrm>
          <a:prstGeom prst="rect">
            <a:avLst/>
          </a:prstGeom>
        </p:spPr>
      </p:pic>
      <p:sp>
        <p:nvSpPr>
          <p:cNvPr id="2" name="Title 1">
            <a:extLst>
              <a:ext uri="{FF2B5EF4-FFF2-40B4-BE49-F238E27FC236}">
                <a16:creationId xmlns:a16="http://schemas.microsoft.com/office/drawing/2014/main" id="{5EC110AA-5546-BDB8-13F8-02C6D2F1137A}"/>
              </a:ext>
            </a:extLst>
          </p:cNvPr>
          <p:cNvSpPr txBox="1">
            <a:spLocks noGrp="1"/>
          </p:cNvSpPr>
          <p:nvPr>
            <p:ph type="title" idx="4294967295"/>
          </p:nvPr>
        </p:nvSpPr>
        <p:spPr>
          <a:xfrm>
            <a:off x="6360928" y="1157983"/>
            <a:ext cx="4588969" cy="12557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800" b="1" i="0" u="none" strike="noStrike" kern="1200" cap="none" spc="0" normalizeH="0" baseline="0" noProof="0">
                <a:ln>
                  <a:noFill/>
                </a:ln>
                <a:effectLst/>
                <a:uLnTx/>
                <a:uFillTx/>
                <a:latin typeface="Roboto"/>
                <a:ea typeface="Roboto"/>
                <a:cs typeface="Roboto"/>
              </a:rPr>
              <a:t>A process for aligning curriculum and assessment </a:t>
            </a:r>
          </a:p>
        </p:txBody>
      </p:sp>
      <p:sp>
        <p:nvSpPr>
          <p:cNvPr id="5" name="TextBox 4">
            <a:extLst>
              <a:ext uri="{FF2B5EF4-FFF2-40B4-BE49-F238E27FC236}">
                <a16:creationId xmlns:a16="http://schemas.microsoft.com/office/drawing/2014/main" id="{C2285A07-1DD7-A3B4-ACD2-2B4A7254E27A}"/>
              </a:ext>
            </a:extLst>
          </p:cNvPr>
          <p:cNvSpPr txBox="1"/>
          <p:nvPr/>
        </p:nvSpPr>
        <p:spPr>
          <a:xfrm>
            <a:off x="6360928" y="2513484"/>
            <a:ext cx="5169342" cy="276998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a:latin typeface="Roboto"/>
                <a:ea typeface="Roboto"/>
              </a:rPr>
              <a:t>Consider a learning area you teach. </a:t>
            </a:r>
          </a:p>
          <a:p>
            <a:pPr>
              <a:spcBef>
                <a:spcPts val="600"/>
              </a:spcBef>
              <a:spcAft>
                <a:spcPts val="1200"/>
              </a:spcAft>
              <a:defRPr/>
            </a:pPr>
            <a:r>
              <a:rPr lang="en-US">
                <a:latin typeface="Roboto"/>
                <a:ea typeface="Roboto"/>
              </a:rPr>
              <a:t>Use the Planning for assessment document to work through each step in the process. Note down ideas and possible approaches that you could take when aligning curriculum and assessment.</a:t>
            </a:r>
          </a:p>
          <a:p>
            <a:pPr>
              <a:spcBef>
                <a:spcPts val="600"/>
              </a:spcBef>
              <a:spcAft>
                <a:spcPts val="1200"/>
              </a:spcAft>
              <a:defRPr/>
            </a:pPr>
            <a:r>
              <a:rPr lang="en-US">
                <a:latin typeface="Roboto"/>
                <a:ea typeface="Roboto"/>
              </a:rPr>
              <a:t>Share your reflections on the process with the whole group</a:t>
            </a:r>
            <a:r>
              <a:rPr lang="en-US" sz="1600">
                <a:latin typeface="Roboto"/>
                <a:ea typeface="Roboto"/>
              </a:rPr>
              <a:t>. </a:t>
            </a:r>
          </a:p>
        </p:txBody>
      </p:sp>
      <p:pic>
        <p:nvPicPr>
          <p:cNvPr id="6" name="Picture 5" descr="Reflect&#10;What's working well, and what needs to change?">
            <a:extLst>
              <a:ext uri="{FF2B5EF4-FFF2-40B4-BE49-F238E27FC236}">
                <a16:creationId xmlns:a16="http://schemas.microsoft.com/office/drawing/2014/main" id="{5BE2CF7F-C068-EF74-263B-B784794339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11606" y="4727317"/>
            <a:ext cx="2595047" cy="1701060"/>
          </a:xfrm>
          <a:prstGeom prst="rect">
            <a:avLst/>
          </a:prstGeom>
        </p:spPr>
      </p:pic>
      <p:sp>
        <p:nvSpPr>
          <p:cNvPr id="11" name="Slide Number Placeholder 5">
            <a:extLst>
              <a:ext uri="{FF2B5EF4-FFF2-40B4-BE49-F238E27FC236}">
                <a16:creationId xmlns:a16="http://schemas.microsoft.com/office/drawing/2014/main" id="{FDD1B6B1-6B73-1E86-EA7C-4248D1907E23}"/>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7</a:t>
            </a:fld>
            <a:r>
              <a:rPr lang="en-US" b="1">
                <a:solidFill>
                  <a:schemeClr val="bg1">
                    <a:lumMod val="50000"/>
                  </a:schemeClr>
                </a:solidFill>
              </a:rPr>
              <a:t>   </a:t>
            </a:r>
          </a:p>
        </p:txBody>
      </p:sp>
    </p:spTree>
    <p:extLst>
      <p:ext uri="{BB962C8B-B14F-4D97-AF65-F5344CB8AC3E}">
        <p14:creationId xmlns:p14="http://schemas.microsoft.com/office/powerpoint/2010/main" val="2255541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2658A-5F1B-4154-1B06-93A491EA6E37}"/>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69F9DFEA-E71E-E8F2-6EE7-54E721D5DD3D}"/>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itle 1">
            <a:extLst>
              <a:ext uri="{FF2B5EF4-FFF2-40B4-BE49-F238E27FC236}">
                <a16:creationId xmlns:a16="http://schemas.microsoft.com/office/drawing/2014/main" id="{FCF4A501-6374-747E-35CC-1AFDE2C7D729}"/>
              </a:ext>
            </a:extLst>
          </p:cNvPr>
          <p:cNvSpPr txBox="1">
            <a:spLocks noGrp="1"/>
          </p:cNvSpPr>
          <p:nvPr>
            <p:ph type="title" idx="4294967295"/>
          </p:nvPr>
        </p:nvSpPr>
        <p:spPr>
          <a:xfrm>
            <a:off x="7022658" y="819781"/>
            <a:ext cx="4588969" cy="85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a:ln>
                  <a:noFill/>
                </a:ln>
                <a:effectLst/>
                <a:uLnTx/>
                <a:uFillTx/>
                <a:latin typeface="Roboto"/>
                <a:ea typeface="Roboto"/>
                <a:cs typeface="Roboto"/>
              </a:rPr>
              <a:t>Planning for action</a:t>
            </a:r>
          </a:p>
        </p:txBody>
      </p:sp>
      <p:sp>
        <p:nvSpPr>
          <p:cNvPr id="5" name="TextBox 4">
            <a:extLst>
              <a:ext uri="{FF2B5EF4-FFF2-40B4-BE49-F238E27FC236}">
                <a16:creationId xmlns:a16="http://schemas.microsoft.com/office/drawing/2014/main" id="{997347E7-82F0-373A-CA03-44874384E14A}"/>
              </a:ext>
            </a:extLst>
          </p:cNvPr>
          <p:cNvSpPr txBox="1"/>
          <p:nvPr/>
        </p:nvSpPr>
        <p:spPr>
          <a:xfrm>
            <a:off x="7022657" y="1670783"/>
            <a:ext cx="4225897" cy="132343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sz="2000">
                <a:latin typeface="Roboto"/>
                <a:ea typeface="Roboto"/>
              </a:rPr>
              <a:t>What current approaches are working well and where are there opportunities for change and improvement? </a:t>
            </a:r>
          </a:p>
        </p:txBody>
      </p:sp>
      <p:sp>
        <p:nvSpPr>
          <p:cNvPr id="11" name="Slide Number Placeholder 5">
            <a:extLst>
              <a:ext uri="{FF2B5EF4-FFF2-40B4-BE49-F238E27FC236}">
                <a16:creationId xmlns:a16="http://schemas.microsoft.com/office/drawing/2014/main" id="{661CFC37-9965-1A02-C270-0D2DE9C32E6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8</a:t>
            </a:fld>
            <a:r>
              <a:rPr lang="en-US" b="1">
                <a:solidFill>
                  <a:schemeClr val="bg1">
                    <a:lumMod val="50000"/>
                  </a:schemeClr>
                </a:solidFill>
              </a:rPr>
              <a:t>   </a:t>
            </a:r>
          </a:p>
        </p:txBody>
      </p:sp>
      <p:sp>
        <p:nvSpPr>
          <p:cNvPr id="4" name="TextBox 2">
            <a:extLst>
              <a:ext uri="{FF2B5EF4-FFF2-40B4-BE49-F238E27FC236}">
                <a16:creationId xmlns:a16="http://schemas.microsoft.com/office/drawing/2014/main" id="{AE761147-9C09-36B6-491B-309AF741652A}"/>
              </a:ext>
            </a:extLst>
          </p:cNvPr>
          <p:cNvSpPr txBox="1"/>
          <p:nvPr/>
        </p:nvSpPr>
        <p:spPr>
          <a:xfrm>
            <a:off x="7022657" y="3151444"/>
            <a:ext cx="4225897" cy="2262158"/>
          </a:xfrm>
          <a:prstGeom prst="rect">
            <a:avLst/>
          </a:prstGeom>
          <a:noFill/>
        </p:spPr>
        <p:txBody>
          <a:bodyPr rot="0" spcFirstLastPara="0" vert="horz" wrap="square" lIns="91440" tIns="45720" rIns="91440" bIns="45720" numCol="1" spcCol="72000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1200"/>
              </a:spcAft>
              <a:defRPr/>
            </a:pPr>
            <a:r>
              <a:rPr lang="en-AU" sz="1600" b="1" dirty="0">
                <a:latin typeface="Roboto" panose="02000000000000000000" pitchFamily="2" charset="0"/>
                <a:ea typeface="Roboto" panose="02000000000000000000" pitchFamily="2" charset="0"/>
              </a:rPr>
              <a:t>Think–Pair–Share</a:t>
            </a:r>
            <a:endParaRPr lang="en-US" sz="1600" b="1" dirty="0">
              <a:latin typeface="Roboto" panose="02000000000000000000" pitchFamily="2" charset="0"/>
              <a:ea typeface="Roboto" panose="02000000000000000000" pitchFamily="2" charset="0"/>
              <a:cs typeface="Roboto"/>
            </a:endParaRPr>
          </a:p>
          <a:p>
            <a:pPr marL="342900" indent="-342900">
              <a:spcBef>
                <a:spcPts val="600"/>
              </a:spcBef>
              <a:spcAft>
                <a:spcPts val="1200"/>
              </a:spcAft>
              <a:buFont typeface="+mj-lt"/>
              <a:buAutoNum type="arabicPeriod"/>
              <a:defRPr/>
            </a:pPr>
            <a:r>
              <a:rPr lang="en-US" sz="1600" b="1" dirty="0">
                <a:latin typeface="Roboto"/>
                <a:ea typeface="Roboto"/>
              </a:rPr>
              <a:t>Think </a:t>
            </a:r>
            <a:r>
              <a:rPr lang="en-US" sz="1600" dirty="0">
                <a:latin typeface="Roboto"/>
                <a:ea typeface="Roboto"/>
              </a:rPr>
              <a:t>about the question.</a:t>
            </a:r>
          </a:p>
          <a:p>
            <a:pPr marL="342900" indent="-342900">
              <a:spcBef>
                <a:spcPts val="600"/>
              </a:spcBef>
              <a:spcAft>
                <a:spcPts val="1200"/>
              </a:spcAft>
              <a:buFont typeface="+mj-lt"/>
              <a:buAutoNum type="arabicPeriod"/>
              <a:defRPr/>
            </a:pPr>
            <a:r>
              <a:rPr lang="en-US" sz="1600" b="1" dirty="0">
                <a:latin typeface="Roboto"/>
                <a:ea typeface="Roboto"/>
              </a:rPr>
              <a:t>Pair </a:t>
            </a:r>
            <a:r>
              <a:rPr lang="en-US" sz="1600" dirty="0">
                <a:latin typeface="Roboto"/>
                <a:ea typeface="Roboto"/>
              </a:rPr>
              <a:t>up and discuss your ideas with a colleague.</a:t>
            </a:r>
          </a:p>
          <a:p>
            <a:pPr marL="342900" indent="-342900">
              <a:spcBef>
                <a:spcPts val="600"/>
              </a:spcBef>
              <a:spcAft>
                <a:spcPts val="1200"/>
              </a:spcAft>
              <a:buFont typeface="+mj-lt"/>
              <a:buAutoNum type="arabicPeriod"/>
              <a:defRPr/>
            </a:pPr>
            <a:r>
              <a:rPr lang="en-US" sz="1600" b="1" dirty="0">
                <a:latin typeface="Roboto"/>
                <a:ea typeface="Roboto"/>
              </a:rPr>
              <a:t>Share </a:t>
            </a:r>
            <a:r>
              <a:rPr lang="en-US" sz="1600" dirty="0">
                <a:latin typeface="Roboto"/>
                <a:ea typeface="Roboto"/>
              </a:rPr>
              <a:t>your ideas with</a:t>
            </a:r>
            <a:br>
              <a:rPr lang="en-US" sz="1600" dirty="0">
                <a:latin typeface="Roboto"/>
                <a:ea typeface="Roboto"/>
              </a:rPr>
            </a:br>
            <a:r>
              <a:rPr lang="en-US" sz="1600" dirty="0">
                <a:latin typeface="Roboto"/>
                <a:ea typeface="Roboto"/>
              </a:rPr>
              <a:t>the group.</a:t>
            </a:r>
          </a:p>
        </p:txBody>
      </p:sp>
      <p:pic>
        <p:nvPicPr>
          <p:cNvPr id="9" name="Picture 8">
            <a:extLst>
              <a:ext uri="{FF2B5EF4-FFF2-40B4-BE49-F238E27FC236}">
                <a16:creationId xmlns:a16="http://schemas.microsoft.com/office/drawing/2014/main" id="{64868474-B3A2-2F59-822A-5B74649396A5}"/>
              </a:ext>
            </a:extLst>
          </p:cNvPr>
          <p:cNvPicPr>
            <a:picLocks noChangeAspect="1"/>
          </p:cNvPicPr>
          <p:nvPr/>
        </p:nvPicPr>
        <p:blipFill>
          <a:blip r:embed="rId4"/>
          <a:stretch>
            <a:fillRect/>
          </a:stretch>
        </p:blipFill>
        <p:spPr>
          <a:xfrm>
            <a:off x="9170820" y="4717310"/>
            <a:ext cx="2597121" cy="1707028"/>
          </a:xfrm>
          <a:prstGeom prst="rect">
            <a:avLst/>
          </a:prstGeom>
        </p:spPr>
      </p:pic>
    </p:spTree>
    <p:extLst>
      <p:ext uri="{BB962C8B-B14F-4D97-AF65-F5344CB8AC3E}">
        <p14:creationId xmlns:p14="http://schemas.microsoft.com/office/powerpoint/2010/main" val="2237013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91AD-B50D-8498-D1D8-3500452264D0}"/>
            </a:ext>
          </a:extLst>
        </p:cNvPr>
        <p:cNvGrpSpPr/>
        <p:nvPr/>
      </p:nvGrpSpPr>
      <p:grpSpPr>
        <a:xfrm>
          <a:off x="0" y="0"/>
          <a:ext cx="0" cy="0"/>
          <a:chOff x="0" y="0"/>
          <a:chExt cx="0" cy="0"/>
        </a:xfrm>
      </p:grpSpPr>
      <p:pic>
        <p:nvPicPr>
          <p:cNvPr id="3" name="Picture 2" descr="A group of teachers sitting around a conference table having a meeting, with laptops, notebooks, and papers in front of them.">
            <a:extLst>
              <a:ext uri="{FF2B5EF4-FFF2-40B4-BE49-F238E27FC236}">
                <a16:creationId xmlns:a16="http://schemas.microsoft.com/office/drawing/2014/main" id="{31D1AB58-BCE1-30CC-4E38-B47ED111D192}"/>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itle 1">
            <a:extLst>
              <a:ext uri="{FF2B5EF4-FFF2-40B4-BE49-F238E27FC236}">
                <a16:creationId xmlns:a16="http://schemas.microsoft.com/office/drawing/2014/main" id="{CD8AEEA1-A9E4-387D-0EFA-86774138A372}"/>
              </a:ext>
            </a:extLst>
          </p:cNvPr>
          <p:cNvSpPr txBox="1">
            <a:spLocks noGrp="1"/>
          </p:cNvSpPr>
          <p:nvPr>
            <p:ph type="title" idx="4294967295"/>
          </p:nvPr>
        </p:nvSpPr>
        <p:spPr>
          <a:xfrm>
            <a:off x="7022658" y="1157983"/>
            <a:ext cx="4225897"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AU"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Roboto"/>
              </a:rPr>
              <a:t>Prioritising actions</a:t>
            </a:r>
          </a:p>
        </p:txBody>
      </p:sp>
      <p:sp>
        <p:nvSpPr>
          <p:cNvPr id="5" name="TextBox 4">
            <a:extLst>
              <a:ext uri="{FF2B5EF4-FFF2-40B4-BE49-F238E27FC236}">
                <a16:creationId xmlns:a16="http://schemas.microsoft.com/office/drawing/2014/main" id="{FBDEA634-1FC8-E70E-24D2-DBD7479E6562}"/>
              </a:ext>
            </a:extLst>
          </p:cNvPr>
          <p:cNvSpPr txBox="1"/>
          <p:nvPr/>
        </p:nvSpPr>
        <p:spPr>
          <a:xfrm>
            <a:off x="7022657" y="1852340"/>
            <a:ext cx="4225897" cy="317009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600"/>
              </a:spcAft>
              <a:defRPr/>
            </a:pPr>
            <a:r>
              <a:rPr lang="en-AU" sz="2000">
                <a:latin typeface="Roboto" panose="02000000000000000000" pitchFamily="2" charset="0"/>
                <a:ea typeface="Roboto" panose="02000000000000000000" pitchFamily="2" charset="0"/>
              </a:rPr>
              <a:t>Dot voting</a:t>
            </a:r>
          </a:p>
          <a:p>
            <a:pPr>
              <a:spcBef>
                <a:spcPts val="600"/>
              </a:spcBef>
              <a:spcAft>
                <a:spcPts val="600"/>
              </a:spcAft>
              <a:defRPr/>
            </a:pPr>
            <a:r>
              <a:rPr lang="en-US">
                <a:latin typeface="Roboto"/>
                <a:ea typeface="Roboto"/>
              </a:rPr>
              <a:t>Indicate your preferences using dots: </a:t>
            </a:r>
          </a:p>
          <a:p>
            <a:pPr marL="285750" indent="-285750">
              <a:spcBef>
                <a:spcPts val="600"/>
              </a:spcBef>
              <a:spcAft>
                <a:spcPts val="600"/>
              </a:spcAft>
              <a:buFont typeface="Arial" panose="020B0604020202020204" pitchFamily="34" charset="0"/>
              <a:buChar char="•"/>
              <a:defRPr/>
            </a:pPr>
            <a:r>
              <a:rPr lang="en-US">
                <a:latin typeface="Roboto"/>
                <a:ea typeface="Roboto"/>
              </a:rPr>
              <a:t>3 dots for your 1st preference </a:t>
            </a:r>
          </a:p>
          <a:p>
            <a:pPr marL="285750" indent="-285750">
              <a:spcBef>
                <a:spcPts val="600"/>
              </a:spcBef>
              <a:spcAft>
                <a:spcPts val="600"/>
              </a:spcAft>
              <a:buFont typeface="Arial" panose="020B0604020202020204" pitchFamily="34" charset="0"/>
              <a:buChar char="•"/>
              <a:defRPr/>
            </a:pPr>
            <a:r>
              <a:rPr lang="en-US">
                <a:latin typeface="Roboto"/>
                <a:ea typeface="Roboto"/>
              </a:rPr>
              <a:t>2 dots for your 2nd preference </a:t>
            </a:r>
          </a:p>
          <a:p>
            <a:pPr marL="285750" indent="-285750">
              <a:spcBef>
                <a:spcPts val="600"/>
              </a:spcBef>
              <a:spcAft>
                <a:spcPts val="600"/>
              </a:spcAft>
              <a:buFont typeface="Arial" panose="020B0604020202020204" pitchFamily="34" charset="0"/>
              <a:buChar char="•"/>
              <a:defRPr/>
            </a:pPr>
            <a:r>
              <a:rPr lang="en-US">
                <a:latin typeface="Roboto"/>
                <a:ea typeface="Roboto"/>
              </a:rPr>
              <a:t>1 dot for your 3rd preference. </a:t>
            </a:r>
          </a:p>
          <a:p>
            <a:pPr>
              <a:spcBef>
                <a:spcPts val="600"/>
              </a:spcBef>
              <a:spcAft>
                <a:spcPts val="600"/>
              </a:spcAft>
              <a:defRPr/>
            </a:pPr>
            <a:r>
              <a:rPr lang="en-US">
                <a:latin typeface="Roboto"/>
                <a:ea typeface="Roboto"/>
              </a:rPr>
              <a:t>Use the highest ranked actions as the basis for creating an action plan for your implementation approach. </a:t>
            </a:r>
          </a:p>
        </p:txBody>
      </p:sp>
      <p:pic>
        <p:nvPicPr>
          <p:cNvPr id="7" name="Picture 6" descr="Act&#10;What steps will we take to support improvement?">
            <a:extLst>
              <a:ext uri="{FF2B5EF4-FFF2-40B4-BE49-F238E27FC236}">
                <a16:creationId xmlns:a16="http://schemas.microsoft.com/office/drawing/2014/main" id="{5571F547-0A9B-6EA1-6058-7F7F68C171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74014" y="4507533"/>
            <a:ext cx="1607531" cy="1940891"/>
          </a:xfrm>
          <a:prstGeom prst="rect">
            <a:avLst/>
          </a:prstGeom>
        </p:spPr>
      </p:pic>
      <p:sp>
        <p:nvSpPr>
          <p:cNvPr id="11" name="Slide Number Placeholder 5">
            <a:extLst>
              <a:ext uri="{FF2B5EF4-FFF2-40B4-BE49-F238E27FC236}">
                <a16:creationId xmlns:a16="http://schemas.microsoft.com/office/drawing/2014/main" id="{CDBD0BA7-2F12-8EBB-EF36-4B97602BE12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9</a:t>
            </a:fld>
            <a:r>
              <a:rPr lang="en-US" b="1">
                <a:solidFill>
                  <a:schemeClr val="bg1">
                    <a:lumMod val="50000"/>
                  </a:schemeClr>
                </a:solidFill>
              </a:rPr>
              <a:t>   </a:t>
            </a:r>
          </a:p>
        </p:txBody>
      </p:sp>
    </p:spTree>
    <p:extLst>
      <p:ext uri="{BB962C8B-B14F-4D97-AF65-F5344CB8AC3E}">
        <p14:creationId xmlns:p14="http://schemas.microsoft.com/office/powerpoint/2010/main" val="373389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7617a46b5024bd5af959b3036b162ea xmlns="45214841-d179-4c24-9a02-a1acd0d71600">
      <Terms xmlns="http://schemas.microsoft.com/office/infopath/2007/PartnerControls">
        <TermInfo xmlns="http://schemas.microsoft.com/office/infopath/2007/PartnerControls">
          <TermName xmlns="http://schemas.microsoft.com/office/infopath/2007/PartnerControls">Curriculum support</TermName>
          <TermId xmlns="http://schemas.microsoft.com/office/infopath/2007/PartnerControls">62de08b3-b420-475d-bc2c-29c9ae550e61</TermId>
        </TermInfo>
      </Terms>
    </p7617a46b5024bd5af959b3036b162ea>
    <l9457d2d0f024b668a15488d0cd85765 xmlns="45214841-d179-4c24-9a02-a1acd0d71600">
      <Terms xmlns="http://schemas.microsoft.com/office/infopath/2007/PartnerControls">
        <TermInfo xmlns="http://schemas.microsoft.com/office/infopath/2007/PartnerControls">
          <TermName xmlns="http://schemas.microsoft.com/office/infopath/2007/PartnerControls">Publication</TermName>
          <TermId xmlns="http://schemas.microsoft.com/office/infopath/2007/PartnerControls">3cd5b320-16dc-4964-841a-7b49e2c7e908</TermId>
        </TermInfo>
      </Terms>
    </l9457d2d0f024b668a15488d0cd85765>
    <ac_group xmlns="e44be4b9-3863-4a40-b4c6-aeb3ef538c55" xsi:nil="true"/>
    <ac_Classification xmlns="e44be4b9-3863-4a40-b4c6-aeb3ef538c55" xsi:nil="true"/>
    <h4cc32ef43a24a1e89c88c0872b4f0b3 xmlns="6527affb-65bc-488a-a6d2-a176a88021df">
      <Terms xmlns="http://schemas.microsoft.com/office/infopath/2007/PartnerControls"/>
    </h4cc32ef43a24a1e89c88c0872b4f0b3>
    <ac_documentnumber xmlns="e44be4b9-3863-4a40-b4c6-aeb3ef538c55" xsi:nil="true"/>
    <TaxCatchAll xmlns="4199f466-b89b-4c2c-853b-caaaf4115112">
      <Value>160</Value>
      <Value>78</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CARA Document" ma:contentTypeID="0x0101007A9D79ACD8B79D48A9A515D2FD05854800E96D1B17CEDC794298B6042C17B51A54" ma:contentTypeVersion="27" ma:contentTypeDescription="" ma:contentTypeScope="" ma:versionID="46243f667517794d1e8a197ff84c7d39">
  <xsd:schema xmlns:xsd="http://www.w3.org/2001/XMLSchema" xmlns:xs="http://www.w3.org/2001/XMLSchema" xmlns:p="http://schemas.microsoft.com/office/2006/metadata/properties" xmlns:ns2="4199f466-b89b-4c2c-853b-caaaf4115112" xmlns:ns3="45214841-d179-4c24-9a02-a1acd0d71600" xmlns:ns4="6527affb-65bc-488a-a6d2-a176a88021df" xmlns:ns5="e44be4b9-3863-4a40-b4c6-aeb3ef538c55" xmlns:ns6="cf5abef7-a462-44ad-8794-ea9c42c8ddbb" targetNamespace="http://schemas.microsoft.com/office/2006/metadata/properties" ma:root="true" ma:fieldsID="9cbfe1577b55f995c31f2482a279ab94" ns2:_="" ns3:_="" ns4:_="" ns5:_="" ns6:_="">
    <xsd:import namespace="4199f466-b89b-4c2c-853b-caaaf4115112"/>
    <xsd:import namespace="45214841-d179-4c24-9a02-a1acd0d71600"/>
    <xsd:import namespace="6527affb-65bc-488a-a6d2-a176a88021df"/>
    <xsd:import namespace="e44be4b9-3863-4a40-b4c6-aeb3ef538c55"/>
    <xsd:import namespace="cf5abef7-a462-44ad-8794-ea9c42c8ddbb"/>
    <xsd:element name="properties">
      <xsd:complexType>
        <xsd:sequence>
          <xsd:element name="documentManagement">
            <xsd:complexType>
              <xsd:all>
                <xsd:element ref="ns3:l9457d2d0f024b668a15488d0cd85765" minOccurs="0"/>
                <xsd:element ref="ns2:TaxCatchAll" minOccurs="0"/>
                <xsd:element ref="ns2:TaxCatchAllLabel" minOccurs="0"/>
                <xsd:element ref="ns3:p7617a46b5024bd5af959b3036b162ea" minOccurs="0"/>
                <xsd:element ref="ns4:h4cc32ef43a24a1e89c88c0872b4f0b3" minOccurs="0"/>
                <xsd:element ref="ns5:ac_Classification" minOccurs="0"/>
                <xsd:element ref="ns5:ac_documentnumber" minOccurs="0"/>
                <xsd:element ref="ns5:ac_group" minOccurs="0"/>
                <xsd:element ref="ns6:MediaServiceSearchPropertie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9f466-b89b-4c2c-853b-caaaf411511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ef2e2d9-4808-41c0-9a99-39699ce5cc04}" ma:internalName="TaxCatchAll" ma:showField="CatchAllData" ma:web="4199f466-b89b-4c2c-853b-caaaf41151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f2e2d9-4808-41c0-9a99-39699ce5cc04}" ma:internalName="TaxCatchAllLabel" ma:readOnly="true" ma:showField="CatchAllDataLabel" ma:web="4199f466-b89b-4c2c-853b-caaaf41151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14841-d179-4c24-9a02-a1acd0d71600" elementFormDefault="qualified">
    <xsd:import namespace="http://schemas.microsoft.com/office/2006/documentManagement/types"/>
    <xsd:import namespace="http://schemas.microsoft.com/office/infopath/2007/PartnerControls"/>
    <xsd:element name="l9457d2d0f024b668a15488d0cd85765" ma:index="8" ma:taxonomy="true" ma:internalName="l9457d2d0f024b668a15488d0cd85765" ma:taxonomyFieldName="ac_documenttype" ma:displayName="Document Type" ma:readOnly="false" ma:default="" ma:fieldId="{59457d2d-0f02-4b66-8a15-488d0cd85765}" ma:sspId="13422630-9eec-4f54-8260-f622dc549660" ma:termSetId="4d94a6a9-32d8-4602-abc1-58a3e66b06f6" ma:anchorId="e31384e8-a607-4a02-aa38-6732998f0d8e" ma:open="false" ma:isKeyword="false">
      <xsd:complexType>
        <xsd:sequence>
          <xsd:element ref="pc:Terms" minOccurs="0" maxOccurs="1"/>
        </xsd:sequence>
      </xsd:complexType>
    </xsd:element>
    <xsd:element name="p7617a46b5024bd5af959b3036b162ea" ma:index="12" ma:taxonomy="true" ma:internalName="p7617a46b5024bd5af959b3036b162ea" ma:taxonomyFieldName="ac_Activity" ma:displayName="Activity" ma:readOnly="false" ma:default="" ma:fieldId="{97617a46-b502-4bd5-af95-9b3036b162ea}" ma:sspId="13422630-9eec-4f54-8260-f622dc549660" ma:termSetId="4d94a6a9-32d8-4602-abc1-58a3e66b06f6" ma:anchorId="d766b358-8515-4dad-b99d-e3bdb73f13c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27affb-65bc-488a-a6d2-a176a88021df" elementFormDefault="qualified">
    <xsd:import namespace="http://schemas.microsoft.com/office/2006/documentManagement/types"/>
    <xsd:import namespace="http://schemas.microsoft.com/office/infopath/2007/PartnerControls"/>
    <xsd:element name="h4cc32ef43a24a1e89c88c0872b4f0b3" ma:index="15" nillable="true" ma:taxonomy="true" ma:internalName="h4cc32ef43a24a1e89c88c0872b4f0b3" ma:taxonomyFieldName="ac_keywords" ma:displayName="Keyword" ma:default="" ma:fieldId="{14cc32ef-43a2-4a1e-89c8-8c0872b4f0b3}" ma:sspId="13422630-9eec-4f54-8260-f622dc549660" ma:termSetId="4d94a6a9-32d8-4602-abc1-58a3e66b06f6" ma:anchorId="9530fc1f-8efa-4429-95e1-c7881984da1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be4b9-3863-4a40-b4c6-aeb3ef538c55" elementFormDefault="qualified">
    <xsd:import namespace="http://schemas.microsoft.com/office/2006/documentManagement/types"/>
    <xsd:import namespace="http://schemas.microsoft.com/office/infopath/2007/PartnerControls"/>
    <xsd:element name="ac_Classification" ma:index="17" nillable="true" ma:displayName="Classification" ma:hidden="true" ma:internalName="ac_Classification" ma:readOnly="false">
      <xsd:simpleType>
        <xsd:restriction base="dms:Text">
          <xsd:maxLength value="255"/>
        </xsd:restriction>
      </xsd:simpleType>
    </xsd:element>
    <xsd:element name="ac_documentnumber" ma:index="18" nillable="true" ma:displayName="Document Number" ma:hidden="true" ma:internalName="ac_documentnumber" ma:readOnly="false">
      <xsd:simpleType>
        <xsd:restriction base="dms:Text">
          <xsd:maxLength value="255"/>
        </xsd:restriction>
      </xsd:simpleType>
    </xsd:element>
    <xsd:element name="ac_group" ma:index="19" nillable="true" ma:displayName="Group" ma:hidden="true" ma:internalName="ac_group"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5abef7-a462-44ad-8794-ea9c42c8ddbb" elementFormDefault="qualified">
    <xsd:import namespace="http://schemas.microsoft.com/office/2006/documentManagement/types"/>
    <xsd:import namespace="http://schemas.microsoft.com/office/infopath/2007/PartnerControls"/>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38E8E-A7A0-418E-8FC6-F8D22EE9F14A}">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45214841-d179-4c24-9a02-a1acd0d71600"/>
    <ds:schemaRef ds:uri="cf5abef7-a462-44ad-8794-ea9c42c8ddbb"/>
    <ds:schemaRef ds:uri="e44be4b9-3863-4a40-b4c6-aeb3ef538c55"/>
    <ds:schemaRef ds:uri="http://www.w3.org/XML/1998/namespace"/>
    <ds:schemaRef ds:uri="4199f466-b89b-4c2c-853b-caaaf4115112"/>
    <ds:schemaRef ds:uri="http://purl.org/dc/dcmitype/"/>
    <ds:schemaRef ds:uri="6527affb-65bc-488a-a6d2-a176a88021df"/>
    <ds:schemaRef ds:uri="http://purl.org/dc/terms/"/>
    <ds:schemaRef ds:uri="http://purl.org/dc/elements/1.1/"/>
  </ds:schemaRefs>
</ds:datastoreItem>
</file>

<file path=customXml/itemProps2.xml><?xml version="1.0" encoding="utf-8"?>
<ds:datastoreItem xmlns:ds="http://schemas.openxmlformats.org/officeDocument/2006/customXml" ds:itemID="{689432E5-38DD-44F8-B181-0BB2F474867C}">
  <ds:schemaRefs>
    <ds:schemaRef ds:uri="http://schemas.microsoft.com/sharepoint/v3/contenttype/forms"/>
  </ds:schemaRefs>
</ds:datastoreItem>
</file>

<file path=customXml/itemProps3.xml><?xml version="1.0" encoding="utf-8"?>
<ds:datastoreItem xmlns:ds="http://schemas.openxmlformats.org/officeDocument/2006/customXml" ds:itemID="{92839D0D-BF52-40EE-81CF-2DAEC1DA6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99f466-b89b-4c2c-853b-caaaf4115112"/>
    <ds:schemaRef ds:uri="45214841-d179-4c24-9a02-a1acd0d71600"/>
    <ds:schemaRef ds:uri="6527affb-65bc-488a-a6d2-a176a88021df"/>
    <ds:schemaRef ds:uri="e44be4b9-3863-4a40-b4c6-aeb3ef538c55"/>
    <ds:schemaRef ds:uri="cf5abef7-a462-44ad-8794-ea9c42c8d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1631</Words>
  <Application>Microsoft Office PowerPoint</Application>
  <PresentationFormat>Widescreen</PresentationFormat>
  <Paragraphs>167</Paragraphs>
  <Slides>13</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Roboto</vt:lpstr>
      <vt:lpstr>Roboto Medium</vt:lpstr>
      <vt:lpstr>Office Theme</vt:lpstr>
      <vt:lpstr>Instructions for facilitators</vt:lpstr>
      <vt:lpstr>Aligning curriculum and assessment</vt:lpstr>
      <vt:lpstr>Outcomes</vt:lpstr>
      <vt:lpstr>Reflect-Act-Evaluate</vt:lpstr>
      <vt:lpstr>A process for aligning curriculum and assessment  </vt:lpstr>
      <vt:lpstr>A process for aligning curriculum and assessment </vt:lpstr>
      <vt:lpstr>A process for aligning curriculum and assessment </vt:lpstr>
      <vt:lpstr> Planning for action</vt:lpstr>
      <vt:lpstr>Prioritising actions</vt:lpstr>
      <vt:lpstr>Action plan – actions, responsibilities and timelines</vt:lpstr>
      <vt:lpstr> Action plan – evidence and evaluation</vt:lpstr>
      <vt:lpstr>Building  teacher capability</vt:lpstr>
      <vt:lpstr>Thank you</vt:lpstr>
    </vt:vector>
  </TitlesOfParts>
  <Company>ACARA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curriculum and assessment</dc:title>
  <dc:creator>ACARA</dc:creator>
  <cp:lastModifiedBy>Peters, Ryan</cp:lastModifiedBy>
  <cp:revision>2</cp:revision>
  <dcterms:created xsi:type="dcterms:W3CDTF">2025-06-19T02:29:14Z</dcterms:created>
  <dcterms:modified xsi:type="dcterms:W3CDTF">2026-05-25T05:08:16Z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2025-06-19T04:39:42Z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de3de922-7ce9-45f8-8b5c-35d3eaf707b0</vt:lpwstr>
  </property>
  <property fmtid="{D5CDD505-2E9C-101B-9397-08002B2CF9AE}" pid="8" name="MSIP_Label_513c403f-62ba-48c5-b221-2519db7cca50_ContentBits">
    <vt:lpwstr>1</vt:lpwstr>
  </property>
  <property fmtid="{D5CDD505-2E9C-101B-9397-08002B2CF9AE}" pid="9" name="MSIP_Label_513c403f-62ba-48c5-b221-2519db7cca50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y fmtid="{D5CDD505-2E9C-101B-9397-08002B2CF9AE}" pid="12" name="ContentTypeId">
    <vt:lpwstr>0x0101007A9D79ACD8B79D48A9A515D2FD05854800E96D1B17CEDC794298B6042C17B51A54</vt:lpwstr>
  </property>
  <property fmtid="{D5CDD505-2E9C-101B-9397-08002B2CF9AE}" pid="13" name="MediaServiceImageTags">
    <vt:lpwstr/>
  </property>
  <property fmtid="{D5CDD505-2E9C-101B-9397-08002B2CF9AE}" pid="14" name="ac_keywords">
    <vt:lpwstr/>
  </property>
  <property fmtid="{D5CDD505-2E9C-101B-9397-08002B2CF9AE}" pid="15" name="ac_Activity">
    <vt:lpwstr>78;#Curriculum support|62de08b3-b420-475d-bc2c-29c9ae550e61</vt:lpwstr>
  </property>
  <property fmtid="{D5CDD505-2E9C-101B-9397-08002B2CF9AE}" pid="16" name="ac_documenttype">
    <vt:lpwstr>160;#Publication|3cd5b320-16dc-4964-841a-7b49e2c7e908</vt:lpwstr>
  </property>
  <property fmtid="{D5CDD505-2E9C-101B-9397-08002B2CF9AE}" pid="17" name="lcf76f155ced4ddcb4097134ff3c332f">
    <vt:lpwstr/>
  </property>
</Properties>
</file>